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56" r:id="rId4"/>
    <p:sldId id="284" r:id="rId5"/>
    <p:sldId id="258" r:id="rId6"/>
    <p:sldId id="287" r:id="rId8"/>
    <p:sldId id="285" r:id="rId9"/>
    <p:sldId id="259" r:id="rId10"/>
    <p:sldId id="288" r:id="rId11"/>
    <p:sldId id="289" r:id="rId12"/>
    <p:sldId id="290" r:id="rId13"/>
    <p:sldId id="291" r:id="rId14"/>
    <p:sldId id="26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5E4"/>
    <a:srgbClr val="EF8E9E"/>
    <a:srgbClr val="7788DA"/>
    <a:srgbClr val="92D050"/>
    <a:srgbClr val="222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914" y="-804"/>
      </p:cViewPr>
      <p:guideLst>
        <p:guide orient="horz" pos="2160"/>
        <p:guide pos="38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3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86F02-03DD-4C46-92DC-D43B13EA06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8145D-82FE-4761-9FAC-7F4D5CCAB7D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8145D-82FE-4761-9FAC-7F4D5CCAB7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55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BA2D-21C9-4ABE-AE9B-739645BF6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414A-9269-42B2-90C3-38E38A7BD01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 flipH="1">
            <a:off x="0" y="4535643"/>
            <a:ext cx="6427611" cy="23229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54785" y="2209800"/>
            <a:ext cx="91605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chemeClr val="tx1"/>
                </a:solidFill>
                <a:cs typeface="+mn-ea"/>
                <a:sym typeface="+mn-lt"/>
              </a:rPr>
              <a:t>海盐县城市投资集团有限公司</a:t>
            </a:r>
            <a:endParaRPr lang="en-US" altLang="zh-CN" sz="5400" b="1" dirty="0" smtClean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897255" y="3608070"/>
            <a:ext cx="104197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/>
                </a:solidFill>
                <a:cs typeface="+mn-ea"/>
                <a:sym typeface="+mn-lt"/>
              </a:rPr>
              <a:t>2022年度政府信息公开工作年度报告</a:t>
            </a:r>
            <a:endParaRPr lang="zh-CN" altLang="en-US" sz="48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flipH="1">
            <a:off x="10001693" y="4988114"/>
            <a:ext cx="2190307" cy="187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818515"/>
            <a:ext cx="4855210" cy="4855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0858" y="2435860"/>
            <a:ext cx="4614532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二、主动公开政府信息情况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微信截图_202301161439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9510" y="770255"/>
            <a:ext cx="9872980" cy="516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818515"/>
            <a:ext cx="4855210" cy="4855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1935" y="2658110"/>
            <a:ext cx="647636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三、收到和处理政府信息公开申请情况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19480" y="167005"/>
            <a:ext cx="5325745" cy="6523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245225" y="2510155"/>
            <a:ext cx="5777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2400" b="0" dirty="0">
                <a:sym typeface="+mn-lt"/>
              </a:rPr>
              <a:t>本年度新收到政府信息公开申请：</a:t>
            </a:r>
            <a:r>
              <a:rPr lang="en-US" altLang="zh-CN" sz="2400" b="0" dirty="0">
                <a:sym typeface="+mn-lt"/>
              </a:rPr>
              <a:t>2</a:t>
            </a:r>
            <a:r>
              <a:rPr lang="zh-CN" altLang="en-US" sz="2400" b="0" dirty="0">
                <a:sym typeface="+mn-lt"/>
              </a:rPr>
              <a:t>件</a:t>
            </a:r>
            <a:endParaRPr lang="zh-CN" altLang="en-US" sz="2400" b="0" dirty="0"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0" dirty="0">
                <a:sym typeface="+mn-lt"/>
              </a:rPr>
              <a:t>本年度办结：</a:t>
            </a:r>
            <a:r>
              <a:rPr lang="en-US" altLang="zh-CN" sz="2400" b="0" dirty="0">
                <a:sym typeface="+mn-lt"/>
              </a:rPr>
              <a:t>2</a:t>
            </a:r>
            <a:r>
              <a:rPr lang="zh-CN" altLang="en-US" sz="2400" b="0" dirty="0">
                <a:sym typeface="+mn-lt"/>
              </a:rPr>
              <a:t>件</a:t>
            </a:r>
            <a:endParaRPr lang="zh-CN" altLang="en-US" sz="2400" b="0" dirty="0"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87465" y="2357120"/>
            <a:ext cx="5492750" cy="1630045"/>
          </a:xfrm>
          <a:prstGeom prst="rect">
            <a:avLst/>
          </a:prstGeom>
          <a:solidFill>
            <a:srgbClr val="7788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818515"/>
            <a:ext cx="4855210" cy="4855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4340" y="2435860"/>
            <a:ext cx="60953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四、政府信息公开</a:t>
            </a:r>
            <a:endParaRPr lang="zh-CN" altLang="en-US" dirty="0">
              <a:sym typeface="+mn-lt"/>
            </a:endParaRPr>
          </a:p>
          <a:p>
            <a:pPr algn="l"/>
            <a:r>
              <a:rPr lang="zh-CN" altLang="en-US" dirty="0">
                <a:sym typeface="+mn-lt"/>
              </a:rPr>
              <a:t>行政复议、行政诉讼情况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5785" y="2122170"/>
            <a:ext cx="11187430" cy="2390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818515"/>
            <a:ext cx="4855210" cy="4855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2135" y="2435860"/>
            <a:ext cx="558609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五、存在的主要问题及改进情况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/>
          <p:cNvSpPr/>
          <p:nvPr/>
        </p:nvSpPr>
        <p:spPr>
          <a:xfrm>
            <a:off x="5685155" y="1413510"/>
            <a:ext cx="5839460" cy="1467485"/>
          </a:xfrm>
          <a:prstGeom prst="roundRect">
            <a:avLst/>
          </a:prstGeom>
          <a:noFill/>
          <a:ln>
            <a:solidFill>
              <a:srgbClr val="778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5685155" y="3470910"/>
            <a:ext cx="5839460" cy="2261235"/>
          </a:xfrm>
          <a:prstGeom prst="roundRect">
            <a:avLst/>
          </a:prstGeom>
          <a:noFill/>
          <a:ln>
            <a:solidFill>
              <a:srgbClr val="EF8E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87415" y="1550670"/>
            <a:ext cx="2123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7788DA"/>
                </a:solidFill>
                <a:cs typeface="+mn-ea"/>
                <a:sym typeface="+mn-lt"/>
              </a:rPr>
              <a:t>存在的主要问题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87415" y="1818005"/>
            <a:ext cx="54305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一是政务公开质量还有待提高；二是政策解读的形式多样性和内容实质性还需进一步提高；三是对公开内容和范围把握不准确。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87622" y="3595803"/>
            <a:ext cx="148893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EF8E9E"/>
                </a:solidFill>
                <a:cs typeface="+mn-ea"/>
                <a:sym typeface="+mn-lt"/>
              </a:rPr>
              <a:t>改进措施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87415" y="3863340"/>
            <a:ext cx="5229860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是不断提升政务公开能力，定期组织业务培训，夯实基层政务公开基础。二是在政策解读方面，推进落实政策解读与政策文件“三同步”制度，更加注重对政策背景、出台目的、重要举措等方面的实质性解读。三是加强主动回应关切。加大政府信息公开力度，及时主动回应社会焦点、热点问题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875601" y="1550580"/>
            <a:ext cx="4030275" cy="4031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818515"/>
            <a:ext cx="4855210" cy="4855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2135" y="2435860"/>
            <a:ext cx="48895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ctr"/>
            <a:r>
              <a:rPr lang="zh-CN" altLang="en-US" dirty="0">
                <a:sym typeface="+mn-lt"/>
              </a:rPr>
              <a:t>六、其他需要报告的事项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909084" y="1671969"/>
            <a:ext cx="4431119" cy="443111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21991" y="1671717"/>
            <a:ext cx="491224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海盐县城市投资集团有限公司2022年未收取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政府信息公开相关处理费。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321966" y="4299721"/>
            <a:ext cx="932074" cy="932074"/>
            <a:chOff x="1701209" y="2048529"/>
            <a:chExt cx="1164266" cy="1164266"/>
          </a:xfrm>
        </p:grpSpPr>
        <p:sp>
          <p:nvSpPr>
            <p:cNvPr id="8" name="椭圆 7"/>
            <p:cNvSpPr/>
            <p:nvPr/>
          </p:nvSpPr>
          <p:spPr>
            <a:xfrm>
              <a:off x="1783612" y="2130932"/>
              <a:ext cx="999461" cy="999461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701209" y="2048529"/>
              <a:ext cx="1164266" cy="1164266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8075759" y="4299721"/>
            <a:ext cx="932074" cy="932074"/>
            <a:chOff x="4651743" y="2048529"/>
            <a:chExt cx="1164266" cy="1164266"/>
          </a:xfrm>
        </p:grpSpPr>
        <p:sp>
          <p:nvSpPr>
            <p:cNvPr id="11" name="椭圆 10"/>
            <p:cNvSpPr/>
            <p:nvPr/>
          </p:nvSpPr>
          <p:spPr>
            <a:xfrm>
              <a:off x="4734146" y="2130932"/>
              <a:ext cx="999461" cy="999461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651743" y="2048529"/>
              <a:ext cx="1164266" cy="1164266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9829553" y="4363931"/>
            <a:ext cx="932074" cy="803655"/>
            <a:chOff x="6912934" y="2128734"/>
            <a:chExt cx="1164266" cy="1003856"/>
          </a:xfrm>
        </p:grpSpPr>
        <p:sp>
          <p:nvSpPr>
            <p:cNvPr id="14" name="椭圆 13"/>
            <p:cNvSpPr/>
            <p:nvPr/>
          </p:nvSpPr>
          <p:spPr>
            <a:xfrm>
              <a:off x="7040525" y="2130932"/>
              <a:ext cx="999461" cy="99946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6912934" y="2128734"/>
              <a:ext cx="1164266" cy="1003856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5795645" y="1550670"/>
            <a:ext cx="5492750" cy="1630045"/>
          </a:xfrm>
          <a:prstGeom prst="rect">
            <a:avLst/>
          </a:prstGeom>
          <a:solidFill>
            <a:srgbClr val="7788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932295" y="1922145"/>
            <a:ext cx="5185410" cy="46926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59535" y="2090420"/>
            <a:ext cx="565721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根据《中华人民共和国政府信息公开条例》规定编制本报告。本报告所列数据的统计期限为2022年1月1日至12月31日。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: 圆角 2"/>
          <p:cNvSpPr/>
          <p:nvPr/>
        </p:nvSpPr>
        <p:spPr>
          <a:xfrm>
            <a:off x="3153157" y="1299650"/>
            <a:ext cx="2069805" cy="622004"/>
          </a:xfrm>
          <a:prstGeom prst="roundRect">
            <a:avLst>
              <a:gd name="adj" fmla="val 50000"/>
            </a:avLst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>
                <a:cs typeface="+mn-ea"/>
                <a:sym typeface="+mn-lt"/>
              </a:rPr>
              <a:t>前言</a:t>
            </a:r>
            <a:endParaRPr lang="zh-CN" altLang="en-US" sz="4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216525" y="669925"/>
            <a:ext cx="6756400" cy="4485640"/>
          </a:xfrm>
          <a:prstGeom prst="rect">
            <a:avLst/>
          </a:prstGeom>
        </p:spPr>
      </p:pic>
      <p:sp>
        <p:nvSpPr>
          <p:cNvPr id="2" name="矩形: 圆角 2"/>
          <p:cNvSpPr/>
          <p:nvPr/>
        </p:nvSpPr>
        <p:spPr>
          <a:xfrm>
            <a:off x="1505332" y="1350450"/>
            <a:ext cx="2069805" cy="622004"/>
          </a:xfrm>
          <a:prstGeom prst="roundRect">
            <a:avLst>
              <a:gd name="adj" fmla="val 50000"/>
            </a:avLst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 dirty="0">
                <a:cs typeface="+mn-ea"/>
                <a:sym typeface="+mn-lt"/>
              </a:rPr>
              <a:t>目  录</a:t>
            </a:r>
            <a:endParaRPr lang="zh-CN" altLang="en-US" sz="4000" b="1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37920" y="2353310"/>
            <a:ext cx="19951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总体情况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86916" y="2400675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24377" y="2620414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2205" y="3042285"/>
            <a:ext cx="52851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主动公开政府信息情况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76756" y="3095655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14217" y="3315394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37920" y="3707765"/>
            <a:ext cx="77825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收到和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处理政府信息公开申请情况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66596" y="3750223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04057" y="3969962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25855" y="4373245"/>
            <a:ext cx="8619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政府信息公开行政复议、行政诉讼情况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76756" y="4424883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814217" y="4644622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32840" y="5020310"/>
            <a:ext cx="8301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存在的主要问题及改进情况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76756" y="5079568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814217" y="5299307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42365" y="5673725"/>
            <a:ext cx="4533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其他需要报告的事项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86916" y="5760288"/>
            <a:ext cx="287079" cy="2870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24377" y="5980027"/>
            <a:ext cx="134679" cy="134679"/>
          </a:xfrm>
          <a:prstGeom prst="ellipse">
            <a:avLst/>
          </a:prstGeom>
          <a:solidFill>
            <a:srgbClr val="6D5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b="1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7" grpId="0" bldLvl="0" animBg="1"/>
      <p:bldP spid="8" grpId="0" bldLvl="0" animBg="1"/>
      <p:bldP spid="9" grpId="0"/>
      <p:bldP spid="10" grpId="0" bldLvl="0" animBg="1"/>
      <p:bldP spid="11" grpId="0" bldLvl="0" animBg="1"/>
      <p:bldP spid="12" grpId="0"/>
      <p:bldP spid="13" grpId="0" bldLvl="0" animBg="1"/>
      <p:bldP spid="14" grpId="0" bldLvl="0" animBg="1"/>
      <p:bldP spid="15" grpId="0"/>
      <p:bldP spid="16" grpId="0" bldLvl="0" animBg="1"/>
      <p:bldP spid="17" grpId="0" bldLvl="0" animBg="1"/>
      <p:bldP spid="21" grpId="0"/>
      <p:bldP spid="22" grpId="0" bldLvl="0" animBg="1"/>
      <p:bldP spid="23" grpId="0" bldLvl="0" animBg="1"/>
      <p:bldP spid="24" grpId="0"/>
      <p:bldP spid="25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19800" y="818515"/>
            <a:ext cx="4855210" cy="48552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0858" y="2904490"/>
            <a:ext cx="461453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一、总体情况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47395" y="556260"/>
            <a:ext cx="446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（一）主动公开情况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713111" y="1754373"/>
            <a:ext cx="4908276" cy="390214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24940" y="1416685"/>
            <a:ext cx="2578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7788DA"/>
                </a:solidFill>
                <a:cs typeface="+mn-ea"/>
                <a:sym typeface="+mn-lt"/>
              </a:rPr>
              <a:t>全面发布政府信息</a:t>
            </a:r>
            <a:endParaRPr lang="zh-CN" altLang="en-US" b="1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4940" y="1684655"/>
            <a:ext cx="612267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及时公开城市开发建设进展情况，依靠政府网站政府信息公开栏目主动公开信息</a:t>
            </a:r>
            <a:r>
              <a:rPr lang="zh-CN" altLang="en-US" sz="1400" b="1" dirty="0">
                <a:solidFill>
                  <a:srgbClr val="7030A0"/>
                </a:solidFill>
                <a:cs typeface="+mn-ea"/>
                <a:sym typeface="+mn-lt"/>
              </a:rPr>
              <a:t>152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条，涉及城市房屋征收、市政路桥、景观绿化、安置房工程建设、城市旅游信息等工作情况；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424940" y="2773680"/>
            <a:ext cx="27158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EF8E9E"/>
                </a:solidFill>
                <a:cs typeface="+mn-ea"/>
                <a:sym typeface="+mn-lt"/>
              </a:rPr>
              <a:t>着重公开重点领域</a:t>
            </a:r>
            <a:endParaRPr lang="zh-CN" altLang="en-US" b="1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24940" y="3042285"/>
            <a:ext cx="622935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对重大建设项目进行全流程公开公示，保障群众对民生工程建设实施情况的知情权、监督权,推动民生工程实施更加公开、透明,全年共公开相关信息</a:t>
            </a:r>
            <a:r>
              <a:rPr lang="zh-CN" altLang="en-US" sz="1400" b="1" dirty="0">
                <a:solidFill>
                  <a:srgbClr val="7030A0"/>
                </a:solidFill>
                <a:effectLst/>
                <a:cs typeface="+mn-ea"/>
                <a:sym typeface="+mn-lt"/>
              </a:rPr>
              <a:t>50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项；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24940" y="3880485"/>
            <a:ext cx="28543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 dirty="0">
                <a:solidFill>
                  <a:srgbClr val="92D050"/>
                </a:solidFill>
                <a:cs typeface="+mn-ea"/>
                <a:sym typeface="+mn-lt"/>
              </a:rPr>
              <a:t>精准解读政策文件</a:t>
            </a:r>
            <a:endParaRPr lang="zh-CN" altLang="en-US" b="1" dirty="0">
              <a:solidFill>
                <a:srgbClr val="92D050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24940" y="4138295"/>
            <a:ext cx="63131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通过发放传单、发布图文、音频等形式，深入浅出地解读政策背景、主要内容、惠民举措，全年共计政策解读</a:t>
            </a:r>
            <a:r>
              <a:rPr lang="zh-CN" altLang="en-US" sz="1400" b="1" dirty="0">
                <a:solidFill>
                  <a:srgbClr val="7030A0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次，涉及城市拆迁政策、房租减免政策等；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57726" y="2961005"/>
            <a:ext cx="478466" cy="478466"/>
            <a:chOff x="1068571" y="3543300"/>
            <a:chExt cx="478466" cy="478466"/>
          </a:xfrm>
        </p:grpSpPr>
        <p:sp>
          <p:nvSpPr>
            <p:cNvPr id="6" name="椭圆 5"/>
            <p:cNvSpPr/>
            <p:nvPr/>
          </p:nvSpPr>
          <p:spPr>
            <a:xfrm>
              <a:off x="1068571" y="3543300"/>
              <a:ext cx="478466" cy="478466"/>
            </a:xfrm>
            <a:prstGeom prst="ellipse">
              <a:avLst/>
            </a:prstGeom>
            <a:solidFill>
              <a:srgbClr val="EF8E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link_91375"/>
            <p:cNvSpPr>
              <a:spLocks noChangeAspect="1"/>
            </p:cNvSpPr>
            <p:nvPr/>
          </p:nvSpPr>
          <p:spPr bwMode="auto">
            <a:xfrm>
              <a:off x="1158462" y="3630112"/>
              <a:ext cx="298684" cy="304843"/>
            </a:xfrm>
            <a:custGeom>
              <a:avLst/>
              <a:gdLst>
                <a:gd name="connsiteX0" fmla="*/ 330556 w 592114"/>
                <a:gd name="connsiteY0" fmla="*/ 233360 h 604322"/>
                <a:gd name="connsiteX1" fmla="*/ 371682 w 592114"/>
                <a:gd name="connsiteY1" fmla="*/ 274425 h 604322"/>
                <a:gd name="connsiteX2" fmla="*/ 402999 w 592114"/>
                <a:gd name="connsiteY2" fmla="*/ 349855 h 604322"/>
                <a:gd name="connsiteX3" fmla="*/ 371682 w 592114"/>
                <a:gd name="connsiteY3" fmla="*/ 425456 h 604322"/>
                <a:gd name="connsiteX4" fmla="*/ 223869 w 592114"/>
                <a:gd name="connsiteY4" fmla="*/ 573223 h 604322"/>
                <a:gd name="connsiteX5" fmla="*/ 148156 w 592114"/>
                <a:gd name="connsiteY5" fmla="*/ 604322 h 604322"/>
                <a:gd name="connsiteX6" fmla="*/ 72443 w 592114"/>
                <a:gd name="connsiteY6" fmla="*/ 573223 h 604322"/>
                <a:gd name="connsiteX7" fmla="*/ 31317 w 592114"/>
                <a:gd name="connsiteY7" fmla="*/ 532157 h 604322"/>
                <a:gd name="connsiteX8" fmla="*/ 0 w 592114"/>
                <a:gd name="connsiteY8" fmla="*/ 456556 h 604322"/>
                <a:gd name="connsiteX9" fmla="*/ 31490 w 592114"/>
                <a:gd name="connsiteY9" fmla="*/ 381126 h 604322"/>
                <a:gd name="connsiteX10" fmla="*/ 148845 w 592114"/>
                <a:gd name="connsiteY10" fmla="*/ 263772 h 604322"/>
                <a:gd name="connsiteX11" fmla="*/ 194272 w 592114"/>
                <a:gd name="connsiteY11" fmla="*/ 309305 h 604322"/>
                <a:gd name="connsiteX12" fmla="*/ 76917 w 592114"/>
                <a:gd name="connsiteY12" fmla="*/ 426487 h 604322"/>
                <a:gd name="connsiteX13" fmla="*/ 64356 w 592114"/>
                <a:gd name="connsiteY13" fmla="*/ 456556 h 604322"/>
                <a:gd name="connsiteX14" fmla="*/ 76917 w 592114"/>
                <a:gd name="connsiteY14" fmla="*/ 486796 h 604322"/>
                <a:gd name="connsiteX15" fmla="*/ 117871 w 592114"/>
                <a:gd name="connsiteY15" fmla="*/ 527690 h 604322"/>
                <a:gd name="connsiteX16" fmla="*/ 178269 w 592114"/>
                <a:gd name="connsiteY16" fmla="*/ 527690 h 604322"/>
                <a:gd name="connsiteX17" fmla="*/ 326082 w 592114"/>
                <a:gd name="connsiteY17" fmla="*/ 380095 h 604322"/>
                <a:gd name="connsiteX18" fmla="*/ 338643 w 592114"/>
                <a:gd name="connsiteY18" fmla="*/ 349855 h 604322"/>
                <a:gd name="connsiteX19" fmla="*/ 326082 w 592114"/>
                <a:gd name="connsiteY19" fmla="*/ 319786 h 604322"/>
                <a:gd name="connsiteX20" fmla="*/ 285128 w 592114"/>
                <a:gd name="connsiteY20" fmla="*/ 278893 h 604322"/>
                <a:gd name="connsiteX21" fmla="*/ 444130 w 592114"/>
                <a:gd name="connsiteY21" fmla="*/ 0 h 604322"/>
                <a:gd name="connsiteX22" fmla="*/ 519843 w 592114"/>
                <a:gd name="connsiteY22" fmla="*/ 31272 h 604322"/>
                <a:gd name="connsiteX23" fmla="*/ 560797 w 592114"/>
                <a:gd name="connsiteY23" fmla="*/ 72337 h 604322"/>
                <a:gd name="connsiteX24" fmla="*/ 592114 w 592114"/>
                <a:gd name="connsiteY24" fmla="*/ 147766 h 604322"/>
                <a:gd name="connsiteX25" fmla="*/ 560797 w 592114"/>
                <a:gd name="connsiteY25" fmla="*/ 223368 h 604322"/>
                <a:gd name="connsiteX26" fmla="*/ 443442 w 592114"/>
                <a:gd name="connsiteY26" fmla="*/ 340550 h 604322"/>
                <a:gd name="connsiteX27" fmla="*/ 397842 w 592114"/>
                <a:gd name="connsiteY27" fmla="*/ 295189 h 604322"/>
                <a:gd name="connsiteX28" fmla="*/ 515197 w 592114"/>
                <a:gd name="connsiteY28" fmla="*/ 178007 h 604322"/>
                <a:gd name="connsiteX29" fmla="*/ 527758 w 592114"/>
                <a:gd name="connsiteY29" fmla="*/ 147766 h 604322"/>
                <a:gd name="connsiteX30" fmla="*/ 515197 w 592114"/>
                <a:gd name="connsiteY30" fmla="*/ 117698 h 604322"/>
                <a:gd name="connsiteX31" fmla="*/ 474243 w 592114"/>
                <a:gd name="connsiteY31" fmla="*/ 76804 h 604322"/>
                <a:gd name="connsiteX32" fmla="*/ 444130 w 592114"/>
                <a:gd name="connsiteY32" fmla="*/ 64261 h 604322"/>
                <a:gd name="connsiteX33" fmla="*/ 414017 w 592114"/>
                <a:gd name="connsiteY33" fmla="*/ 76804 h 604322"/>
                <a:gd name="connsiteX34" fmla="*/ 266033 w 592114"/>
                <a:gd name="connsiteY34" fmla="*/ 224399 h 604322"/>
                <a:gd name="connsiteX35" fmla="*/ 253643 w 592114"/>
                <a:gd name="connsiteY35" fmla="*/ 254467 h 604322"/>
                <a:gd name="connsiteX36" fmla="*/ 266033 w 592114"/>
                <a:gd name="connsiteY36" fmla="*/ 284708 h 604322"/>
                <a:gd name="connsiteX37" fmla="*/ 307158 w 592114"/>
                <a:gd name="connsiteY37" fmla="*/ 325601 h 604322"/>
                <a:gd name="connsiteX38" fmla="*/ 261559 w 592114"/>
                <a:gd name="connsiteY38" fmla="*/ 370962 h 604322"/>
                <a:gd name="connsiteX39" fmla="*/ 220605 w 592114"/>
                <a:gd name="connsiteY39" fmla="*/ 330069 h 604322"/>
                <a:gd name="connsiteX40" fmla="*/ 189115 w 592114"/>
                <a:gd name="connsiteY40" fmla="*/ 254467 h 604322"/>
                <a:gd name="connsiteX41" fmla="*/ 220605 w 592114"/>
                <a:gd name="connsiteY41" fmla="*/ 178866 h 604322"/>
                <a:gd name="connsiteX42" fmla="*/ 368417 w 592114"/>
                <a:gd name="connsiteY42" fmla="*/ 31272 h 604322"/>
                <a:gd name="connsiteX43" fmla="*/ 444130 w 592114"/>
                <a:gd name="connsiteY43" fmla="*/ 0 h 604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592114" h="604322">
                  <a:moveTo>
                    <a:pt x="330556" y="233360"/>
                  </a:moveTo>
                  <a:lnTo>
                    <a:pt x="371682" y="274425"/>
                  </a:lnTo>
                  <a:cubicBezTo>
                    <a:pt x="391814" y="294528"/>
                    <a:pt x="402999" y="321333"/>
                    <a:pt x="402999" y="349855"/>
                  </a:cubicBezTo>
                  <a:cubicBezTo>
                    <a:pt x="402999" y="378549"/>
                    <a:pt x="391814" y="405353"/>
                    <a:pt x="371682" y="425456"/>
                  </a:cubicBezTo>
                  <a:lnTo>
                    <a:pt x="223869" y="573223"/>
                  </a:lnTo>
                  <a:cubicBezTo>
                    <a:pt x="202876" y="594013"/>
                    <a:pt x="175516" y="604322"/>
                    <a:pt x="148156" y="604322"/>
                  </a:cubicBezTo>
                  <a:cubicBezTo>
                    <a:pt x="120624" y="604322"/>
                    <a:pt x="93264" y="594013"/>
                    <a:pt x="72443" y="573223"/>
                  </a:cubicBezTo>
                  <a:lnTo>
                    <a:pt x="31317" y="532157"/>
                  </a:lnTo>
                  <a:cubicBezTo>
                    <a:pt x="11185" y="512054"/>
                    <a:pt x="0" y="485250"/>
                    <a:pt x="0" y="456556"/>
                  </a:cubicBezTo>
                  <a:cubicBezTo>
                    <a:pt x="0" y="428034"/>
                    <a:pt x="11185" y="401229"/>
                    <a:pt x="31490" y="381126"/>
                  </a:cubicBezTo>
                  <a:lnTo>
                    <a:pt x="148845" y="263772"/>
                  </a:lnTo>
                  <a:lnTo>
                    <a:pt x="194272" y="309305"/>
                  </a:lnTo>
                  <a:lnTo>
                    <a:pt x="76917" y="426487"/>
                  </a:lnTo>
                  <a:cubicBezTo>
                    <a:pt x="68830" y="434563"/>
                    <a:pt x="64356" y="445216"/>
                    <a:pt x="64356" y="456556"/>
                  </a:cubicBezTo>
                  <a:cubicBezTo>
                    <a:pt x="64356" y="468068"/>
                    <a:pt x="68830" y="478721"/>
                    <a:pt x="76917" y="486796"/>
                  </a:cubicBezTo>
                  <a:lnTo>
                    <a:pt x="117871" y="527690"/>
                  </a:lnTo>
                  <a:cubicBezTo>
                    <a:pt x="134562" y="544357"/>
                    <a:pt x="161578" y="544357"/>
                    <a:pt x="178269" y="527690"/>
                  </a:cubicBezTo>
                  <a:lnTo>
                    <a:pt x="326082" y="380095"/>
                  </a:lnTo>
                  <a:cubicBezTo>
                    <a:pt x="334169" y="372020"/>
                    <a:pt x="338643" y="361367"/>
                    <a:pt x="338643" y="349855"/>
                  </a:cubicBezTo>
                  <a:cubicBezTo>
                    <a:pt x="338643" y="338515"/>
                    <a:pt x="334169" y="327862"/>
                    <a:pt x="326082" y="319786"/>
                  </a:cubicBezTo>
                  <a:lnTo>
                    <a:pt x="285128" y="278893"/>
                  </a:lnTo>
                  <a:close/>
                  <a:moveTo>
                    <a:pt x="444130" y="0"/>
                  </a:moveTo>
                  <a:cubicBezTo>
                    <a:pt x="472694" y="0"/>
                    <a:pt x="499538" y="11169"/>
                    <a:pt x="519843" y="31272"/>
                  </a:cubicBezTo>
                  <a:lnTo>
                    <a:pt x="560797" y="72337"/>
                  </a:lnTo>
                  <a:cubicBezTo>
                    <a:pt x="580929" y="92440"/>
                    <a:pt x="592114" y="119244"/>
                    <a:pt x="592114" y="147766"/>
                  </a:cubicBezTo>
                  <a:cubicBezTo>
                    <a:pt x="592114" y="176289"/>
                    <a:pt x="580929" y="203265"/>
                    <a:pt x="560797" y="223368"/>
                  </a:cubicBezTo>
                  <a:lnTo>
                    <a:pt x="443442" y="340550"/>
                  </a:lnTo>
                  <a:lnTo>
                    <a:pt x="397842" y="295189"/>
                  </a:lnTo>
                  <a:lnTo>
                    <a:pt x="515197" y="178007"/>
                  </a:lnTo>
                  <a:cubicBezTo>
                    <a:pt x="523284" y="169931"/>
                    <a:pt x="527758" y="159278"/>
                    <a:pt x="527758" y="147766"/>
                  </a:cubicBezTo>
                  <a:cubicBezTo>
                    <a:pt x="527758" y="136426"/>
                    <a:pt x="523284" y="125773"/>
                    <a:pt x="515197" y="117698"/>
                  </a:cubicBezTo>
                  <a:lnTo>
                    <a:pt x="474243" y="76804"/>
                  </a:lnTo>
                  <a:cubicBezTo>
                    <a:pt x="466155" y="68729"/>
                    <a:pt x="455487" y="64261"/>
                    <a:pt x="444130" y="64261"/>
                  </a:cubicBezTo>
                  <a:cubicBezTo>
                    <a:pt x="432773" y="64261"/>
                    <a:pt x="421932" y="68729"/>
                    <a:pt x="414017" y="76804"/>
                  </a:cubicBezTo>
                  <a:lnTo>
                    <a:pt x="266033" y="224399"/>
                  </a:lnTo>
                  <a:cubicBezTo>
                    <a:pt x="257945" y="232474"/>
                    <a:pt x="253643" y="243127"/>
                    <a:pt x="253643" y="254467"/>
                  </a:cubicBezTo>
                  <a:cubicBezTo>
                    <a:pt x="253643" y="265979"/>
                    <a:pt x="257945" y="276632"/>
                    <a:pt x="266033" y="284708"/>
                  </a:cubicBezTo>
                  <a:lnTo>
                    <a:pt x="307158" y="325601"/>
                  </a:lnTo>
                  <a:lnTo>
                    <a:pt x="261559" y="370962"/>
                  </a:lnTo>
                  <a:lnTo>
                    <a:pt x="220605" y="330069"/>
                  </a:lnTo>
                  <a:cubicBezTo>
                    <a:pt x="200300" y="309966"/>
                    <a:pt x="189115" y="283162"/>
                    <a:pt x="189115" y="254467"/>
                  </a:cubicBezTo>
                  <a:cubicBezTo>
                    <a:pt x="189115" y="225945"/>
                    <a:pt x="200300" y="199141"/>
                    <a:pt x="220605" y="178866"/>
                  </a:cubicBezTo>
                  <a:lnTo>
                    <a:pt x="368417" y="31272"/>
                  </a:lnTo>
                  <a:cubicBezTo>
                    <a:pt x="388550" y="11169"/>
                    <a:pt x="415565" y="0"/>
                    <a:pt x="4441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7726" y="1681848"/>
            <a:ext cx="478466" cy="478466"/>
            <a:chOff x="1068571" y="2365743"/>
            <a:chExt cx="478466" cy="478466"/>
          </a:xfrm>
        </p:grpSpPr>
        <p:sp>
          <p:nvSpPr>
            <p:cNvPr id="5" name="椭圆 4"/>
            <p:cNvSpPr/>
            <p:nvPr/>
          </p:nvSpPr>
          <p:spPr>
            <a:xfrm>
              <a:off x="1068571" y="2365743"/>
              <a:ext cx="478466" cy="478466"/>
            </a:xfrm>
            <a:prstGeom prst="ellipse">
              <a:avLst/>
            </a:prstGeom>
            <a:solidFill>
              <a:srgbClr val="778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global-networking_81783"/>
            <p:cNvSpPr>
              <a:spLocks noChangeAspect="1"/>
            </p:cNvSpPr>
            <p:nvPr/>
          </p:nvSpPr>
          <p:spPr bwMode="auto">
            <a:xfrm>
              <a:off x="1155382" y="2453233"/>
              <a:ext cx="304843" cy="303485"/>
            </a:xfrm>
            <a:custGeom>
              <a:avLst/>
              <a:gdLst>
                <a:gd name="T0" fmla="*/ 2733 w 3733"/>
                <a:gd name="T1" fmla="*/ 1750 h 3722"/>
                <a:gd name="T2" fmla="*/ 3102 w 3733"/>
                <a:gd name="T3" fmla="*/ 1088 h 3722"/>
                <a:gd name="T4" fmla="*/ 3733 w 3733"/>
                <a:gd name="T5" fmla="*/ 1862 h 3722"/>
                <a:gd name="T6" fmla="*/ 2813 w 3733"/>
                <a:gd name="T7" fmla="*/ 253 h 3722"/>
                <a:gd name="T8" fmla="*/ 2505 w 3733"/>
                <a:gd name="T9" fmla="*/ 997 h 3722"/>
                <a:gd name="T10" fmla="*/ 1993 w 3733"/>
                <a:gd name="T11" fmla="*/ 937 h 3722"/>
                <a:gd name="T12" fmla="*/ 1711 w 3733"/>
                <a:gd name="T13" fmla="*/ 524 h 3722"/>
                <a:gd name="T14" fmla="*/ 2025 w 3733"/>
                <a:gd name="T15" fmla="*/ 2 h 3722"/>
                <a:gd name="T16" fmla="*/ 1529 w 3733"/>
                <a:gd name="T17" fmla="*/ 246 h 3722"/>
                <a:gd name="T18" fmla="*/ 1249 w 3733"/>
                <a:gd name="T19" fmla="*/ 265 h 3722"/>
                <a:gd name="T20" fmla="*/ 1741 w 3733"/>
                <a:gd name="T21" fmla="*/ 0 h 3722"/>
                <a:gd name="T22" fmla="*/ 1407 w 3733"/>
                <a:gd name="T23" fmla="*/ 827 h 3722"/>
                <a:gd name="T24" fmla="*/ 1932 w 3733"/>
                <a:gd name="T25" fmla="*/ 1157 h 3722"/>
                <a:gd name="T26" fmla="*/ 1389 w 3733"/>
                <a:gd name="T27" fmla="*/ 826 h 3722"/>
                <a:gd name="T28" fmla="*/ 730 w 3733"/>
                <a:gd name="T29" fmla="*/ 2053 h 3722"/>
                <a:gd name="T30" fmla="*/ 593 w 3733"/>
                <a:gd name="T31" fmla="*/ 1965 h 3722"/>
                <a:gd name="T32" fmla="*/ 730 w 3733"/>
                <a:gd name="T33" fmla="*/ 2053 h 3722"/>
                <a:gd name="T34" fmla="*/ 825 w 3733"/>
                <a:gd name="T35" fmla="*/ 2828 h 3722"/>
                <a:gd name="T36" fmla="*/ 749 w 3733"/>
                <a:gd name="T37" fmla="*/ 3356 h 3722"/>
                <a:gd name="T38" fmla="*/ 996 w 3733"/>
                <a:gd name="T39" fmla="*/ 2728 h 3722"/>
                <a:gd name="T40" fmla="*/ 889 w 3733"/>
                <a:gd name="T41" fmla="*/ 2253 h 3722"/>
                <a:gd name="T42" fmla="*/ 1018 w 3733"/>
                <a:gd name="T43" fmla="*/ 1741 h 3722"/>
                <a:gd name="T44" fmla="*/ 2086 w 3733"/>
                <a:gd name="T45" fmla="*/ 1315 h 3722"/>
                <a:gd name="T46" fmla="*/ 1833 w 3733"/>
                <a:gd name="T47" fmla="*/ 3671 h 3722"/>
                <a:gd name="T48" fmla="*/ 2301 w 3733"/>
                <a:gd name="T49" fmla="*/ 1253 h 3722"/>
                <a:gd name="T50" fmla="*/ 2643 w 3733"/>
                <a:gd name="T51" fmla="*/ 1274 h 3722"/>
                <a:gd name="T52" fmla="*/ 2301 w 3733"/>
                <a:gd name="T53" fmla="*/ 1253 h 3722"/>
                <a:gd name="T54" fmla="*/ 3082 w 3733"/>
                <a:gd name="T55" fmla="*/ 891 h 3722"/>
                <a:gd name="T56" fmla="*/ 2998 w 3733"/>
                <a:gd name="T57" fmla="*/ 378 h 3722"/>
                <a:gd name="T58" fmla="*/ 919 w 3733"/>
                <a:gd name="T59" fmla="*/ 254 h 3722"/>
                <a:gd name="T60" fmla="*/ 1104 w 3733"/>
                <a:gd name="T61" fmla="*/ 524 h 3722"/>
                <a:gd name="T62" fmla="*/ 853 w 3733"/>
                <a:gd name="T63" fmla="*/ 1601 h 3722"/>
                <a:gd name="T64" fmla="*/ 298 w 3733"/>
                <a:gd name="T65" fmla="*/ 851 h 3722"/>
                <a:gd name="T66" fmla="*/ 142 w 3733"/>
                <a:gd name="T67" fmla="*/ 1148 h 3722"/>
                <a:gd name="T68" fmla="*/ 14 w 3733"/>
                <a:gd name="T69" fmla="*/ 2089 h 3722"/>
                <a:gd name="T70" fmla="*/ 142 w 3733"/>
                <a:gd name="T71" fmla="*/ 1148 h 3722"/>
                <a:gd name="T72" fmla="*/ 420 w 3733"/>
                <a:gd name="T73" fmla="*/ 2065 h 3722"/>
                <a:gd name="T74" fmla="*/ 463 w 3733"/>
                <a:gd name="T75" fmla="*/ 2531 h 3722"/>
                <a:gd name="T76" fmla="*/ 559 w 3733"/>
                <a:gd name="T77" fmla="*/ 3193 h 3722"/>
                <a:gd name="T78" fmla="*/ 2028 w 3733"/>
                <a:gd name="T79" fmla="*/ 3722 h 3722"/>
                <a:gd name="T80" fmla="*/ 3321 w 3733"/>
                <a:gd name="T81" fmla="*/ 3031 h 3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33" h="3722">
                  <a:moveTo>
                    <a:pt x="3452" y="2846"/>
                  </a:moveTo>
                  <a:cubicBezTo>
                    <a:pt x="3259" y="2456"/>
                    <a:pt x="3002" y="2083"/>
                    <a:pt x="2733" y="1750"/>
                  </a:cubicBezTo>
                  <a:cubicBezTo>
                    <a:pt x="2772" y="1599"/>
                    <a:pt x="2806" y="1455"/>
                    <a:pt x="2835" y="1321"/>
                  </a:cubicBezTo>
                  <a:cubicBezTo>
                    <a:pt x="2966" y="1309"/>
                    <a:pt x="3073" y="1213"/>
                    <a:pt x="3102" y="1088"/>
                  </a:cubicBezTo>
                  <a:cubicBezTo>
                    <a:pt x="3248" y="1069"/>
                    <a:pt x="3396" y="1055"/>
                    <a:pt x="3546" y="1048"/>
                  </a:cubicBezTo>
                  <a:cubicBezTo>
                    <a:pt x="3666" y="1294"/>
                    <a:pt x="3733" y="1570"/>
                    <a:pt x="3733" y="1862"/>
                  </a:cubicBezTo>
                  <a:cubicBezTo>
                    <a:pt x="3733" y="2223"/>
                    <a:pt x="3630" y="2560"/>
                    <a:pt x="3452" y="2846"/>
                  </a:cubicBezTo>
                  <a:close/>
                  <a:moveTo>
                    <a:pt x="2813" y="253"/>
                  </a:moveTo>
                  <a:cubicBezTo>
                    <a:pt x="2804" y="335"/>
                    <a:pt x="2785" y="498"/>
                    <a:pt x="2749" y="721"/>
                  </a:cubicBezTo>
                  <a:cubicBezTo>
                    <a:pt x="2616" y="747"/>
                    <a:pt x="2515" y="860"/>
                    <a:pt x="2505" y="997"/>
                  </a:cubicBezTo>
                  <a:cubicBezTo>
                    <a:pt x="2382" y="1025"/>
                    <a:pt x="2262" y="1057"/>
                    <a:pt x="2146" y="1091"/>
                  </a:cubicBezTo>
                  <a:cubicBezTo>
                    <a:pt x="2094" y="1037"/>
                    <a:pt x="2042" y="985"/>
                    <a:pt x="1993" y="937"/>
                  </a:cubicBezTo>
                  <a:cubicBezTo>
                    <a:pt x="1886" y="832"/>
                    <a:pt x="1783" y="734"/>
                    <a:pt x="1685" y="645"/>
                  </a:cubicBezTo>
                  <a:cubicBezTo>
                    <a:pt x="1701" y="608"/>
                    <a:pt x="1711" y="567"/>
                    <a:pt x="1711" y="524"/>
                  </a:cubicBezTo>
                  <a:cubicBezTo>
                    <a:pt x="1711" y="472"/>
                    <a:pt x="1698" y="424"/>
                    <a:pt x="1675" y="381"/>
                  </a:cubicBezTo>
                  <a:cubicBezTo>
                    <a:pt x="1779" y="245"/>
                    <a:pt x="1895" y="117"/>
                    <a:pt x="2025" y="2"/>
                  </a:cubicBezTo>
                  <a:cubicBezTo>
                    <a:pt x="2310" y="26"/>
                    <a:pt x="2578" y="115"/>
                    <a:pt x="2813" y="253"/>
                  </a:cubicBezTo>
                  <a:close/>
                  <a:moveTo>
                    <a:pt x="1529" y="246"/>
                  </a:moveTo>
                  <a:cubicBezTo>
                    <a:pt x="1492" y="230"/>
                    <a:pt x="1451" y="220"/>
                    <a:pt x="1407" y="220"/>
                  </a:cubicBezTo>
                  <a:cubicBezTo>
                    <a:pt x="1349" y="220"/>
                    <a:pt x="1295" y="237"/>
                    <a:pt x="1249" y="265"/>
                  </a:cubicBezTo>
                  <a:cubicBezTo>
                    <a:pt x="1197" y="222"/>
                    <a:pt x="1151" y="185"/>
                    <a:pt x="1112" y="155"/>
                  </a:cubicBezTo>
                  <a:cubicBezTo>
                    <a:pt x="1307" y="68"/>
                    <a:pt x="1519" y="15"/>
                    <a:pt x="1741" y="0"/>
                  </a:cubicBezTo>
                  <a:cubicBezTo>
                    <a:pt x="1666" y="78"/>
                    <a:pt x="1595" y="161"/>
                    <a:pt x="1529" y="246"/>
                  </a:cubicBezTo>
                  <a:close/>
                  <a:moveTo>
                    <a:pt x="1407" y="827"/>
                  </a:moveTo>
                  <a:cubicBezTo>
                    <a:pt x="1459" y="827"/>
                    <a:pt x="1507" y="814"/>
                    <a:pt x="1550" y="791"/>
                  </a:cubicBezTo>
                  <a:cubicBezTo>
                    <a:pt x="1670" y="901"/>
                    <a:pt x="1799" y="1023"/>
                    <a:pt x="1932" y="1157"/>
                  </a:cubicBezTo>
                  <a:cubicBezTo>
                    <a:pt x="1620" y="1258"/>
                    <a:pt x="1340" y="1373"/>
                    <a:pt x="1102" y="1482"/>
                  </a:cubicBezTo>
                  <a:cubicBezTo>
                    <a:pt x="1178" y="1265"/>
                    <a:pt x="1273" y="1042"/>
                    <a:pt x="1389" y="826"/>
                  </a:cubicBezTo>
                  <a:cubicBezTo>
                    <a:pt x="1395" y="826"/>
                    <a:pt x="1401" y="827"/>
                    <a:pt x="1407" y="827"/>
                  </a:cubicBezTo>
                  <a:close/>
                  <a:moveTo>
                    <a:pt x="730" y="2053"/>
                  </a:moveTo>
                  <a:cubicBezTo>
                    <a:pt x="719" y="2103"/>
                    <a:pt x="708" y="2152"/>
                    <a:pt x="698" y="2200"/>
                  </a:cubicBezTo>
                  <a:cubicBezTo>
                    <a:pt x="659" y="2119"/>
                    <a:pt x="624" y="2040"/>
                    <a:pt x="593" y="1965"/>
                  </a:cubicBezTo>
                  <a:cubicBezTo>
                    <a:pt x="651" y="1932"/>
                    <a:pt x="712" y="1898"/>
                    <a:pt x="778" y="1863"/>
                  </a:cubicBezTo>
                  <a:cubicBezTo>
                    <a:pt x="760" y="1928"/>
                    <a:pt x="745" y="1992"/>
                    <a:pt x="730" y="2053"/>
                  </a:cubicBezTo>
                  <a:close/>
                  <a:moveTo>
                    <a:pt x="794" y="2833"/>
                  </a:moveTo>
                  <a:cubicBezTo>
                    <a:pt x="804" y="2832"/>
                    <a:pt x="815" y="2830"/>
                    <a:pt x="825" y="2828"/>
                  </a:cubicBezTo>
                  <a:cubicBezTo>
                    <a:pt x="1016" y="3120"/>
                    <a:pt x="1260" y="3421"/>
                    <a:pt x="1571" y="3705"/>
                  </a:cubicBezTo>
                  <a:cubicBezTo>
                    <a:pt x="1266" y="3656"/>
                    <a:pt x="986" y="3534"/>
                    <a:pt x="749" y="3356"/>
                  </a:cubicBezTo>
                  <a:cubicBezTo>
                    <a:pt x="752" y="3271"/>
                    <a:pt x="763" y="3083"/>
                    <a:pt x="794" y="2833"/>
                  </a:cubicBezTo>
                  <a:close/>
                  <a:moveTo>
                    <a:pt x="996" y="2728"/>
                  </a:moveTo>
                  <a:cubicBezTo>
                    <a:pt x="1042" y="2675"/>
                    <a:pt x="1069" y="2606"/>
                    <a:pt x="1069" y="2531"/>
                  </a:cubicBezTo>
                  <a:cubicBezTo>
                    <a:pt x="1069" y="2407"/>
                    <a:pt x="995" y="2301"/>
                    <a:pt x="889" y="2253"/>
                  </a:cubicBezTo>
                  <a:cubicBezTo>
                    <a:pt x="900" y="2201"/>
                    <a:pt x="912" y="2148"/>
                    <a:pt x="924" y="2093"/>
                  </a:cubicBezTo>
                  <a:cubicBezTo>
                    <a:pt x="950" y="1982"/>
                    <a:pt x="981" y="1864"/>
                    <a:pt x="1018" y="1741"/>
                  </a:cubicBezTo>
                  <a:cubicBezTo>
                    <a:pt x="1032" y="1734"/>
                    <a:pt x="1047" y="1727"/>
                    <a:pt x="1062" y="1719"/>
                  </a:cubicBezTo>
                  <a:cubicBezTo>
                    <a:pt x="1340" y="1586"/>
                    <a:pt x="1689" y="1438"/>
                    <a:pt x="2086" y="1315"/>
                  </a:cubicBezTo>
                  <a:cubicBezTo>
                    <a:pt x="2230" y="1466"/>
                    <a:pt x="2375" y="1627"/>
                    <a:pt x="2516" y="1798"/>
                  </a:cubicBezTo>
                  <a:cubicBezTo>
                    <a:pt x="2368" y="2355"/>
                    <a:pt x="2150" y="3007"/>
                    <a:pt x="1833" y="3671"/>
                  </a:cubicBezTo>
                  <a:cubicBezTo>
                    <a:pt x="1476" y="3371"/>
                    <a:pt x="1203" y="3043"/>
                    <a:pt x="996" y="2728"/>
                  </a:cubicBezTo>
                  <a:close/>
                  <a:moveTo>
                    <a:pt x="2301" y="1253"/>
                  </a:moveTo>
                  <a:cubicBezTo>
                    <a:pt x="2384" y="1230"/>
                    <a:pt x="2469" y="1208"/>
                    <a:pt x="2555" y="1188"/>
                  </a:cubicBezTo>
                  <a:cubicBezTo>
                    <a:pt x="2579" y="1222"/>
                    <a:pt x="2608" y="1251"/>
                    <a:pt x="2643" y="1274"/>
                  </a:cubicBezTo>
                  <a:cubicBezTo>
                    <a:pt x="2623" y="1365"/>
                    <a:pt x="2601" y="1462"/>
                    <a:pt x="2577" y="1562"/>
                  </a:cubicBezTo>
                  <a:cubicBezTo>
                    <a:pt x="2484" y="1453"/>
                    <a:pt x="2391" y="1350"/>
                    <a:pt x="2301" y="1253"/>
                  </a:cubicBezTo>
                  <a:close/>
                  <a:moveTo>
                    <a:pt x="3438" y="856"/>
                  </a:moveTo>
                  <a:cubicBezTo>
                    <a:pt x="3318" y="864"/>
                    <a:pt x="3199" y="876"/>
                    <a:pt x="3082" y="891"/>
                  </a:cubicBezTo>
                  <a:cubicBezTo>
                    <a:pt x="3053" y="830"/>
                    <a:pt x="3005" y="779"/>
                    <a:pt x="2944" y="749"/>
                  </a:cubicBezTo>
                  <a:cubicBezTo>
                    <a:pt x="2970" y="595"/>
                    <a:pt x="2987" y="469"/>
                    <a:pt x="2998" y="378"/>
                  </a:cubicBezTo>
                  <a:cubicBezTo>
                    <a:pt x="3171" y="510"/>
                    <a:pt x="3320" y="672"/>
                    <a:pt x="3438" y="856"/>
                  </a:cubicBezTo>
                  <a:close/>
                  <a:moveTo>
                    <a:pt x="919" y="254"/>
                  </a:moveTo>
                  <a:cubicBezTo>
                    <a:pt x="963" y="289"/>
                    <a:pt x="1033" y="344"/>
                    <a:pt x="1123" y="419"/>
                  </a:cubicBezTo>
                  <a:cubicBezTo>
                    <a:pt x="1111" y="451"/>
                    <a:pt x="1104" y="487"/>
                    <a:pt x="1104" y="524"/>
                  </a:cubicBezTo>
                  <a:cubicBezTo>
                    <a:pt x="1104" y="613"/>
                    <a:pt x="1143" y="694"/>
                    <a:pt x="1206" y="750"/>
                  </a:cubicBezTo>
                  <a:cubicBezTo>
                    <a:pt x="1055" y="1032"/>
                    <a:pt x="940" y="1325"/>
                    <a:pt x="853" y="1601"/>
                  </a:cubicBezTo>
                  <a:cubicBezTo>
                    <a:pt x="733" y="1662"/>
                    <a:pt x="621" y="1721"/>
                    <a:pt x="521" y="1778"/>
                  </a:cubicBezTo>
                  <a:cubicBezTo>
                    <a:pt x="355" y="1317"/>
                    <a:pt x="309" y="957"/>
                    <a:pt x="298" y="851"/>
                  </a:cubicBezTo>
                  <a:cubicBezTo>
                    <a:pt x="456" y="607"/>
                    <a:pt x="669" y="402"/>
                    <a:pt x="919" y="254"/>
                  </a:cubicBezTo>
                  <a:close/>
                  <a:moveTo>
                    <a:pt x="142" y="1148"/>
                  </a:moveTo>
                  <a:cubicBezTo>
                    <a:pt x="177" y="1332"/>
                    <a:pt x="239" y="1586"/>
                    <a:pt x="347" y="1878"/>
                  </a:cubicBezTo>
                  <a:cubicBezTo>
                    <a:pt x="205" y="1963"/>
                    <a:pt x="93" y="2036"/>
                    <a:pt x="14" y="2089"/>
                  </a:cubicBezTo>
                  <a:cubicBezTo>
                    <a:pt x="5" y="2015"/>
                    <a:pt x="0" y="1939"/>
                    <a:pt x="0" y="1862"/>
                  </a:cubicBezTo>
                  <a:cubicBezTo>
                    <a:pt x="0" y="1609"/>
                    <a:pt x="51" y="1368"/>
                    <a:pt x="142" y="1148"/>
                  </a:cubicBezTo>
                  <a:close/>
                  <a:moveTo>
                    <a:pt x="53" y="2303"/>
                  </a:moveTo>
                  <a:cubicBezTo>
                    <a:pt x="118" y="2257"/>
                    <a:pt x="244" y="2171"/>
                    <a:pt x="420" y="2065"/>
                  </a:cubicBezTo>
                  <a:cubicBezTo>
                    <a:pt x="455" y="2150"/>
                    <a:pt x="495" y="2238"/>
                    <a:pt x="540" y="2329"/>
                  </a:cubicBezTo>
                  <a:cubicBezTo>
                    <a:pt x="492" y="2382"/>
                    <a:pt x="463" y="2453"/>
                    <a:pt x="463" y="2531"/>
                  </a:cubicBezTo>
                  <a:cubicBezTo>
                    <a:pt x="463" y="2636"/>
                    <a:pt x="517" y="2730"/>
                    <a:pt x="600" y="2784"/>
                  </a:cubicBezTo>
                  <a:cubicBezTo>
                    <a:pt x="579" y="2949"/>
                    <a:pt x="567" y="3088"/>
                    <a:pt x="559" y="3193"/>
                  </a:cubicBezTo>
                  <a:cubicBezTo>
                    <a:pt x="315" y="2953"/>
                    <a:pt x="136" y="2646"/>
                    <a:pt x="53" y="2303"/>
                  </a:cubicBezTo>
                  <a:close/>
                  <a:moveTo>
                    <a:pt x="2028" y="3722"/>
                  </a:moveTo>
                  <a:cubicBezTo>
                    <a:pt x="2316" y="3112"/>
                    <a:pt x="2523" y="2514"/>
                    <a:pt x="2669" y="1988"/>
                  </a:cubicBezTo>
                  <a:cubicBezTo>
                    <a:pt x="2923" y="2314"/>
                    <a:pt x="3153" y="2667"/>
                    <a:pt x="3321" y="3031"/>
                  </a:cubicBezTo>
                  <a:cubicBezTo>
                    <a:pt x="3010" y="3417"/>
                    <a:pt x="2549" y="3677"/>
                    <a:pt x="2028" y="37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7566" y="4138561"/>
            <a:ext cx="478466" cy="478466"/>
            <a:chOff x="1068571" y="4720856"/>
            <a:chExt cx="478466" cy="478466"/>
          </a:xfrm>
        </p:grpSpPr>
        <p:sp>
          <p:nvSpPr>
            <p:cNvPr id="7" name="椭圆 6"/>
            <p:cNvSpPr/>
            <p:nvPr/>
          </p:nvSpPr>
          <p:spPr>
            <a:xfrm>
              <a:off x="1068571" y="4720856"/>
              <a:ext cx="478466" cy="47846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bar-chart_163061"/>
            <p:cNvSpPr>
              <a:spLocks noChangeAspect="1"/>
            </p:cNvSpPr>
            <p:nvPr/>
          </p:nvSpPr>
          <p:spPr bwMode="auto">
            <a:xfrm>
              <a:off x="1155381" y="4807892"/>
              <a:ext cx="304843" cy="304393"/>
            </a:xfrm>
            <a:custGeom>
              <a:avLst/>
              <a:gdLst>
                <a:gd name="connsiteX0" fmla="*/ 414666 w 606487"/>
                <a:gd name="connsiteY0" fmla="*/ 244368 h 605592"/>
                <a:gd name="connsiteX1" fmla="*/ 440469 w 606487"/>
                <a:gd name="connsiteY1" fmla="*/ 270042 h 605592"/>
                <a:gd name="connsiteX2" fmla="*/ 440469 w 606487"/>
                <a:gd name="connsiteY2" fmla="*/ 381912 h 605592"/>
                <a:gd name="connsiteX3" fmla="*/ 414666 w 606487"/>
                <a:gd name="connsiteY3" fmla="*/ 407586 h 605592"/>
                <a:gd name="connsiteX4" fmla="*/ 388956 w 606487"/>
                <a:gd name="connsiteY4" fmla="*/ 381912 h 605592"/>
                <a:gd name="connsiteX5" fmla="*/ 388956 w 606487"/>
                <a:gd name="connsiteY5" fmla="*/ 270042 h 605592"/>
                <a:gd name="connsiteX6" fmla="*/ 414666 w 606487"/>
                <a:gd name="connsiteY6" fmla="*/ 244368 h 605592"/>
                <a:gd name="connsiteX7" fmla="*/ 302702 w 606487"/>
                <a:gd name="connsiteY7" fmla="*/ 167240 h 605592"/>
                <a:gd name="connsiteX8" fmla="*/ 328412 w 606487"/>
                <a:gd name="connsiteY8" fmla="*/ 192915 h 605592"/>
                <a:gd name="connsiteX9" fmla="*/ 328412 w 606487"/>
                <a:gd name="connsiteY9" fmla="*/ 381911 h 605592"/>
                <a:gd name="connsiteX10" fmla="*/ 302702 w 606487"/>
                <a:gd name="connsiteY10" fmla="*/ 407586 h 605592"/>
                <a:gd name="connsiteX11" fmla="*/ 276899 w 606487"/>
                <a:gd name="connsiteY11" fmla="*/ 381911 h 605592"/>
                <a:gd name="connsiteX12" fmla="*/ 276899 w 606487"/>
                <a:gd name="connsiteY12" fmla="*/ 192915 h 605592"/>
                <a:gd name="connsiteX13" fmla="*/ 302702 w 606487"/>
                <a:gd name="connsiteY13" fmla="*/ 167240 h 605592"/>
                <a:gd name="connsiteX14" fmla="*/ 190632 w 606487"/>
                <a:gd name="connsiteY14" fmla="*/ 107965 h 605592"/>
                <a:gd name="connsiteX15" fmla="*/ 216353 w 606487"/>
                <a:gd name="connsiteY15" fmla="*/ 133737 h 605592"/>
                <a:gd name="connsiteX16" fmla="*/ 216353 w 606487"/>
                <a:gd name="connsiteY16" fmla="*/ 381907 h 605592"/>
                <a:gd name="connsiteX17" fmla="*/ 190632 w 606487"/>
                <a:gd name="connsiteY17" fmla="*/ 407586 h 605592"/>
                <a:gd name="connsiteX18" fmla="*/ 164911 w 606487"/>
                <a:gd name="connsiteY18" fmla="*/ 381907 h 605592"/>
                <a:gd name="connsiteX19" fmla="*/ 164911 w 606487"/>
                <a:gd name="connsiteY19" fmla="*/ 133737 h 605592"/>
                <a:gd name="connsiteX20" fmla="*/ 190632 w 606487"/>
                <a:gd name="connsiteY20" fmla="*/ 107965 h 605592"/>
                <a:gd name="connsiteX21" fmla="*/ 86256 w 606487"/>
                <a:gd name="connsiteY21" fmla="*/ 51447 h 605592"/>
                <a:gd name="connsiteX22" fmla="*/ 86256 w 606487"/>
                <a:gd name="connsiteY22" fmla="*/ 464229 h 605592"/>
                <a:gd name="connsiteX23" fmla="*/ 517724 w 606487"/>
                <a:gd name="connsiteY23" fmla="*/ 464229 h 605592"/>
                <a:gd name="connsiteX24" fmla="*/ 517724 w 606487"/>
                <a:gd name="connsiteY24" fmla="*/ 51447 h 605592"/>
                <a:gd name="connsiteX25" fmla="*/ 25719 w 606487"/>
                <a:gd name="connsiteY25" fmla="*/ 0 h 605592"/>
                <a:gd name="connsiteX26" fmla="*/ 580861 w 606487"/>
                <a:gd name="connsiteY26" fmla="*/ 0 h 605592"/>
                <a:gd name="connsiteX27" fmla="*/ 606487 w 606487"/>
                <a:gd name="connsiteY27" fmla="*/ 25677 h 605592"/>
                <a:gd name="connsiteX28" fmla="*/ 579468 w 606487"/>
                <a:gd name="connsiteY28" fmla="*/ 51447 h 605592"/>
                <a:gd name="connsiteX29" fmla="*/ 569162 w 606487"/>
                <a:gd name="connsiteY29" fmla="*/ 51447 h 605592"/>
                <a:gd name="connsiteX30" fmla="*/ 569162 w 606487"/>
                <a:gd name="connsiteY30" fmla="*/ 488608 h 605592"/>
                <a:gd name="connsiteX31" fmla="*/ 543443 w 606487"/>
                <a:gd name="connsiteY31" fmla="*/ 514285 h 605592"/>
                <a:gd name="connsiteX32" fmla="*/ 476499 w 606487"/>
                <a:gd name="connsiteY32" fmla="*/ 514285 h 605592"/>
                <a:gd name="connsiteX33" fmla="*/ 476499 w 606487"/>
                <a:gd name="connsiteY33" fmla="*/ 579915 h 605592"/>
                <a:gd name="connsiteX34" fmla="*/ 450687 w 606487"/>
                <a:gd name="connsiteY34" fmla="*/ 605592 h 605592"/>
                <a:gd name="connsiteX35" fmla="*/ 424968 w 606487"/>
                <a:gd name="connsiteY35" fmla="*/ 579915 h 605592"/>
                <a:gd name="connsiteX36" fmla="*/ 424968 w 606487"/>
                <a:gd name="connsiteY36" fmla="*/ 514285 h 605592"/>
                <a:gd name="connsiteX37" fmla="*/ 180219 w 606487"/>
                <a:gd name="connsiteY37" fmla="*/ 514285 h 605592"/>
                <a:gd name="connsiteX38" fmla="*/ 180219 w 606487"/>
                <a:gd name="connsiteY38" fmla="*/ 579915 h 605592"/>
                <a:gd name="connsiteX39" fmla="*/ 154500 w 606487"/>
                <a:gd name="connsiteY39" fmla="*/ 605592 h 605592"/>
                <a:gd name="connsiteX40" fmla="*/ 128688 w 606487"/>
                <a:gd name="connsiteY40" fmla="*/ 579915 h 605592"/>
                <a:gd name="connsiteX41" fmla="*/ 128688 w 606487"/>
                <a:gd name="connsiteY41" fmla="*/ 514285 h 605592"/>
                <a:gd name="connsiteX42" fmla="*/ 61744 w 606487"/>
                <a:gd name="connsiteY42" fmla="*/ 514285 h 605592"/>
                <a:gd name="connsiteX43" fmla="*/ 36025 w 606487"/>
                <a:gd name="connsiteY43" fmla="*/ 488608 h 605592"/>
                <a:gd name="connsiteX44" fmla="*/ 36025 w 606487"/>
                <a:gd name="connsiteY44" fmla="*/ 51447 h 605592"/>
                <a:gd name="connsiteX45" fmla="*/ 25719 w 606487"/>
                <a:gd name="connsiteY45" fmla="*/ 51447 h 605592"/>
                <a:gd name="connsiteX46" fmla="*/ 0 w 606487"/>
                <a:gd name="connsiteY46" fmla="*/ 25677 h 605592"/>
                <a:gd name="connsiteX47" fmla="*/ 25719 w 606487"/>
                <a:gd name="connsiteY47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6487" h="605592">
                  <a:moveTo>
                    <a:pt x="414666" y="244368"/>
                  </a:moveTo>
                  <a:cubicBezTo>
                    <a:pt x="428774" y="244368"/>
                    <a:pt x="440469" y="255954"/>
                    <a:pt x="440469" y="270042"/>
                  </a:cubicBezTo>
                  <a:lnTo>
                    <a:pt x="440469" y="381912"/>
                  </a:lnTo>
                  <a:cubicBezTo>
                    <a:pt x="439170" y="396000"/>
                    <a:pt x="428774" y="407586"/>
                    <a:pt x="414666" y="407586"/>
                  </a:cubicBezTo>
                  <a:cubicBezTo>
                    <a:pt x="400465" y="407586"/>
                    <a:pt x="388956" y="396000"/>
                    <a:pt x="388956" y="381912"/>
                  </a:cubicBezTo>
                  <a:lnTo>
                    <a:pt x="388956" y="270042"/>
                  </a:lnTo>
                  <a:cubicBezTo>
                    <a:pt x="388956" y="255954"/>
                    <a:pt x="400558" y="244368"/>
                    <a:pt x="414666" y="244368"/>
                  </a:cubicBezTo>
                  <a:close/>
                  <a:moveTo>
                    <a:pt x="302702" y="167240"/>
                  </a:moveTo>
                  <a:cubicBezTo>
                    <a:pt x="316810" y="167240"/>
                    <a:pt x="328412" y="178826"/>
                    <a:pt x="328412" y="192915"/>
                  </a:cubicBezTo>
                  <a:lnTo>
                    <a:pt x="328412" y="381911"/>
                  </a:lnTo>
                  <a:cubicBezTo>
                    <a:pt x="328412" y="396000"/>
                    <a:pt x="316810" y="407586"/>
                    <a:pt x="302702" y="407586"/>
                  </a:cubicBezTo>
                  <a:cubicBezTo>
                    <a:pt x="288408" y="407586"/>
                    <a:pt x="276899" y="396000"/>
                    <a:pt x="276899" y="381911"/>
                  </a:cubicBezTo>
                  <a:lnTo>
                    <a:pt x="276899" y="192915"/>
                  </a:lnTo>
                  <a:cubicBezTo>
                    <a:pt x="276899" y="178826"/>
                    <a:pt x="288594" y="167240"/>
                    <a:pt x="302702" y="167240"/>
                  </a:cubicBezTo>
                  <a:close/>
                  <a:moveTo>
                    <a:pt x="190632" y="107965"/>
                  </a:moveTo>
                  <a:cubicBezTo>
                    <a:pt x="204746" y="107965"/>
                    <a:pt x="216353" y="119646"/>
                    <a:pt x="216353" y="133737"/>
                  </a:cubicBezTo>
                  <a:lnTo>
                    <a:pt x="216353" y="381907"/>
                  </a:lnTo>
                  <a:cubicBezTo>
                    <a:pt x="216353" y="395998"/>
                    <a:pt x="204746" y="407586"/>
                    <a:pt x="190632" y="407586"/>
                  </a:cubicBezTo>
                  <a:cubicBezTo>
                    <a:pt x="176425" y="407586"/>
                    <a:pt x="164911" y="395998"/>
                    <a:pt x="164911" y="381907"/>
                  </a:cubicBezTo>
                  <a:lnTo>
                    <a:pt x="164911" y="133737"/>
                  </a:lnTo>
                  <a:cubicBezTo>
                    <a:pt x="164911" y="119646"/>
                    <a:pt x="176518" y="107965"/>
                    <a:pt x="190632" y="107965"/>
                  </a:cubicBezTo>
                  <a:close/>
                  <a:moveTo>
                    <a:pt x="86256" y="51447"/>
                  </a:moveTo>
                  <a:lnTo>
                    <a:pt x="86256" y="464229"/>
                  </a:lnTo>
                  <a:lnTo>
                    <a:pt x="517724" y="464229"/>
                  </a:lnTo>
                  <a:lnTo>
                    <a:pt x="517724" y="51447"/>
                  </a:lnTo>
                  <a:close/>
                  <a:moveTo>
                    <a:pt x="25719" y="0"/>
                  </a:moveTo>
                  <a:lnTo>
                    <a:pt x="580861" y="0"/>
                  </a:lnTo>
                  <a:cubicBezTo>
                    <a:pt x="594974" y="0"/>
                    <a:pt x="606580" y="11587"/>
                    <a:pt x="606487" y="25677"/>
                  </a:cubicBezTo>
                  <a:cubicBezTo>
                    <a:pt x="606487" y="39767"/>
                    <a:pt x="593581" y="51447"/>
                    <a:pt x="579468" y="51447"/>
                  </a:cubicBezTo>
                  <a:lnTo>
                    <a:pt x="569162" y="51447"/>
                  </a:lnTo>
                  <a:lnTo>
                    <a:pt x="569162" y="488608"/>
                  </a:lnTo>
                  <a:cubicBezTo>
                    <a:pt x="569162" y="503996"/>
                    <a:pt x="557556" y="514285"/>
                    <a:pt x="543443" y="514285"/>
                  </a:cubicBezTo>
                  <a:lnTo>
                    <a:pt x="476499" y="514285"/>
                  </a:lnTo>
                  <a:lnTo>
                    <a:pt x="476499" y="579915"/>
                  </a:lnTo>
                  <a:cubicBezTo>
                    <a:pt x="476499" y="594005"/>
                    <a:pt x="464800" y="605592"/>
                    <a:pt x="450687" y="605592"/>
                  </a:cubicBezTo>
                  <a:cubicBezTo>
                    <a:pt x="436574" y="605592"/>
                    <a:pt x="424968" y="594005"/>
                    <a:pt x="424968" y="579915"/>
                  </a:cubicBezTo>
                  <a:lnTo>
                    <a:pt x="424968" y="514285"/>
                  </a:lnTo>
                  <a:lnTo>
                    <a:pt x="180219" y="514285"/>
                  </a:lnTo>
                  <a:lnTo>
                    <a:pt x="180219" y="579915"/>
                  </a:lnTo>
                  <a:cubicBezTo>
                    <a:pt x="180219" y="594005"/>
                    <a:pt x="168613" y="605592"/>
                    <a:pt x="154500" y="605592"/>
                  </a:cubicBezTo>
                  <a:cubicBezTo>
                    <a:pt x="140387" y="605592"/>
                    <a:pt x="128688" y="594005"/>
                    <a:pt x="128688" y="579915"/>
                  </a:cubicBezTo>
                  <a:lnTo>
                    <a:pt x="128688" y="514285"/>
                  </a:lnTo>
                  <a:lnTo>
                    <a:pt x="61744" y="514285"/>
                  </a:lnTo>
                  <a:cubicBezTo>
                    <a:pt x="47631" y="514285"/>
                    <a:pt x="36025" y="502698"/>
                    <a:pt x="36025" y="488608"/>
                  </a:cubicBezTo>
                  <a:lnTo>
                    <a:pt x="36025" y="51447"/>
                  </a:lnTo>
                  <a:lnTo>
                    <a:pt x="25719" y="51447"/>
                  </a:lnTo>
                  <a:cubicBezTo>
                    <a:pt x="11606" y="51447"/>
                    <a:pt x="0" y="39767"/>
                    <a:pt x="0" y="25677"/>
                  </a:cubicBezTo>
                  <a:cubicBezTo>
                    <a:pt x="0" y="11587"/>
                    <a:pt x="11606" y="0"/>
                    <a:pt x="257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435100" y="4973955"/>
            <a:ext cx="2548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高效回应社会关切</a:t>
            </a:r>
            <a:endParaRPr lang="zh-CN" altLang="en-US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45260" y="5293360"/>
            <a:ext cx="722439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通过微信公众号私信回复、邮箱回复、电话回复等方式处理民生问题</a:t>
            </a:r>
            <a:r>
              <a:rPr lang="zh-CN" altLang="en-US" sz="1400" b="1" dirty="0">
                <a:solidFill>
                  <a:srgbClr val="7030A0"/>
                </a:solidFill>
                <a:cs typeface="+mn-ea"/>
                <a:sym typeface="+mn-lt"/>
              </a:rPr>
              <a:t>20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余次；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47418" y="5171421"/>
            <a:ext cx="478466" cy="478466"/>
            <a:chOff x="8656673" y="4346556"/>
            <a:chExt cx="478466" cy="478466"/>
          </a:xfrm>
        </p:grpSpPr>
        <p:sp>
          <p:nvSpPr>
            <p:cNvPr id="21" name="椭圆 20"/>
            <p:cNvSpPr/>
            <p:nvPr/>
          </p:nvSpPr>
          <p:spPr>
            <a:xfrm>
              <a:off x="8656673" y="4346556"/>
              <a:ext cx="478466" cy="478466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link_91375"/>
            <p:cNvSpPr>
              <a:spLocks noChangeAspect="1"/>
            </p:cNvSpPr>
            <p:nvPr/>
          </p:nvSpPr>
          <p:spPr bwMode="auto">
            <a:xfrm>
              <a:off x="8743484" y="4435815"/>
              <a:ext cx="304843" cy="299948"/>
            </a:xfrm>
            <a:custGeom>
              <a:avLst/>
              <a:gdLst>
                <a:gd name="connsiteX0" fmla="*/ 396980 w 599394"/>
                <a:gd name="connsiteY0" fmla="*/ 411566 h 589770"/>
                <a:gd name="connsiteX1" fmla="*/ 485009 w 599394"/>
                <a:gd name="connsiteY1" fmla="*/ 411566 h 589770"/>
                <a:gd name="connsiteX2" fmla="*/ 485009 w 599394"/>
                <a:gd name="connsiteY2" fmla="*/ 499521 h 589770"/>
                <a:gd name="connsiteX3" fmla="*/ 396980 w 599394"/>
                <a:gd name="connsiteY3" fmla="*/ 499521 h 589770"/>
                <a:gd name="connsiteX4" fmla="*/ 255424 w 599394"/>
                <a:gd name="connsiteY4" fmla="*/ 411566 h 589770"/>
                <a:gd name="connsiteX5" fmla="*/ 343453 w 599394"/>
                <a:gd name="connsiteY5" fmla="*/ 411566 h 589770"/>
                <a:gd name="connsiteX6" fmla="*/ 343453 w 599394"/>
                <a:gd name="connsiteY6" fmla="*/ 499521 h 589770"/>
                <a:gd name="connsiteX7" fmla="*/ 255424 w 599394"/>
                <a:gd name="connsiteY7" fmla="*/ 499521 h 589770"/>
                <a:gd name="connsiteX8" fmla="*/ 114311 w 599394"/>
                <a:gd name="connsiteY8" fmla="*/ 411566 h 589770"/>
                <a:gd name="connsiteX9" fmla="*/ 202414 w 599394"/>
                <a:gd name="connsiteY9" fmla="*/ 411566 h 589770"/>
                <a:gd name="connsiteX10" fmla="*/ 202414 w 599394"/>
                <a:gd name="connsiteY10" fmla="*/ 499521 h 589770"/>
                <a:gd name="connsiteX11" fmla="*/ 114311 w 599394"/>
                <a:gd name="connsiteY11" fmla="*/ 499521 h 589770"/>
                <a:gd name="connsiteX12" fmla="*/ 396980 w 599394"/>
                <a:gd name="connsiteY12" fmla="*/ 289110 h 589770"/>
                <a:gd name="connsiteX13" fmla="*/ 485009 w 599394"/>
                <a:gd name="connsiteY13" fmla="*/ 289110 h 589770"/>
                <a:gd name="connsiteX14" fmla="*/ 485009 w 599394"/>
                <a:gd name="connsiteY14" fmla="*/ 377065 h 589770"/>
                <a:gd name="connsiteX15" fmla="*/ 396980 w 599394"/>
                <a:gd name="connsiteY15" fmla="*/ 377065 h 589770"/>
                <a:gd name="connsiteX16" fmla="*/ 255424 w 599394"/>
                <a:gd name="connsiteY16" fmla="*/ 289110 h 589770"/>
                <a:gd name="connsiteX17" fmla="*/ 343453 w 599394"/>
                <a:gd name="connsiteY17" fmla="*/ 289110 h 589770"/>
                <a:gd name="connsiteX18" fmla="*/ 343453 w 599394"/>
                <a:gd name="connsiteY18" fmla="*/ 377065 h 589770"/>
                <a:gd name="connsiteX19" fmla="*/ 255424 w 599394"/>
                <a:gd name="connsiteY19" fmla="*/ 377065 h 589770"/>
                <a:gd name="connsiteX20" fmla="*/ 114311 w 599394"/>
                <a:gd name="connsiteY20" fmla="*/ 289110 h 589770"/>
                <a:gd name="connsiteX21" fmla="*/ 202414 w 599394"/>
                <a:gd name="connsiteY21" fmla="*/ 289110 h 589770"/>
                <a:gd name="connsiteX22" fmla="*/ 202414 w 599394"/>
                <a:gd name="connsiteY22" fmla="*/ 377065 h 589770"/>
                <a:gd name="connsiteX23" fmla="*/ 114311 w 599394"/>
                <a:gd name="connsiteY23" fmla="*/ 377065 h 589770"/>
                <a:gd name="connsiteX24" fmla="*/ 73311 w 599394"/>
                <a:gd name="connsiteY24" fmla="*/ 262427 h 589770"/>
                <a:gd name="connsiteX25" fmla="*/ 64089 w 599394"/>
                <a:gd name="connsiteY25" fmla="*/ 271635 h 589770"/>
                <a:gd name="connsiteX26" fmla="*/ 64089 w 599394"/>
                <a:gd name="connsiteY26" fmla="*/ 517027 h 589770"/>
                <a:gd name="connsiteX27" fmla="*/ 73311 w 599394"/>
                <a:gd name="connsiteY27" fmla="*/ 526235 h 589770"/>
                <a:gd name="connsiteX28" fmla="*/ 526083 w 599394"/>
                <a:gd name="connsiteY28" fmla="*/ 526235 h 589770"/>
                <a:gd name="connsiteX29" fmla="*/ 535305 w 599394"/>
                <a:gd name="connsiteY29" fmla="*/ 517027 h 589770"/>
                <a:gd name="connsiteX30" fmla="*/ 535305 w 599394"/>
                <a:gd name="connsiteY30" fmla="*/ 271635 h 589770"/>
                <a:gd name="connsiteX31" fmla="*/ 526083 w 599394"/>
                <a:gd name="connsiteY31" fmla="*/ 262427 h 589770"/>
                <a:gd name="connsiteX32" fmla="*/ 437558 w 599394"/>
                <a:gd name="connsiteY32" fmla="*/ 35911 h 589770"/>
                <a:gd name="connsiteX33" fmla="*/ 428336 w 599394"/>
                <a:gd name="connsiteY33" fmla="*/ 45119 h 589770"/>
                <a:gd name="connsiteX34" fmla="*/ 428336 w 599394"/>
                <a:gd name="connsiteY34" fmla="*/ 169887 h 589770"/>
                <a:gd name="connsiteX35" fmla="*/ 437558 w 599394"/>
                <a:gd name="connsiteY35" fmla="*/ 179095 h 589770"/>
                <a:gd name="connsiteX36" fmla="*/ 473982 w 599394"/>
                <a:gd name="connsiteY36" fmla="*/ 179095 h 589770"/>
                <a:gd name="connsiteX37" fmla="*/ 483204 w 599394"/>
                <a:gd name="connsiteY37" fmla="*/ 169887 h 589770"/>
                <a:gd name="connsiteX38" fmla="*/ 483204 w 599394"/>
                <a:gd name="connsiteY38" fmla="*/ 45119 h 589770"/>
                <a:gd name="connsiteX39" fmla="*/ 473982 w 599394"/>
                <a:gd name="connsiteY39" fmla="*/ 35911 h 589770"/>
                <a:gd name="connsiteX40" fmla="*/ 125412 w 599394"/>
                <a:gd name="connsiteY40" fmla="*/ 35911 h 589770"/>
                <a:gd name="connsiteX41" fmla="*/ 116190 w 599394"/>
                <a:gd name="connsiteY41" fmla="*/ 45119 h 589770"/>
                <a:gd name="connsiteX42" fmla="*/ 116190 w 599394"/>
                <a:gd name="connsiteY42" fmla="*/ 169887 h 589770"/>
                <a:gd name="connsiteX43" fmla="*/ 125412 w 599394"/>
                <a:gd name="connsiteY43" fmla="*/ 179095 h 589770"/>
                <a:gd name="connsiteX44" fmla="*/ 161836 w 599394"/>
                <a:gd name="connsiteY44" fmla="*/ 179095 h 589770"/>
                <a:gd name="connsiteX45" fmla="*/ 171058 w 599394"/>
                <a:gd name="connsiteY45" fmla="*/ 169887 h 589770"/>
                <a:gd name="connsiteX46" fmla="*/ 171058 w 599394"/>
                <a:gd name="connsiteY46" fmla="*/ 45119 h 589770"/>
                <a:gd name="connsiteX47" fmla="*/ 161836 w 599394"/>
                <a:gd name="connsiteY47" fmla="*/ 35911 h 589770"/>
                <a:gd name="connsiteX48" fmla="*/ 92676 w 599394"/>
                <a:gd name="connsiteY48" fmla="*/ 0 h 589770"/>
                <a:gd name="connsiteX49" fmla="*/ 194573 w 599394"/>
                <a:gd name="connsiteY49" fmla="*/ 0 h 589770"/>
                <a:gd name="connsiteX50" fmla="*/ 207021 w 599394"/>
                <a:gd name="connsiteY50" fmla="*/ 12431 h 589770"/>
                <a:gd name="connsiteX51" fmla="*/ 207021 w 599394"/>
                <a:gd name="connsiteY51" fmla="*/ 84713 h 589770"/>
                <a:gd name="connsiteX52" fmla="*/ 392373 w 599394"/>
                <a:gd name="connsiteY52" fmla="*/ 84713 h 589770"/>
                <a:gd name="connsiteX53" fmla="*/ 392373 w 599394"/>
                <a:gd name="connsiteY53" fmla="*/ 12431 h 589770"/>
                <a:gd name="connsiteX54" fmla="*/ 404360 w 599394"/>
                <a:gd name="connsiteY54" fmla="*/ 0 h 589770"/>
                <a:gd name="connsiteX55" fmla="*/ 506718 w 599394"/>
                <a:gd name="connsiteY55" fmla="*/ 0 h 589770"/>
                <a:gd name="connsiteX56" fmla="*/ 519167 w 599394"/>
                <a:gd name="connsiteY56" fmla="*/ 12431 h 589770"/>
                <a:gd name="connsiteX57" fmla="*/ 519167 w 599394"/>
                <a:gd name="connsiteY57" fmla="*/ 84713 h 589770"/>
                <a:gd name="connsiteX58" fmla="*/ 586945 w 599394"/>
                <a:gd name="connsiteY58" fmla="*/ 84713 h 589770"/>
                <a:gd name="connsiteX59" fmla="*/ 599394 w 599394"/>
                <a:gd name="connsiteY59" fmla="*/ 97144 h 589770"/>
                <a:gd name="connsiteX60" fmla="*/ 599394 w 599394"/>
                <a:gd name="connsiteY60" fmla="*/ 577800 h 589770"/>
                <a:gd name="connsiteX61" fmla="*/ 586945 w 599394"/>
                <a:gd name="connsiteY61" fmla="*/ 589770 h 589770"/>
                <a:gd name="connsiteX62" fmla="*/ 12449 w 599394"/>
                <a:gd name="connsiteY62" fmla="*/ 589770 h 589770"/>
                <a:gd name="connsiteX63" fmla="*/ 0 w 599394"/>
                <a:gd name="connsiteY63" fmla="*/ 577800 h 589770"/>
                <a:gd name="connsiteX64" fmla="*/ 0 w 599394"/>
                <a:gd name="connsiteY64" fmla="*/ 97144 h 589770"/>
                <a:gd name="connsiteX65" fmla="*/ 12449 w 599394"/>
                <a:gd name="connsiteY65" fmla="*/ 84713 h 589770"/>
                <a:gd name="connsiteX66" fmla="*/ 80227 w 599394"/>
                <a:gd name="connsiteY66" fmla="*/ 84713 h 589770"/>
                <a:gd name="connsiteX67" fmla="*/ 80227 w 599394"/>
                <a:gd name="connsiteY67" fmla="*/ 12431 h 589770"/>
                <a:gd name="connsiteX68" fmla="*/ 92676 w 599394"/>
                <a:gd name="connsiteY68" fmla="*/ 0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599394" h="589770">
                  <a:moveTo>
                    <a:pt x="396980" y="411566"/>
                  </a:moveTo>
                  <a:lnTo>
                    <a:pt x="485009" y="411566"/>
                  </a:lnTo>
                  <a:lnTo>
                    <a:pt x="485009" y="499521"/>
                  </a:lnTo>
                  <a:lnTo>
                    <a:pt x="396980" y="499521"/>
                  </a:lnTo>
                  <a:close/>
                  <a:moveTo>
                    <a:pt x="255424" y="411566"/>
                  </a:moveTo>
                  <a:lnTo>
                    <a:pt x="343453" y="411566"/>
                  </a:lnTo>
                  <a:lnTo>
                    <a:pt x="343453" y="499521"/>
                  </a:lnTo>
                  <a:lnTo>
                    <a:pt x="255424" y="499521"/>
                  </a:lnTo>
                  <a:close/>
                  <a:moveTo>
                    <a:pt x="114311" y="411566"/>
                  </a:moveTo>
                  <a:lnTo>
                    <a:pt x="202414" y="411566"/>
                  </a:lnTo>
                  <a:lnTo>
                    <a:pt x="202414" y="499521"/>
                  </a:lnTo>
                  <a:lnTo>
                    <a:pt x="114311" y="499521"/>
                  </a:lnTo>
                  <a:close/>
                  <a:moveTo>
                    <a:pt x="396980" y="289110"/>
                  </a:moveTo>
                  <a:lnTo>
                    <a:pt x="485009" y="289110"/>
                  </a:lnTo>
                  <a:lnTo>
                    <a:pt x="485009" y="377065"/>
                  </a:lnTo>
                  <a:lnTo>
                    <a:pt x="396980" y="377065"/>
                  </a:lnTo>
                  <a:close/>
                  <a:moveTo>
                    <a:pt x="255424" y="289110"/>
                  </a:moveTo>
                  <a:lnTo>
                    <a:pt x="343453" y="289110"/>
                  </a:lnTo>
                  <a:lnTo>
                    <a:pt x="343453" y="377065"/>
                  </a:lnTo>
                  <a:lnTo>
                    <a:pt x="255424" y="377065"/>
                  </a:lnTo>
                  <a:close/>
                  <a:moveTo>
                    <a:pt x="114311" y="289110"/>
                  </a:moveTo>
                  <a:lnTo>
                    <a:pt x="202414" y="289110"/>
                  </a:lnTo>
                  <a:lnTo>
                    <a:pt x="202414" y="377065"/>
                  </a:lnTo>
                  <a:lnTo>
                    <a:pt x="114311" y="377065"/>
                  </a:lnTo>
                  <a:close/>
                  <a:moveTo>
                    <a:pt x="73311" y="262427"/>
                  </a:moveTo>
                  <a:cubicBezTo>
                    <a:pt x="68239" y="262427"/>
                    <a:pt x="64089" y="266570"/>
                    <a:pt x="64089" y="271635"/>
                  </a:cubicBezTo>
                  <a:lnTo>
                    <a:pt x="64089" y="517027"/>
                  </a:lnTo>
                  <a:cubicBezTo>
                    <a:pt x="64089" y="522091"/>
                    <a:pt x="68239" y="526235"/>
                    <a:pt x="73311" y="526235"/>
                  </a:cubicBezTo>
                  <a:lnTo>
                    <a:pt x="526083" y="526235"/>
                  </a:lnTo>
                  <a:cubicBezTo>
                    <a:pt x="531155" y="526235"/>
                    <a:pt x="535305" y="522091"/>
                    <a:pt x="535305" y="517027"/>
                  </a:cubicBezTo>
                  <a:lnTo>
                    <a:pt x="535305" y="271635"/>
                  </a:lnTo>
                  <a:cubicBezTo>
                    <a:pt x="535305" y="266570"/>
                    <a:pt x="531155" y="262427"/>
                    <a:pt x="526083" y="262427"/>
                  </a:cubicBezTo>
                  <a:close/>
                  <a:moveTo>
                    <a:pt x="437558" y="35911"/>
                  </a:moveTo>
                  <a:cubicBezTo>
                    <a:pt x="432486" y="35911"/>
                    <a:pt x="428336" y="40055"/>
                    <a:pt x="428336" y="45119"/>
                  </a:cubicBezTo>
                  <a:lnTo>
                    <a:pt x="428336" y="169887"/>
                  </a:lnTo>
                  <a:cubicBezTo>
                    <a:pt x="428336" y="174951"/>
                    <a:pt x="432486" y="179095"/>
                    <a:pt x="437558" y="179095"/>
                  </a:cubicBezTo>
                  <a:lnTo>
                    <a:pt x="473982" y="179095"/>
                  </a:lnTo>
                  <a:cubicBezTo>
                    <a:pt x="479054" y="179095"/>
                    <a:pt x="483204" y="174951"/>
                    <a:pt x="483204" y="169887"/>
                  </a:cubicBezTo>
                  <a:lnTo>
                    <a:pt x="483204" y="45119"/>
                  </a:lnTo>
                  <a:cubicBezTo>
                    <a:pt x="483204" y="40055"/>
                    <a:pt x="479054" y="35911"/>
                    <a:pt x="473982" y="35911"/>
                  </a:cubicBezTo>
                  <a:close/>
                  <a:moveTo>
                    <a:pt x="125412" y="35911"/>
                  </a:moveTo>
                  <a:cubicBezTo>
                    <a:pt x="120340" y="35911"/>
                    <a:pt x="116190" y="40055"/>
                    <a:pt x="116190" y="45119"/>
                  </a:cubicBezTo>
                  <a:lnTo>
                    <a:pt x="116190" y="169887"/>
                  </a:lnTo>
                  <a:cubicBezTo>
                    <a:pt x="116190" y="174951"/>
                    <a:pt x="120340" y="179095"/>
                    <a:pt x="125412" y="179095"/>
                  </a:cubicBezTo>
                  <a:lnTo>
                    <a:pt x="161836" y="179095"/>
                  </a:lnTo>
                  <a:cubicBezTo>
                    <a:pt x="166908" y="179095"/>
                    <a:pt x="171058" y="174951"/>
                    <a:pt x="171058" y="169887"/>
                  </a:cubicBezTo>
                  <a:lnTo>
                    <a:pt x="171058" y="45119"/>
                  </a:lnTo>
                  <a:cubicBezTo>
                    <a:pt x="171058" y="40055"/>
                    <a:pt x="166908" y="35911"/>
                    <a:pt x="161836" y="35911"/>
                  </a:cubicBezTo>
                  <a:close/>
                  <a:moveTo>
                    <a:pt x="92676" y="0"/>
                  </a:moveTo>
                  <a:lnTo>
                    <a:pt x="194573" y="0"/>
                  </a:lnTo>
                  <a:cubicBezTo>
                    <a:pt x="201489" y="0"/>
                    <a:pt x="207021" y="5525"/>
                    <a:pt x="207021" y="12431"/>
                  </a:cubicBezTo>
                  <a:lnTo>
                    <a:pt x="207021" y="84713"/>
                  </a:lnTo>
                  <a:lnTo>
                    <a:pt x="392373" y="84713"/>
                  </a:lnTo>
                  <a:lnTo>
                    <a:pt x="392373" y="12431"/>
                  </a:lnTo>
                  <a:cubicBezTo>
                    <a:pt x="392373" y="5525"/>
                    <a:pt x="397905" y="0"/>
                    <a:pt x="404360" y="0"/>
                  </a:cubicBezTo>
                  <a:lnTo>
                    <a:pt x="506718" y="0"/>
                  </a:lnTo>
                  <a:cubicBezTo>
                    <a:pt x="513635" y="0"/>
                    <a:pt x="519167" y="5525"/>
                    <a:pt x="519167" y="12431"/>
                  </a:cubicBezTo>
                  <a:lnTo>
                    <a:pt x="519167" y="84713"/>
                  </a:lnTo>
                  <a:lnTo>
                    <a:pt x="586945" y="84713"/>
                  </a:lnTo>
                  <a:cubicBezTo>
                    <a:pt x="593861" y="84713"/>
                    <a:pt x="599394" y="90238"/>
                    <a:pt x="599394" y="97144"/>
                  </a:cubicBezTo>
                  <a:lnTo>
                    <a:pt x="599394" y="577800"/>
                  </a:lnTo>
                  <a:cubicBezTo>
                    <a:pt x="599394" y="584245"/>
                    <a:pt x="593861" y="589770"/>
                    <a:pt x="586945" y="589770"/>
                  </a:cubicBezTo>
                  <a:lnTo>
                    <a:pt x="12449" y="589770"/>
                  </a:lnTo>
                  <a:cubicBezTo>
                    <a:pt x="5533" y="589770"/>
                    <a:pt x="0" y="584245"/>
                    <a:pt x="0" y="577800"/>
                  </a:cubicBezTo>
                  <a:lnTo>
                    <a:pt x="0" y="97144"/>
                  </a:lnTo>
                  <a:cubicBezTo>
                    <a:pt x="0" y="90238"/>
                    <a:pt x="5533" y="84713"/>
                    <a:pt x="12449" y="84713"/>
                  </a:cubicBezTo>
                  <a:lnTo>
                    <a:pt x="80227" y="84713"/>
                  </a:lnTo>
                  <a:lnTo>
                    <a:pt x="80227" y="12431"/>
                  </a:lnTo>
                  <a:cubicBezTo>
                    <a:pt x="80227" y="5525"/>
                    <a:pt x="85759" y="0"/>
                    <a:pt x="926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81395" y="1351280"/>
            <a:ext cx="4677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（二）依申请公开情况</a:t>
            </a:r>
            <a:endParaRPr lang="zh-CN" altLang="en-US" dirty="0"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31328" y="1861381"/>
            <a:ext cx="5660101" cy="3997157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6216650" y="2311400"/>
            <a:ext cx="54038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本年度收到依申请公开事项</a:t>
            </a:r>
            <a:r>
              <a:rPr lang="zh-CN" altLang="en-US" sz="2400" b="1" dirty="0">
                <a:solidFill>
                  <a:srgbClr val="7030A0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件，在规定的时间内向申请人进行了答复，未发生因政府信息公开引起的行政复议及行政诉讼情况。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24910" y="593725"/>
            <a:ext cx="5392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（三）政府信息管理情况</a:t>
            </a:r>
            <a:endParaRPr lang="zh-CN" altLang="en-US" dirty="0"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3898007" y="1992009"/>
            <a:ext cx="4395570" cy="321900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2770" y="2457450"/>
            <a:ext cx="3554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7788DA"/>
                </a:solidFill>
                <a:cs typeface="+mn-ea"/>
                <a:sym typeface="+mn-lt"/>
              </a:rPr>
              <a:t>加强政务公开制度建设</a:t>
            </a:r>
            <a:endParaRPr lang="zh-CN" altLang="en-US" sz="2400" dirty="0">
              <a:solidFill>
                <a:srgbClr val="7788DA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8485" y="3138805"/>
            <a:ext cx="33013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发布《海盐县城投集团政府信息公开审查制度》，规范信息审查流程，确保发布的信息不涉敏、不涉密。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385810" y="2437130"/>
            <a:ext cx="33229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EF8E9E"/>
                </a:solidFill>
                <a:cs typeface="+mn-ea"/>
                <a:sym typeface="+mn-lt"/>
              </a:rPr>
              <a:t>优化信息公开审批流程</a:t>
            </a:r>
            <a:endParaRPr lang="zh-CN" altLang="en-US" sz="2400" dirty="0">
              <a:solidFill>
                <a:srgbClr val="EF8E9E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44560" y="3101975"/>
            <a:ext cx="31642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完善《信息发布审批表》，严格执行“分级审核、先审后发”程序，落实“三审三校”制度，层层把关，严格遵守保密规定。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260574" y="3317242"/>
            <a:ext cx="2477386" cy="2200939"/>
          </a:xfrm>
          <a:prstGeom prst="rect">
            <a:avLst/>
          </a:prstGeom>
          <a:solidFill>
            <a:srgbClr val="7788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54197" y="3317241"/>
            <a:ext cx="2477386" cy="2200939"/>
          </a:xfrm>
          <a:prstGeom prst="rect">
            <a:avLst/>
          </a:prstGeom>
          <a:solidFill>
            <a:srgbClr val="EF8E9E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80654" y="3317240"/>
            <a:ext cx="2477386" cy="2200939"/>
          </a:xfrm>
          <a:prstGeom prst="rect">
            <a:avLst/>
          </a:prstGeom>
          <a:solidFill>
            <a:srgbClr val="92D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5260" y="745490"/>
            <a:ext cx="47402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（四）平台建设情况</a:t>
            </a:r>
            <a:endParaRPr lang="zh-CN" altLang="en-US" dirty="0"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260574" y="1419900"/>
            <a:ext cx="2477386" cy="247738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83763" y="1419900"/>
            <a:ext cx="2477386" cy="247738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57306" y="1419900"/>
            <a:ext cx="2477386" cy="247738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33500" y="3853180"/>
            <a:ext cx="245300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进一步加大在政府网站公开信息，截至年末，累计主动公开政府信息</a:t>
            </a:r>
            <a:r>
              <a:rPr lang="zh-CN" altLang="en-US" sz="2000" b="1" dirty="0">
                <a:solidFill>
                  <a:srgbClr val="7030A0"/>
                </a:solidFill>
                <a:cs typeface="+mn-ea"/>
                <a:sym typeface="+mn-lt"/>
              </a:rPr>
              <a:t>874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条。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34915" y="3710940"/>
            <a:ext cx="234124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加强新媒体运营能力，新增海盐城投视频号，实现“图文+视频”的政务信息公开模式。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81110" y="3853180"/>
            <a:ext cx="20974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充分利用景区公开窗口，拓展信息公开渠道。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5" y="6602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3850" y="734695"/>
            <a:ext cx="41668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zh-CN" altLang="en-US" dirty="0">
                <a:sym typeface="+mn-lt"/>
              </a:rPr>
              <a:t>（五）监督保障情况</a:t>
            </a:r>
            <a:endParaRPr lang="zh-CN" altLang="en-US" dirty="0"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27586" y="1771866"/>
            <a:ext cx="5688423" cy="45463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6000" y="2127885"/>
            <a:ext cx="49860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高度重视政务公开考核工作，把政务公开纳入年度目标工作考核，建立监督评议制度，自觉接受社会各界监督，主动听取群众意见和建议。2022年度，我单位及相关个人未因政务公开被责任追究。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890.2818897637794,&quot;width&quot;:10096.746456692914}"/>
</p:tagLst>
</file>

<file path=ppt/tags/tag2.xml><?xml version="1.0" encoding="utf-8"?>
<p:tagLst xmlns:p="http://schemas.openxmlformats.org/presentationml/2006/main">
  <p:tag name="KSO_WM_UNIT_PLACING_PICTURE_USER_VIEWPORT" val="{&quot;height&quot;:12090,&quot;width&quot;:9870}"/>
</p:tagLst>
</file>

<file path=ppt/tags/tag3.xml><?xml version="1.0" encoding="utf-8"?>
<p:tagLst xmlns:p="http://schemas.openxmlformats.org/presentationml/2006/main">
  <p:tag name="KSO_WPP_MARK_KEY" val="264ed522-c02d-4cd8-aff2-9d30a7f9cba7"/>
  <p:tag name="COMMONDATA" val="eyJoZGlkIjoiNGM4ZjQ1MjQxMDgwYTcxODI0YjBlOWQ4YjUwNzkwYWM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hgzi3h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1268</Words>
  <Application>WPS 演示</Application>
  <PresentationFormat>自定义</PresentationFormat>
  <Paragraphs>95</Paragraphs>
  <Slides>19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等线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年中工作总结</dc:title>
  <dc:creator>第一PPT</dc:creator>
  <cp:keywords>www.1ppt.com</cp:keywords>
  <dc:description>www.1ppt.com</dc:description>
  <cp:lastModifiedBy>三文鱼</cp:lastModifiedBy>
  <cp:revision>39</cp:revision>
  <dcterms:created xsi:type="dcterms:W3CDTF">2019-06-04T01:01:00Z</dcterms:created>
  <dcterms:modified xsi:type="dcterms:W3CDTF">2023-01-28T02:29:14Z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E2DA5535ABCC4039905991C3EB428A06</vt:lpwstr>
  </property>
  <property fmtid="{D5CDD505-2E9C-101B-9397-08002B2CF9AE}" pid="3" name="KSOProductBuildVer">
    <vt:lpwstr>2052-11.1.0.13703</vt:lpwstr>
  </property>
</Properties>
</file>