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3"/>
    <p:sldId id="263" r:id="rId4"/>
    <p:sldId id="264" r:id="rId5"/>
    <p:sldId id="269" r:id="rId6"/>
    <p:sldId id="258" r:id="rId7"/>
    <p:sldId id="288" r:id="rId8"/>
    <p:sldId id="265" r:id="rId9"/>
    <p:sldId id="290" r:id="rId10"/>
    <p:sldId id="293" r:id="rId11"/>
    <p:sldId id="291" r:id="rId12"/>
    <p:sldId id="292" r:id="rId13"/>
    <p:sldId id="289" r:id="rId14"/>
    <p:sldId id="262"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94BD"/>
    <a:srgbClr val="81A6C8"/>
    <a:srgbClr val="FFFFFF"/>
    <a:srgbClr val="F9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4660"/>
  </p:normalViewPr>
  <p:slideViewPr>
    <p:cSldViewPr snapToGrid="0" showGuides="1">
      <p:cViewPr>
        <p:scale>
          <a:sx n="66" d="100"/>
          <a:sy n="66" d="100"/>
        </p:scale>
        <p:origin x="514" y="403"/>
      </p:cViewPr>
      <p:guideLst>
        <p:guide orient="horz" pos="219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59C301A-88DE-4801-AA3A-552207E1D8E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FC3925-2603-41E2-BBC6-314F8667791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C301A-88DE-4801-AA3A-552207E1D8E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C3925-2603-41E2-BBC6-314F8667791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xml"/><Relationship Id="rId2" Type="http://schemas.openxmlformats.org/officeDocument/2006/relationships/image" Target="../media/image2.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4476212" cy="3952240"/>
            <a:chOff x="-1" y="0"/>
            <a:chExt cx="4476212" cy="3952240"/>
          </a:xfrm>
        </p:grpSpPr>
        <p:sp>
          <p:nvSpPr>
            <p:cNvPr id="2" name="矩形 1"/>
            <p:cNvSpPr/>
            <p:nvPr/>
          </p:nvSpPr>
          <p:spPr>
            <a:xfrm>
              <a:off x="1" y="0"/>
              <a:ext cx="4476210" cy="395224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1" y="0"/>
              <a:ext cx="4476212" cy="3248622"/>
            </a:xfrm>
            <a:prstGeom prst="rect">
              <a:avLst/>
            </a:prstGeom>
          </p:spPr>
        </p:pic>
      </p:grpSp>
      <p:grpSp>
        <p:nvGrpSpPr>
          <p:cNvPr id="14" name="组合 13"/>
          <p:cNvGrpSpPr/>
          <p:nvPr/>
        </p:nvGrpSpPr>
        <p:grpSpPr>
          <a:xfrm flipH="1" flipV="1">
            <a:off x="7715791" y="2905760"/>
            <a:ext cx="4476212" cy="3952240"/>
            <a:chOff x="-2" y="0"/>
            <a:chExt cx="4556761" cy="4023360"/>
          </a:xfrm>
        </p:grpSpPr>
        <p:sp>
          <p:nvSpPr>
            <p:cNvPr id="15" name="矩形 14"/>
            <p:cNvSpPr/>
            <p:nvPr/>
          </p:nvSpPr>
          <p:spPr>
            <a:xfrm>
              <a:off x="0" y="0"/>
              <a:ext cx="4556759" cy="402336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2" y="0"/>
              <a:ext cx="4556761" cy="3307080"/>
            </a:xfrm>
            <a:prstGeom prst="rect">
              <a:avLst/>
            </a:prstGeom>
          </p:spPr>
        </p:pic>
      </p:grpSp>
      <p:sp>
        <p:nvSpPr>
          <p:cNvPr id="22" name="文本框 21"/>
          <p:cNvSpPr txBox="1"/>
          <p:nvPr/>
        </p:nvSpPr>
        <p:spPr>
          <a:xfrm>
            <a:off x="1679575" y="2289810"/>
            <a:ext cx="9725025" cy="1938020"/>
          </a:xfrm>
          <a:prstGeom prst="rect">
            <a:avLst/>
          </a:prstGeom>
          <a:noFill/>
        </p:spPr>
        <p:txBody>
          <a:bodyPr vert="horz" wrap="square" rtlCol="0">
            <a:spAutoFit/>
          </a:bodyPr>
          <a:lstStyle/>
          <a:p>
            <a:pPr algn="ctr"/>
            <a:r>
              <a:rPr lang="zh-CN" altLang="en-US" sz="6000" b="1" dirty="0">
                <a:solidFill>
                  <a:schemeClr val="accent1"/>
                </a:solidFill>
                <a:latin typeface="思源宋体 CN" panose="02020700000000000000" pitchFamily="18" charset="-122"/>
                <a:ea typeface="思源宋体 CN" panose="02020700000000000000" pitchFamily="18" charset="-122"/>
              </a:rPr>
              <a:t>海盐县气象局20</a:t>
            </a:r>
            <a:r>
              <a:rPr lang="en-US" altLang="zh-CN" sz="6000" b="1" dirty="0">
                <a:solidFill>
                  <a:schemeClr val="accent1"/>
                </a:solidFill>
                <a:latin typeface="思源宋体 CN" panose="02020700000000000000" pitchFamily="18" charset="-122"/>
                <a:ea typeface="思源宋体 CN" panose="02020700000000000000" pitchFamily="18" charset="-122"/>
              </a:rPr>
              <a:t>22</a:t>
            </a:r>
            <a:r>
              <a:rPr lang="zh-CN" altLang="en-US" sz="6000" b="1" dirty="0">
                <a:solidFill>
                  <a:schemeClr val="accent1"/>
                </a:solidFill>
                <a:latin typeface="思源宋体 CN" panose="02020700000000000000" pitchFamily="18" charset="-122"/>
                <a:ea typeface="思源宋体 CN" panose="02020700000000000000" pitchFamily="18" charset="-122"/>
              </a:rPr>
              <a:t>年度政府</a:t>
            </a:r>
            <a:endParaRPr lang="zh-CN" altLang="en-US" sz="6000" b="1" dirty="0">
              <a:solidFill>
                <a:schemeClr val="accent1"/>
              </a:solidFill>
              <a:latin typeface="思源宋体 CN" panose="02020700000000000000" pitchFamily="18" charset="-122"/>
              <a:ea typeface="思源宋体 CN" panose="02020700000000000000" pitchFamily="18" charset="-122"/>
            </a:endParaRPr>
          </a:p>
          <a:p>
            <a:pPr algn="ctr"/>
            <a:r>
              <a:rPr lang="zh-CN" altLang="en-US" sz="6000" b="1" dirty="0">
                <a:solidFill>
                  <a:schemeClr val="accent1"/>
                </a:solidFill>
                <a:latin typeface="思源宋体 CN" panose="02020700000000000000" pitchFamily="18" charset="-122"/>
                <a:ea typeface="思源宋体 CN" panose="02020700000000000000" pitchFamily="18" charset="-122"/>
              </a:rPr>
              <a:t>信息公开工作年度报告</a:t>
            </a:r>
            <a:endParaRPr lang="zh-CN" altLang="en-US" sz="6000" b="1" dirty="0">
              <a:solidFill>
                <a:schemeClr val="accent1"/>
              </a:solidFill>
              <a:latin typeface="思源宋体 CN" panose="02020700000000000000" pitchFamily="18" charset="-122"/>
              <a:ea typeface="思源宋体 CN" panose="02020700000000000000" pitchFamily="18"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911225" y="436245"/>
            <a:ext cx="706374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三、收到和处理政府信息公开申请情况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grpSp>
        <p:nvGrpSpPr>
          <p:cNvPr id="8" name="组合 7"/>
          <p:cNvGrpSpPr/>
          <p:nvPr/>
        </p:nvGrpSpPr>
        <p:grpSpPr>
          <a:xfrm rot="5400000">
            <a:off x="9399905" y="-213360"/>
            <a:ext cx="2512060" cy="2938780"/>
            <a:chOff x="-1" y="0"/>
            <a:chExt cx="4476212" cy="3952240"/>
          </a:xfrm>
        </p:grpSpPr>
        <p:sp>
          <p:nvSpPr>
            <p:cNvPr id="9" name="矩形 8"/>
            <p:cNvSpPr/>
            <p:nvPr/>
          </p:nvSpPr>
          <p:spPr>
            <a:xfrm>
              <a:off x="1" y="0"/>
              <a:ext cx="4476210" cy="395224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 name="图片 9"/>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1" y="0"/>
              <a:ext cx="4476212" cy="3248622"/>
            </a:xfrm>
            <a:prstGeom prst="rect">
              <a:avLst/>
            </a:prstGeom>
          </p:spPr>
        </p:pic>
      </p:grpSp>
      <p:graphicFrame>
        <p:nvGraphicFramePr>
          <p:cNvPr id="15" name="表格 14"/>
          <p:cNvGraphicFramePr/>
          <p:nvPr>
            <p:custDataLst>
              <p:tags r:id="rId3"/>
            </p:custDataLst>
          </p:nvPr>
        </p:nvGraphicFramePr>
        <p:xfrm>
          <a:off x="492760" y="1122045"/>
          <a:ext cx="10259060" cy="5558790"/>
        </p:xfrm>
        <a:graphic>
          <a:graphicData uri="http://schemas.openxmlformats.org/drawingml/2006/table">
            <a:tbl>
              <a:tblPr firstRow="1" bandRow="1">
                <a:tableStyleId>{5940675A-B579-460E-94D1-54222C63F5DA}</a:tableStyleId>
              </a:tblPr>
              <a:tblGrid>
                <a:gridCol w="793750"/>
                <a:gridCol w="969645"/>
                <a:gridCol w="3442335"/>
                <a:gridCol w="723900"/>
                <a:gridCol w="720090"/>
                <a:gridCol w="721995"/>
                <a:gridCol w="720090"/>
                <a:gridCol w="723900"/>
                <a:gridCol w="722630"/>
                <a:gridCol w="720725"/>
              </a:tblGrid>
              <a:tr h="156210">
                <a:tc rowSpan="3" gridSpan="3">
                  <a:txBody>
                    <a:bodyPr/>
                    <a:p>
                      <a:pPr indent="0">
                        <a:buNone/>
                      </a:pPr>
                      <a:r>
                        <a:rPr lang="en-US" sz="1000" b="0">
                          <a:latin typeface="新宋体" panose="02010609030101010101" charset="-122"/>
                          <a:ea typeface="新宋体" panose="02010609030101010101" charset="-122"/>
                          <a:cs typeface="楷体" panose="02010609060101010101" charset="-122"/>
                        </a:rPr>
                        <a:t>（本列数据的勾稽关系为：第一项加第二项之和，等于第三项加第四项之和）</a:t>
                      </a:r>
                      <a:endParaRPr lang="en-US" altLang="en-US" sz="1000" b="0">
                        <a:latin typeface="新宋体" panose="02010609030101010101" charset="-122"/>
                        <a:ea typeface="新宋体" panose="02010609030101010101" charset="-122"/>
                        <a:cs typeface="楷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申请人情况</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6845">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自然人</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gridSpan="5">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法人或其他组织</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总计</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r>
              <a:tr h="43561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商业企业</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科研机构</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社会公益组织</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法律服务机构</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a:txBody>
                    <a:bodyPr/>
                    <a:p>
                      <a:pPr indent="0" algn="ctr">
                        <a:buNone/>
                      </a:pPr>
                      <a:r>
                        <a:rPr lang="en-US" sz="1000" b="0">
                          <a:latin typeface="新宋体" panose="02010609030101010101" charset="-122"/>
                          <a:ea typeface="新宋体" panose="02010609030101010101" charset="-122"/>
                          <a:cs typeface="宋体" panose="02010600030101010101" pitchFamily="2" charset="-122"/>
                        </a:rPr>
                        <a:t>其他</a:t>
                      </a:r>
                      <a:endParaRPr lang="en-US" altLang="en-US" sz="1000" b="0">
                        <a:latin typeface="新宋体" panose="02010609030101010101" charset="-122"/>
                        <a:ea typeface="新宋体" panose="02010609030101010101"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60000"/>
                        <a:lumOff val="40000"/>
                      </a:schemeClr>
                    </a:solid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56210">
                <a:tc gridSpan="3">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一、本年新收政府信息公开申请数量</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7480">
                <a:tc gridSpan="3">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二、上年结转政府信息公开申请数量</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5575">
                <a:tc rowSpan="22">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三、本年度办理结果</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（一）予以公开</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30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（二）部分公开</a:t>
                      </a:r>
                      <a:r>
                        <a:rPr lang="en-US" sz="1000" b="0">
                          <a:latin typeface="楷体" panose="02010609060101010101" charset="-122"/>
                          <a:ea typeface="楷体" panose="02010609060101010101" charset="-122"/>
                          <a:cs typeface="楷体" panose="02010609060101010101" charset="-122"/>
                        </a:rPr>
                        <a:t>（区分处理的，只计这一情形，不计其他情形）</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（三）不予公开</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1.属于国家秘密</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2.其他法律行政法规禁止公开</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3.危及“三安全一稳定”</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4.保护第三方合法权益</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5.属于三类内部事务信息</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6.属于四类过程性信息</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7.属于行政执法案卷</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8.属于行政查询事项</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5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（四）无法提供</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1.本机关不掌握相关政府信息</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2.没有现成信息需要另行制作</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3.补正后申请内容仍不明确</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5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（五）不予处理</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1.信访举报投诉类申请</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748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2.重复申请</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5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3.要求提供公开出版物</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4.无正当理由大量反复申请</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16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5.要求行政机关确认或重新出具已获取信息</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24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（六）其他处理</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1.申请人无正当理由逾期不补正、行政机关不再处理其政府信息公开申请</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81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2.申请人逾期未按收费通知要求缴纳费用、行政机关不再处理其政府信息公开申请</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3.其他</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8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（七）总计</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6210">
                <a:tc gridSpan="3">
                  <a:txBody>
                    <a:bodyPr/>
                    <a:p>
                      <a:pPr indent="0">
                        <a:buNone/>
                      </a:pPr>
                      <a:r>
                        <a:rPr lang="en-US" sz="1000" b="0">
                          <a:latin typeface="宋体" panose="02010600030101010101" pitchFamily="2" charset="-122"/>
                          <a:ea typeface="宋体" panose="02010600030101010101" pitchFamily="2" charset="-122"/>
                          <a:cs typeface="宋体" panose="02010600030101010101" pitchFamily="2" charset="-122"/>
                        </a:rPr>
                        <a:t>四、结转下年度继续办理</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宋体" panose="02010600030101010101" pitchFamily="2" charset="-122"/>
                          <a:ea typeface="宋体" panose="02010600030101010101" pitchFamily="2" charset="-122"/>
                          <a:cs typeface="宋体" panose="02010600030101010101" pitchFamily="2" charset="-122"/>
                        </a:rPr>
                        <a:t>0</a:t>
                      </a:r>
                      <a:endParaRPr lang="en-US" altLang="en-US" sz="10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798195" y="1814830"/>
          <a:ext cx="10318115" cy="3557905"/>
        </p:xfrm>
        <a:graphic>
          <a:graphicData uri="http://schemas.openxmlformats.org/drawingml/2006/table">
            <a:tbl>
              <a:tblPr firstRow="1" bandRow="1">
                <a:tableStyleId>{5940675A-B579-460E-94D1-54222C63F5DA}</a:tableStyleId>
              </a:tblPr>
              <a:tblGrid>
                <a:gridCol w="685165"/>
                <a:gridCol w="689610"/>
                <a:gridCol w="684530"/>
                <a:gridCol w="688975"/>
                <a:gridCol w="686435"/>
                <a:gridCol w="685165"/>
                <a:gridCol w="689610"/>
                <a:gridCol w="685800"/>
                <a:gridCol w="692150"/>
                <a:gridCol w="687070"/>
                <a:gridCol w="689610"/>
                <a:gridCol w="688340"/>
                <a:gridCol w="689610"/>
                <a:gridCol w="689610"/>
                <a:gridCol w="686435"/>
              </a:tblGrid>
              <a:tr h="472440">
                <a:tc gridSpan="5">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行政复议</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行政诉讼</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71805">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结果维持</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结果纠正</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其他结果</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尚未审结</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总计</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未经复议直接起诉</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复议后起诉</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3144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结果维持</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结果纠正</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其他结果</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尚未审结</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总计</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结果维持</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结果纠正</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其他结果</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尚未审结</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总计</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9921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矩形 4"/>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911225" y="436245"/>
            <a:ext cx="706374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四、政府信息公开行政复议、行政诉讼情况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grpSp>
        <p:nvGrpSpPr>
          <p:cNvPr id="8" name="组合 7"/>
          <p:cNvGrpSpPr/>
          <p:nvPr/>
        </p:nvGrpSpPr>
        <p:grpSpPr>
          <a:xfrm rot="5400000">
            <a:off x="9117330" y="-419100"/>
            <a:ext cx="2588895" cy="3427095"/>
            <a:chOff x="-1" y="0"/>
            <a:chExt cx="4476212" cy="3952240"/>
          </a:xfrm>
        </p:grpSpPr>
        <p:sp>
          <p:nvSpPr>
            <p:cNvPr id="9" name="矩形 8"/>
            <p:cNvSpPr/>
            <p:nvPr/>
          </p:nvSpPr>
          <p:spPr>
            <a:xfrm>
              <a:off x="1" y="0"/>
              <a:ext cx="4476210" cy="3952240"/>
            </a:xfrm>
            <a:prstGeom prst="rect">
              <a:avLst/>
            </a:prstGeom>
            <a:blipFill dpi="0" rotWithShape="1">
              <a:blip r:embed="rId2">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 name="图片 9"/>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1" y="0"/>
              <a:ext cx="4476212" cy="3248622"/>
            </a:xfrm>
            <a:prstGeom prst="rect">
              <a:avLst/>
            </a:prstGeom>
          </p:spPr>
        </p:pic>
      </p:grpSp>
      <p:grpSp>
        <p:nvGrpSpPr>
          <p:cNvPr id="11" name="组合 10"/>
          <p:cNvGrpSpPr/>
          <p:nvPr/>
        </p:nvGrpSpPr>
        <p:grpSpPr>
          <a:xfrm rot="16200000">
            <a:off x="-251460" y="4538345"/>
            <a:ext cx="2570480" cy="2068195"/>
            <a:chOff x="-1" y="0"/>
            <a:chExt cx="4476212" cy="3952240"/>
          </a:xfrm>
        </p:grpSpPr>
        <p:sp>
          <p:nvSpPr>
            <p:cNvPr id="12" name="矩形 11"/>
            <p:cNvSpPr/>
            <p:nvPr/>
          </p:nvSpPr>
          <p:spPr>
            <a:xfrm>
              <a:off x="1" y="0"/>
              <a:ext cx="4476210" cy="3952240"/>
            </a:xfrm>
            <a:prstGeom prst="rect">
              <a:avLst/>
            </a:prstGeom>
            <a:blipFill dpi="0" rotWithShape="1">
              <a:blip r:embed="rId2">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1" y="0"/>
              <a:ext cx="4476212" cy="3248622"/>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 name="矩形 35" descr="e7d195523061f1c09e9d68d7cf438b91ef959ecb14fc25d26BBA7F7DBC18E55DFF4014AF651F0BF2569D4B6C1DA7F1A4683A481403BD872FC687266AD13265C1DE7C373772FD8728ABDD69ADD03BFF5BE2862BC891DBB79EB707BC7A41B976DC933E34F2526444F1A887C51E2E3313F31D703F88CE5D1FE5BE3101B12BAABFB5A09CD926E2F1FF8178455003771436E2BF5CB83B91AB3556"/>
          <p:cNvSpPr/>
          <p:nvPr/>
        </p:nvSpPr>
        <p:spPr>
          <a:xfrm>
            <a:off x="7410450" y="0"/>
            <a:ext cx="4781550" cy="685736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菱形 36" descr="e7d195523061f1c09e9d68d7cf438b91ef959ecb14fc25d26BBA7F7DBC18E55DFF4014AF651F0BF2569D4B6C1DA7F1A4683A481403BD872FC687266AD13265C1DE7C373772FD8728ABDD69ADD03BFF5BE2862BC891DBB79EB707BC7A41B976DC933E34F2526444F1A887C51E2E3313F31D703F88CE5D1FE5BE3101B12BAABFB5A09CD926E2F1FF8178455003771436E2BF5CB83B91AB3556"/>
          <p:cNvSpPr/>
          <p:nvPr/>
        </p:nvSpPr>
        <p:spPr>
          <a:xfrm>
            <a:off x="7099844" y="1164637"/>
            <a:ext cx="641622" cy="641622"/>
          </a:xfrm>
          <a:prstGeom prst="diamond">
            <a:avLst/>
          </a:prstGeom>
          <a:solidFill>
            <a:schemeClr val="bg1"/>
          </a:solidFill>
          <a:ln>
            <a:solidFill>
              <a:srgbClr val="18A7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600"/>
          </a:p>
        </p:txBody>
      </p:sp>
      <p:sp>
        <p:nvSpPr>
          <p:cNvPr id="38" name="菱形 37" descr="e7d195523061f1c09e9d68d7cf438b91ef959ecb14fc25d26BBA7F7DBC18E55DFF4014AF651F0BF2569D4B6C1DA7F1A4683A481403BD872FC687266AD13265C1DE7C373772FD8728ABDD69ADD03BFF5BE2862BC891DBB79EB707BC7A41B976DC933E34F2526444F1A887C51E2E3313F31D703F88CE5D1FE5BE3101B12BAABFB5A09CD926E2F1FF8178455003771436E2BF5CB83B91AB3556"/>
          <p:cNvSpPr/>
          <p:nvPr/>
        </p:nvSpPr>
        <p:spPr>
          <a:xfrm>
            <a:off x="7099844" y="3230906"/>
            <a:ext cx="641622" cy="641622"/>
          </a:xfrm>
          <a:prstGeom prst="diamond">
            <a:avLst/>
          </a:prstGeom>
          <a:solidFill>
            <a:schemeClr val="bg1"/>
          </a:solidFill>
          <a:ln>
            <a:solidFill>
              <a:srgbClr val="18A7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600"/>
          </a:p>
        </p:txBody>
      </p:sp>
      <p:sp>
        <p:nvSpPr>
          <p:cNvPr id="69" name="菱形 68" descr="e7d195523061f1c09e9d68d7cf438b91ef959ecb14fc25d26BBA7F7DBC18E55DFF4014AF651F0BF2569D4B6C1DA7F1A4683A481403BD872FC687266AD13265C1DE7C373772FD8728ABDD69ADD03BFF5BE2862BC891DBB79EB707BC7A41B976DC933E34F2526444F1A887C51E2E3313F31D703F88CE5D1FE5BE3101B12BAABFB5A09CD926E2F1FF8178455003771436E2BF5CB83B91AB3556"/>
          <p:cNvSpPr/>
          <p:nvPr/>
        </p:nvSpPr>
        <p:spPr>
          <a:xfrm>
            <a:off x="7099844" y="4845886"/>
            <a:ext cx="641622" cy="641622"/>
          </a:xfrm>
          <a:prstGeom prst="diamond">
            <a:avLst/>
          </a:prstGeom>
          <a:solidFill>
            <a:schemeClr val="bg1"/>
          </a:solidFill>
          <a:ln>
            <a:solidFill>
              <a:srgbClr val="18A7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600"/>
          </a:p>
        </p:txBody>
      </p:sp>
      <p:sp>
        <p:nvSpPr>
          <p:cNvPr id="70" name="Freeform 5" descr="e7d195523061f1c09e9d68d7cf438b91ef959ecb14fc25d26BBA7F7DBC18E55DFF4014AF651F0BF2569D4B6C1DA7F1A4683A481403BD872FC687266AD13265C1DE7C373772FD8728ABDD69ADD03BFF5BE2862BC891DBB79E0B47DAFC0B20EFAF86558955B7FCCFA41E28A044B7497A4E125C32C7866AC7A0A29318354D69FB08035F876A7B69DF41D87DD94CF3B228A2C836566B61DAB7E6"/>
          <p:cNvSpPr>
            <a:spLocks noEditPoints="1"/>
          </p:cNvSpPr>
          <p:nvPr/>
        </p:nvSpPr>
        <p:spPr bwMode="auto">
          <a:xfrm>
            <a:off x="7269073" y="1355750"/>
            <a:ext cx="304434" cy="259654"/>
          </a:xfrm>
          <a:custGeom>
            <a:avLst/>
            <a:gdLst>
              <a:gd name="T0" fmla="*/ 689 w 746"/>
              <a:gd name="T1" fmla="*/ 125 h 638"/>
              <a:gd name="T2" fmla="*/ 552 w 746"/>
              <a:gd name="T3" fmla="*/ 125 h 638"/>
              <a:gd name="T4" fmla="*/ 552 w 746"/>
              <a:gd name="T5" fmla="*/ 57 h 638"/>
              <a:gd name="T6" fmla="*/ 495 w 746"/>
              <a:gd name="T7" fmla="*/ 0 h 638"/>
              <a:gd name="T8" fmla="*/ 253 w 746"/>
              <a:gd name="T9" fmla="*/ 0 h 638"/>
              <a:gd name="T10" fmla="*/ 196 w 746"/>
              <a:gd name="T11" fmla="*/ 57 h 638"/>
              <a:gd name="T12" fmla="*/ 196 w 746"/>
              <a:gd name="T13" fmla="*/ 125 h 638"/>
              <a:gd name="T14" fmla="*/ 57 w 746"/>
              <a:gd name="T15" fmla="*/ 125 h 638"/>
              <a:gd name="T16" fmla="*/ 0 w 746"/>
              <a:gd name="T17" fmla="*/ 182 h 638"/>
              <a:gd name="T18" fmla="*/ 0 w 746"/>
              <a:gd name="T19" fmla="*/ 581 h 638"/>
              <a:gd name="T20" fmla="*/ 57 w 746"/>
              <a:gd name="T21" fmla="*/ 638 h 638"/>
              <a:gd name="T22" fmla="*/ 689 w 746"/>
              <a:gd name="T23" fmla="*/ 638 h 638"/>
              <a:gd name="T24" fmla="*/ 746 w 746"/>
              <a:gd name="T25" fmla="*/ 581 h 638"/>
              <a:gd name="T26" fmla="*/ 746 w 746"/>
              <a:gd name="T27" fmla="*/ 182 h 638"/>
              <a:gd name="T28" fmla="*/ 689 w 746"/>
              <a:gd name="T29" fmla="*/ 125 h 638"/>
              <a:gd name="T30" fmla="*/ 239 w 746"/>
              <a:gd name="T31" fmla="*/ 57 h 638"/>
              <a:gd name="T32" fmla="*/ 253 w 746"/>
              <a:gd name="T33" fmla="*/ 44 h 638"/>
              <a:gd name="T34" fmla="*/ 495 w 746"/>
              <a:gd name="T35" fmla="*/ 44 h 638"/>
              <a:gd name="T36" fmla="*/ 508 w 746"/>
              <a:gd name="T37" fmla="*/ 57 h 638"/>
              <a:gd name="T38" fmla="*/ 508 w 746"/>
              <a:gd name="T39" fmla="*/ 125 h 638"/>
              <a:gd name="T40" fmla="*/ 239 w 746"/>
              <a:gd name="T41" fmla="*/ 125 h 638"/>
              <a:gd name="T42" fmla="*/ 239 w 746"/>
              <a:gd name="T43" fmla="*/ 57 h 638"/>
              <a:gd name="T44" fmla="*/ 57 w 746"/>
              <a:gd name="T45" fmla="*/ 169 h 638"/>
              <a:gd name="T46" fmla="*/ 689 w 746"/>
              <a:gd name="T47" fmla="*/ 169 h 638"/>
              <a:gd name="T48" fmla="*/ 703 w 746"/>
              <a:gd name="T49" fmla="*/ 182 h 638"/>
              <a:gd name="T50" fmla="*/ 703 w 746"/>
              <a:gd name="T51" fmla="*/ 295 h 638"/>
              <a:gd name="T52" fmla="*/ 545 w 746"/>
              <a:gd name="T53" fmla="*/ 295 h 638"/>
              <a:gd name="T54" fmla="*/ 545 w 746"/>
              <a:gd name="T55" fmla="*/ 267 h 638"/>
              <a:gd name="T56" fmla="*/ 501 w 746"/>
              <a:gd name="T57" fmla="*/ 267 h 638"/>
              <a:gd name="T58" fmla="*/ 501 w 746"/>
              <a:gd name="T59" fmla="*/ 295 h 638"/>
              <a:gd name="T60" fmla="*/ 245 w 746"/>
              <a:gd name="T61" fmla="*/ 295 h 638"/>
              <a:gd name="T62" fmla="*/ 245 w 746"/>
              <a:gd name="T63" fmla="*/ 266 h 638"/>
              <a:gd name="T64" fmla="*/ 201 w 746"/>
              <a:gd name="T65" fmla="*/ 266 h 638"/>
              <a:gd name="T66" fmla="*/ 201 w 746"/>
              <a:gd name="T67" fmla="*/ 295 h 638"/>
              <a:gd name="T68" fmla="*/ 43 w 746"/>
              <a:gd name="T69" fmla="*/ 295 h 638"/>
              <a:gd name="T70" fmla="*/ 43 w 746"/>
              <a:gd name="T71" fmla="*/ 182 h 638"/>
              <a:gd name="T72" fmla="*/ 57 w 746"/>
              <a:gd name="T73" fmla="*/ 169 h 638"/>
              <a:gd name="T74" fmla="*/ 689 w 746"/>
              <a:gd name="T75" fmla="*/ 594 h 638"/>
              <a:gd name="T76" fmla="*/ 57 w 746"/>
              <a:gd name="T77" fmla="*/ 594 h 638"/>
              <a:gd name="T78" fmla="*/ 43 w 746"/>
              <a:gd name="T79" fmla="*/ 581 h 638"/>
              <a:gd name="T80" fmla="*/ 43 w 746"/>
              <a:gd name="T81" fmla="*/ 338 h 638"/>
              <a:gd name="T82" fmla="*/ 201 w 746"/>
              <a:gd name="T83" fmla="*/ 338 h 638"/>
              <a:gd name="T84" fmla="*/ 201 w 746"/>
              <a:gd name="T85" fmla="*/ 368 h 638"/>
              <a:gd name="T86" fmla="*/ 245 w 746"/>
              <a:gd name="T87" fmla="*/ 368 h 638"/>
              <a:gd name="T88" fmla="*/ 245 w 746"/>
              <a:gd name="T89" fmla="*/ 338 h 638"/>
              <a:gd name="T90" fmla="*/ 501 w 746"/>
              <a:gd name="T91" fmla="*/ 338 h 638"/>
              <a:gd name="T92" fmla="*/ 501 w 746"/>
              <a:gd name="T93" fmla="*/ 369 h 638"/>
              <a:gd name="T94" fmla="*/ 545 w 746"/>
              <a:gd name="T95" fmla="*/ 369 h 638"/>
              <a:gd name="T96" fmla="*/ 545 w 746"/>
              <a:gd name="T97" fmla="*/ 338 h 638"/>
              <a:gd name="T98" fmla="*/ 703 w 746"/>
              <a:gd name="T99" fmla="*/ 338 h 638"/>
              <a:gd name="T100" fmla="*/ 703 w 746"/>
              <a:gd name="T101" fmla="*/ 581 h 638"/>
              <a:gd name="T102" fmla="*/ 689 w 746"/>
              <a:gd name="T103" fmla="*/ 594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638">
                <a:moveTo>
                  <a:pt x="689" y="125"/>
                </a:moveTo>
                <a:cubicBezTo>
                  <a:pt x="552" y="125"/>
                  <a:pt x="552" y="125"/>
                  <a:pt x="552" y="125"/>
                </a:cubicBezTo>
                <a:cubicBezTo>
                  <a:pt x="552" y="57"/>
                  <a:pt x="552" y="57"/>
                  <a:pt x="552" y="57"/>
                </a:cubicBezTo>
                <a:cubicBezTo>
                  <a:pt x="552" y="26"/>
                  <a:pt x="526" y="0"/>
                  <a:pt x="495" y="0"/>
                </a:cubicBezTo>
                <a:cubicBezTo>
                  <a:pt x="253" y="0"/>
                  <a:pt x="253" y="0"/>
                  <a:pt x="253" y="0"/>
                </a:cubicBezTo>
                <a:cubicBezTo>
                  <a:pt x="221" y="0"/>
                  <a:pt x="196" y="26"/>
                  <a:pt x="196" y="57"/>
                </a:cubicBezTo>
                <a:cubicBezTo>
                  <a:pt x="196" y="125"/>
                  <a:pt x="196" y="125"/>
                  <a:pt x="196" y="125"/>
                </a:cubicBezTo>
                <a:cubicBezTo>
                  <a:pt x="57" y="125"/>
                  <a:pt x="57" y="125"/>
                  <a:pt x="57" y="125"/>
                </a:cubicBezTo>
                <a:cubicBezTo>
                  <a:pt x="25" y="125"/>
                  <a:pt x="0" y="151"/>
                  <a:pt x="0" y="182"/>
                </a:cubicBezTo>
                <a:cubicBezTo>
                  <a:pt x="0" y="581"/>
                  <a:pt x="0" y="581"/>
                  <a:pt x="0" y="581"/>
                </a:cubicBezTo>
                <a:cubicBezTo>
                  <a:pt x="0" y="612"/>
                  <a:pt x="25" y="638"/>
                  <a:pt x="57" y="638"/>
                </a:cubicBezTo>
                <a:cubicBezTo>
                  <a:pt x="689" y="638"/>
                  <a:pt x="689" y="638"/>
                  <a:pt x="689" y="638"/>
                </a:cubicBezTo>
                <a:cubicBezTo>
                  <a:pt x="721" y="638"/>
                  <a:pt x="746" y="612"/>
                  <a:pt x="746" y="581"/>
                </a:cubicBezTo>
                <a:cubicBezTo>
                  <a:pt x="746" y="182"/>
                  <a:pt x="746" y="182"/>
                  <a:pt x="746" y="182"/>
                </a:cubicBezTo>
                <a:cubicBezTo>
                  <a:pt x="746" y="151"/>
                  <a:pt x="721" y="125"/>
                  <a:pt x="689" y="125"/>
                </a:cubicBezTo>
                <a:close/>
                <a:moveTo>
                  <a:pt x="239" y="57"/>
                </a:moveTo>
                <a:cubicBezTo>
                  <a:pt x="239" y="50"/>
                  <a:pt x="245" y="44"/>
                  <a:pt x="253" y="44"/>
                </a:cubicBezTo>
                <a:cubicBezTo>
                  <a:pt x="495" y="44"/>
                  <a:pt x="495" y="44"/>
                  <a:pt x="495" y="44"/>
                </a:cubicBezTo>
                <a:cubicBezTo>
                  <a:pt x="502" y="44"/>
                  <a:pt x="508" y="50"/>
                  <a:pt x="508" y="57"/>
                </a:cubicBezTo>
                <a:cubicBezTo>
                  <a:pt x="508" y="125"/>
                  <a:pt x="508" y="125"/>
                  <a:pt x="508" y="125"/>
                </a:cubicBezTo>
                <a:cubicBezTo>
                  <a:pt x="239" y="125"/>
                  <a:pt x="239" y="125"/>
                  <a:pt x="239" y="125"/>
                </a:cubicBezTo>
                <a:lnTo>
                  <a:pt x="239" y="57"/>
                </a:lnTo>
                <a:close/>
                <a:moveTo>
                  <a:pt x="57" y="169"/>
                </a:moveTo>
                <a:cubicBezTo>
                  <a:pt x="689" y="169"/>
                  <a:pt x="689" y="169"/>
                  <a:pt x="689" y="169"/>
                </a:cubicBezTo>
                <a:cubicBezTo>
                  <a:pt x="697" y="169"/>
                  <a:pt x="703" y="175"/>
                  <a:pt x="703" y="182"/>
                </a:cubicBezTo>
                <a:cubicBezTo>
                  <a:pt x="703" y="295"/>
                  <a:pt x="703" y="295"/>
                  <a:pt x="703" y="295"/>
                </a:cubicBezTo>
                <a:cubicBezTo>
                  <a:pt x="545" y="295"/>
                  <a:pt x="545" y="295"/>
                  <a:pt x="545" y="295"/>
                </a:cubicBezTo>
                <a:cubicBezTo>
                  <a:pt x="545" y="267"/>
                  <a:pt x="545" y="267"/>
                  <a:pt x="545" y="267"/>
                </a:cubicBezTo>
                <a:cubicBezTo>
                  <a:pt x="501" y="267"/>
                  <a:pt x="501" y="267"/>
                  <a:pt x="501" y="267"/>
                </a:cubicBezTo>
                <a:cubicBezTo>
                  <a:pt x="501" y="295"/>
                  <a:pt x="501" y="295"/>
                  <a:pt x="501" y="295"/>
                </a:cubicBezTo>
                <a:cubicBezTo>
                  <a:pt x="245" y="295"/>
                  <a:pt x="245" y="295"/>
                  <a:pt x="245" y="295"/>
                </a:cubicBezTo>
                <a:cubicBezTo>
                  <a:pt x="245" y="266"/>
                  <a:pt x="245" y="266"/>
                  <a:pt x="245" y="266"/>
                </a:cubicBezTo>
                <a:cubicBezTo>
                  <a:pt x="201" y="266"/>
                  <a:pt x="201" y="266"/>
                  <a:pt x="201" y="266"/>
                </a:cubicBezTo>
                <a:cubicBezTo>
                  <a:pt x="201" y="295"/>
                  <a:pt x="201" y="295"/>
                  <a:pt x="201" y="295"/>
                </a:cubicBezTo>
                <a:cubicBezTo>
                  <a:pt x="43" y="295"/>
                  <a:pt x="43" y="295"/>
                  <a:pt x="43" y="295"/>
                </a:cubicBezTo>
                <a:cubicBezTo>
                  <a:pt x="43" y="182"/>
                  <a:pt x="43" y="182"/>
                  <a:pt x="43" y="182"/>
                </a:cubicBezTo>
                <a:cubicBezTo>
                  <a:pt x="43" y="175"/>
                  <a:pt x="49" y="169"/>
                  <a:pt x="57" y="169"/>
                </a:cubicBezTo>
                <a:close/>
                <a:moveTo>
                  <a:pt x="689" y="594"/>
                </a:moveTo>
                <a:cubicBezTo>
                  <a:pt x="57" y="594"/>
                  <a:pt x="57" y="594"/>
                  <a:pt x="57" y="594"/>
                </a:cubicBezTo>
                <a:cubicBezTo>
                  <a:pt x="49" y="594"/>
                  <a:pt x="43" y="588"/>
                  <a:pt x="43" y="581"/>
                </a:cubicBezTo>
                <a:cubicBezTo>
                  <a:pt x="43" y="338"/>
                  <a:pt x="43" y="338"/>
                  <a:pt x="43" y="338"/>
                </a:cubicBezTo>
                <a:cubicBezTo>
                  <a:pt x="201" y="338"/>
                  <a:pt x="201" y="338"/>
                  <a:pt x="201" y="338"/>
                </a:cubicBezTo>
                <a:cubicBezTo>
                  <a:pt x="201" y="368"/>
                  <a:pt x="201" y="368"/>
                  <a:pt x="201" y="368"/>
                </a:cubicBezTo>
                <a:cubicBezTo>
                  <a:pt x="245" y="368"/>
                  <a:pt x="245" y="368"/>
                  <a:pt x="245" y="368"/>
                </a:cubicBezTo>
                <a:cubicBezTo>
                  <a:pt x="245" y="338"/>
                  <a:pt x="245" y="338"/>
                  <a:pt x="245" y="338"/>
                </a:cubicBezTo>
                <a:cubicBezTo>
                  <a:pt x="501" y="338"/>
                  <a:pt x="501" y="338"/>
                  <a:pt x="501" y="338"/>
                </a:cubicBezTo>
                <a:cubicBezTo>
                  <a:pt x="501" y="369"/>
                  <a:pt x="501" y="369"/>
                  <a:pt x="501" y="369"/>
                </a:cubicBezTo>
                <a:cubicBezTo>
                  <a:pt x="545" y="369"/>
                  <a:pt x="545" y="369"/>
                  <a:pt x="545" y="369"/>
                </a:cubicBezTo>
                <a:cubicBezTo>
                  <a:pt x="545" y="338"/>
                  <a:pt x="545" y="338"/>
                  <a:pt x="545" y="338"/>
                </a:cubicBezTo>
                <a:cubicBezTo>
                  <a:pt x="703" y="338"/>
                  <a:pt x="703" y="338"/>
                  <a:pt x="703" y="338"/>
                </a:cubicBezTo>
                <a:cubicBezTo>
                  <a:pt x="703" y="581"/>
                  <a:pt x="703" y="581"/>
                  <a:pt x="703" y="581"/>
                </a:cubicBezTo>
                <a:cubicBezTo>
                  <a:pt x="703" y="588"/>
                  <a:pt x="697" y="594"/>
                  <a:pt x="689" y="594"/>
                </a:cubicBezTo>
                <a:close/>
              </a:path>
            </a:pathLst>
          </a:custGeom>
          <a:solidFill>
            <a:srgbClr val="18A7B6"/>
          </a:solidFill>
          <a:ln>
            <a:noFill/>
          </a:ln>
        </p:spPr>
        <p:txBody>
          <a:bodyPr vert="horz" wrap="square" lIns="91440" tIns="45720" rIns="91440" bIns="45720" numCol="1" anchor="t" anchorCtr="0" compatLnSpc="1"/>
          <a:p>
            <a:endParaRPr lang="zh-CN" altLang="en-US"/>
          </a:p>
        </p:txBody>
      </p:sp>
      <p:sp>
        <p:nvSpPr>
          <p:cNvPr id="4" name="矩形 3"/>
          <p:cNvSpPr/>
          <p:nvPr/>
        </p:nvSpPr>
        <p:spPr>
          <a:xfrm>
            <a:off x="299720" y="2980690"/>
            <a:ext cx="6435725" cy="1437640"/>
          </a:xfrm>
          <a:prstGeom prst="rect">
            <a:avLst/>
          </a:prstGeom>
        </p:spPr>
        <p:txBody>
          <a:bodyPr wrap="square">
            <a:spAutoFit/>
          </a:bodyPr>
          <a:p>
            <a:pPr defTabSz="914400" fontAlgn="auto">
              <a:lnSpc>
                <a:spcPts val="3500"/>
              </a:lnSpc>
              <a:defRPr/>
            </a:pPr>
            <a:r>
              <a:rPr lang="en-US" altLang="zh-CN" kern="0">
                <a:solidFill>
                  <a:schemeClr val="tx1"/>
                </a:solidFill>
                <a:latin typeface="仿宋_GB2312" panose="02010609030101010101" charset="-122"/>
                <a:ea typeface="仿宋_GB2312" panose="02010609030101010101" charset="-122"/>
                <a:cs typeface="Arial" panose="020B0604020202020204" pitchFamily="34" charset="0"/>
              </a:rPr>
              <a:t>一是政务公开与群众的互动性不够，回应公众关切的渠道不多。</a:t>
            </a:r>
            <a:endParaRPr lang="en-US" altLang="zh-CN" kern="0">
              <a:solidFill>
                <a:schemeClr val="tx1"/>
              </a:solidFill>
              <a:latin typeface="仿宋_GB2312" panose="02010609030101010101" charset="-122"/>
              <a:ea typeface="仿宋_GB2312" panose="02010609030101010101" charset="-122"/>
              <a:cs typeface="Arial" panose="020B0604020202020204" pitchFamily="34" charset="0"/>
            </a:endParaRPr>
          </a:p>
          <a:p>
            <a:pPr defTabSz="914400" fontAlgn="auto">
              <a:lnSpc>
                <a:spcPts val="3500"/>
              </a:lnSpc>
              <a:defRPr/>
            </a:pPr>
            <a:r>
              <a:rPr lang="en-US" altLang="zh-CN" kern="0">
                <a:solidFill>
                  <a:schemeClr val="tx1"/>
                </a:solidFill>
                <a:latin typeface="仿宋_GB2312" panose="02010609030101010101" charset="-122"/>
                <a:ea typeface="仿宋_GB2312" panose="02010609030101010101" charset="-122"/>
                <a:cs typeface="Arial" panose="020B0604020202020204" pitchFamily="34" charset="0"/>
              </a:rPr>
              <a:t>二是信息公开的渠道有待多元化，公开形式有待创新。</a:t>
            </a:r>
            <a:endParaRPr lang="en-US" altLang="zh-CN" kern="0">
              <a:solidFill>
                <a:schemeClr val="tx1"/>
              </a:solidFill>
              <a:latin typeface="仿宋_GB2312" panose="02010609030101010101" charset="-122"/>
              <a:ea typeface="仿宋_GB2312" panose="02010609030101010101" charset="-122"/>
              <a:cs typeface="Arial" panose="020B0604020202020204" pitchFamily="34" charset="0"/>
            </a:endParaRPr>
          </a:p>
          <a:p>
            <a:pPr defTabSz="914400" fontAlgn="auto">
              <a:lnSpc>
                <a:spcPts val="3500"/>
              </a:lnSpc>
              <a:defRPr/>
            </a:pPr>
            <a:r>
              <a:rPr lang="en-US" altLang="zh-CN" kern="0">
                <a:solidFill>
                  <a:schemeClr val="tx1"/>
                </a:solidFill>
                <a:latin typeface="仿宋_GB2312" panose="02010609030101010101" charset="-122"/>
                <a:ea typeface="仿宋_GB2312" panose="02010609030101010101" charset="-122"/>
                <a:cs typeface="Arial" panose="020B0604020202020204" pitchFamily="34" charset="0"/>
              </a:rPr>
              <a:t>三是公开内容需要进一步丰富，部分气象信息公开力度还不够</a:t>
            </a:r>
            <a:r>
              <a:rPr lang="en-US" altLang="zh-CN" kern="0">
                <a:solidFill>
                  <a:schemeClr val="tx1"/>
                </a:solidFill>
                <a:cs typeface="Arial" panose="020B0604020202020204" pitchFamily="34" charset="0"/>
              </a:rPr>
              <a:t>。</a:t>
            </a:r>
            <a:endParaRPr lang="zh-CN" altLang="en-US" kern="0">
              <a:solidFill>
                <a:schemeClr val="tx1"/>
              </a:solidFill>
              <a:cs typeface="Arial" panose="020B0604020202020204" pitchFamily="34" charset="0"/>
            </a:endParaRPr>
          </a:p>
        </p:txBody>
      </p:sp>
      <p:sp>
        <p:nvSpPr>
          <p:cNvPr id="5" name="矩形 4"/>
          <p:cNvSpPr/>
          <p:nvPr/>
        </p:nvSpPr>
        <p:spPr>
          <a:xfrm>
            <a:off x="7837170" y="1461770"/>
            <a:ext cx="4264025" cy="1014730"/>
          </a:xfrm>
          <a:prstGeom prst="rect">
            <a:avLst/>
          </a:prstGeom>
        </p:spPr>
        <p:txBody>
          <a:bodyPr wrap="square">
            <a:spAutoFit/>
          </a:bodyPr>
          <a:p>
            <a:pPr>
              <a:lnSpc>
                <a:spcPct val="150000"/>
              </a:lnSpc>
            </a:pPr>
            <a:r>
              <a:rPr lang="en-US" altLang="zh-CN" sz="2000">
                <a:solidFill>
                  <a:schemeClr val="bg1"/>
                </a:solidFill>
                <a:latin typeface="仿宋_GB2312" panose="02010609030101010101" charset="-122"/>
                <a:ea typeface="仿宋_GB2312" panose="02010609030101010101" charset="-122"/>
              </a:rPr>
              <a:t>一是增加回应关切和政策解读的方式，提高信息公开与社会公众的互动性。</a:t>
            </a:r>
            <a:endParaRPr lang="en-US" altLang="zh-CN" sz="2000">
              <a:solidFill>
                <a:schemeClr val="bg1"/>
              </a:solidFill>
              <a:latin typeface="仿宋_GB2312" panose="02010609030101010101" charset="-122"/>
              <a:ea typeface="仿宋_GB2312" panose="02010609030101010101" charset="-122"/>
            </a:endParaRPr>
          </a:p>
        </p:txBody>
      </p:sp>
      <p:sp>
        <p:nvSpPr>
          <p:cNvPr id="6" name="矩形 5"/>
          <p:cNvSpPr/>
          <p:nvPr/>
        </p:nvSpPr>
        <p:spPr>
          <a:xfrm>
            <a:off x="7836999" y="1076569"/>
            <a:ext cx="1765927" cy="306705"/>
          </a:xfrm>
          <a:prstGeom prst="rect">
            <a:avLst/>
          </a:prstGeom>
        </p:spPr>
        <p:txBody>
          <a:bodyPr wrap="square">
            <a:spAutoFit/>
          </a:bodyPr>
          <a:p>
            <a:r>
              <a:rPr lang="zh-CN" altLang="en-US" sz="1400" b="1">
                <a:solidFill>
                  <a:schemeClr val="bg1"/>
                </a:solidFill>
                <a:latin typeface="+mj-ea"/>
                <a:ea typeface="+mj-ea"/>
              </a:rPr>
              <a:t>改进措施</a:t>
            </a:r>
            <a:endParaRPr lang="zh-CN" altLang="en-US" sz="1400" b="1">
              <a:solidFill>
                <a:schemeClr val="bg1"/>
              </a:solidFill>
              <a:latin typeface="+mj-ea"/>
              <a:ea typeface="+mj-ea"/>
            </a:endParaRPr>
          </a:p>
        </p:txBody>
      </p:sp>
      <p:sp>
        <p:nvSpPr>
          <p:cNvPr id="7" name="矩形 6"/>
          <p:cNvSpPr/>
          <p:nvPr/>
        </p:nvSpPr>
        <p:spPr>
          <a:xfrm>
            <a:off x="7837170" y="3499485"/>
            <a:ext cx="3996055" cy="1014730"/>
          </a:xfrm>
          <a:prstGeom prst="rect">
            <a:avLst/>
          </a:prstGeom>
        </p:spPr>
        <p:txBody>
          <a:bodyPr wrap="square">
            <a:spAutoFit/>
          </a:bodyPr>
          <a:p>
            <a:pPr>
              <a:lnSpc>
                <a:spcPct val="150000"/>
              </a:lnSpc>
            </a:pPr>
            <a:r>
              <a:rPr lang="en-US" altLang="zh-CN" sz="2000">
                <a:solidFill>
                  <a:schemeClr val="bg1"/>
                </a:solidFill>
                <a:latin typeface="仿宋_GB2312" panose="02010609030101010101" charset="-122"/>
                <a:ea typeface="仿宋_GB2312" panose="02010609030101010101" charset="-122"/>
              </a:rPr>
              <a:t>二是拓展政府信息公开的渠道和形式，丰富信息公开的表达形式。</a:t>
            </a:r>
            <a:endParaRPr lang="en-US" altLang="zh-CN" sz="2000">
              <a:solidFill>
                <a:schemeClr val="bg1"/>
              </a:solidFill>
              <a:latin typeface="仿宋_GB2312" panose="02010609030101010101" charset="-122"/>
              <a:ea typeface="仿宋_GB2312" panose="02010609030101010101" charset="-122"/>
            </a:endParaRPr>
          </a:p>
        </p:txBody>
      </p:sp>
      <p:sp>
        <p:nvSpPr>
          <p:cNvPr id="8" name="矩形 7"/>
          <p:cNvSpPr/>
          <p:nvPr/>
        </p:nvSpPr>
        <p:spPr>
          <a:xfrm>
            <a:off x="7836999" y="3124549"/>
            <a:ext cx="1765927" cy="306705"/>
          </a:xfrm>
          <a:prstGeom prst="rect">
            <a:avLst/>
          </a:prstGeom>
        </p:spPr>
        <p:txBody>
          <a:bodyPr wrap="square">
            <a:spAutoFit/>
          </a:bodyPr>
          <a:p>
            <a:r>
              <a:rPr lang="zh-CN" altLang="en-US" sz="1400" b="1">
                <a:solidFill>
                  <a:schemeClr val="bg1"/>
                </a:solidFill>
                <a:latin typeface="+mj-ea"/>
                <a:ea typeface="+mj-ea"/>
              </a:rPr>
              <a:t>改进措施</a:t>
            </a:r>
            <a:endParaRPr lang="zh-CN" altLang="en-US" sz="1400" b="1">
              <a:solidFill>
                <a:schemeClr val="bg1"/>
              </a:solidFill>
              <a:latin typeface="+mj-ea"/>
              <a:ea typeface="+mj-ea"/>
            </a:endParaRPr>
          </a:p>
        </p:txBody>
      </p:sp>
      <p:sp>
        <p:nvSpPr>
          <p:cNvPr id="9" name="矩形 8"/>
          <p:cNvSpPr/>
          <p:nvPr/>
        </p:nvSpPr>
        <p:spPr>
          <a:xfrm>
            <a:off x="7860665" y="5033645"/>
            <a:ext cx="3759200" cy="1014730"/>
          </a:xfrm>
          <a:prstGeom prst="rect">
            <a:avLst/>
          </a:prstGeom>
        </p:spPr>
        <p:txBody>
          <a:bodyPr wrap="square">
            <a:spAutoFit/>
          </a:bodyPr>
          <a:p>
            <a:pPr>
              <a:lnSpc>
                <a:spcPct val="150000"/>
              </a:lnSpc>
            </a:pPr>
            <a:r>
              <a:rPr lang="en-US" altLang="zh-CN" sz="2000">
                <a:solidFill>
                  <a:schemeClr val="bg1"/>
                </a:solidFill>
                <a:latin typeface="仿宋_GB2312" panose="02010609030101010101" charset="-122"/>
                <a:ea typeface="仿宋_GB2312" panose="02010609030101010101" charset="-122"/>
              </a:rPr>
              <a:t>三是进一步加大公开力度，做到应公开尽公开。</a:t>
            </a:r>
            <a:endParaRPr lang="en-US" altLang="zh-CN" sz="2000">
              <a:solidFill>
                <a:schemeClr val="bg1"/>
              </a:solidFill>
              <a:latin typeface="仿宋_GB2312" panose="02010609030101010101" charset="-122"/>
              <a:ea typeface="仿宋_GB2312" panose="02010609030101010101" charset="-122"/>
            </a:endParaRPr>
          </a:p>
        </p:txBody>
      </p:sp>
      <p:sp>
        <p:nvSpPr>
          <p:cNvPr id="10" name="矩形 9"/>
          <p:cNvSpPr/>
          <p:nvPr/>
        </p:nvSpPr>
        <p:spPr>
          <a:xfrm>
            <a:off x="7836999" y="4726759"/>
            <a:ext cx="1765927" cy="306705"/>
          </a:xfrm>
          <a:prstGeom prst="rect">
            <a:avLst/>
          </a:prstGeom>
        </p:spPr>
        <p:txBody>
          <a:bodyPr wrap="square">
            <a:spAutoFit/>
          </a:bodyPr>
          <a:p>
            <a:r>
              <a:rPr lang="zh-CN" altLang="en-US" sz="1400" b="1">
                <a:solidFill>
                  <a:schemeClr val="bg1"/>
                </a:solidFill>
                <a:latin typeface="+mj-ea"/>
                <a:ea typeface="+mj-ea"/>
              </a:rPr>
              <a:t>改进措施</a:t>
            </a:r>
            <a:endParaRPr lang="zh-CN" altLang="en-US" sz="1400" b="1">
              <a:solidFill>
                <a:schemeClr val="bg1"/>
              </a:solidFill>
              <a:latin typeface="+mj-ea"/>
              <a:ea typeface="+mj-ea"/>
            </a:endParaRPr>
          </a:p>
        </p:txBody>
      </p:sp>
      <p:grpSp>
        <p:nvGrpSpPr>
          <p:cNvPr id="71" name="Group 8" descr="e7d195523061f1c09e9d68d7cf438b91ef959ecb14fc25d26BBA7F7DBC18E55DFF4014AF651F0BF2569D4B6C1DA7F1A4683A481403BD872FC687266AD13265C1DE7C373772FD8728ABDD69ADD03BFF5BE2862BC891DBB79E0B47DAFC0B20EFAF86558955B7FCCFA41E28A044B7497A4E125C32C7866AC7A0A29318354D69FB08035F876A7B69DF41D87DD94CF3B228A2C836566B61DAB7E6"/>
          <p:cNvGrpSpPr>
            <a:grpSpLocks noChangeAspect="1"/>
          </p:cNvGrpSpPr>
          <p:nvPr/>
        </p:nvGrpSpPr>
        <p:grpSpPr bwMode="auto">
          <a:xfrm>
            <a:off x="7274123" y="5015032"/>
            <a:ext cx="267814" cy="312220"/>
            <a:chOff x="2492" y="1167"/>
            <a:chExt cx="778" cy="907"/>
          </a:xfrm>
          <a:solidFill>
            <a:srgbClr val="18A7B6"/>
          </a:solidFill>
        </p:grpSpPr>
        <p:sp>
          <p:nvSpPr>
            <p:cNvPr id="72" name="Freeform 9"/>
            <p:cNvSpPr>
              <a:spLocks noEditPoints="1"/>
            </p:cNvSpPr>
            <p:nvPr/>
          </p:nvSpPr>
          <p:spPr bwMode="auto">
            <a:xfrm>
              <a:off x="2492" y="1167"/>
              <a:ext cx="778" cy="907"/>
            </a:xfrm>
            <a:custGeom>
              <a:avLst/>
              <a:gdLst>
                <a:gd name="T0" fmla="*/ 579 w 636"/>
                <a:gd name="T1" fmla="*/ 0 h 746"/>
                <a:gd name="T2" fmla="*/ 57 w 636"/>
                <a:gd name="T3" fmla="*/ 0 h 746"/>
                <a:gd name="T4" fmla="*/ 0 w 636"/>
                <a:gd name="T5" fmla="*/ 57 h 746"/>
                <a:gd name="T6" fmla="*/ 0 w 636"/>
                <a:gd name="T7" fmla="*/ 689 h 746"/>
                <a:gd name="T8" fmla="*/ 57 w 636"/>
                <a:gd name="T9" fmla="*/ 746 h 746"/>
                <a:gd name="T10" fmla="*/ 579 w 636"/>
                <a:gd name="T11" fmla="*/ 746 h 746"/>
                <a:gd name="T12" fmla="*/ 636 w 636"/>
                <a:gd name="T13" fmla="*/ 689 h 746"/>
                <a:gd name="T14" fmla="*/ 636 w 636"/>
                <a:gd name="T15" fmla="*/ 57 h 746"/>
                <a:gd name="T16" fmla="*/ 579 w 636"/>
                <a:gd name="T17" fmla="*/ 0 h 746"/>
                <a:gd name="T18" fmla="*/ 43 w 636"/>
                <a:gd name="T19" fmla="*/ 689 h 746"/>
                <a:gd name="T20" fmla="*/ 43 w 636"/>
                <a:gd name="T21" fmla="*/ 57 h 746"/>
                <a:gd name="T22" fmla="*/ 57 w 636"/>
                <a:gd name="T23" fmla="*/ 43 h 746"/>
                <a:gd name="T24" fmla="*/ 94 w 636"/>
                <a:gd name="T25" fmla="*/ 43 h 746"/>
                <a:gd name="T26" fmla="*/ 94 w 636"/>
                <a:gd name="T27" fmla="*/ 703 h 746"/>
                <a:gd name="T28" fmla="*/ 57 w 636"/>
                <a:gd name="T29" fmla="*/ 703 h 746"/>
                <a:gd name="T30" fmla="*/ 43 w 636"/>
                <a:gd name="T31" fmla="*/ 689 h 746"/>
                <a:gd name="T32" fmla="*/ 593 w 636"/>
                <a:gd name="T33" fmla="*/ 689 h 746"/>
                <a:gd name="T34" fmla="*/ 579 w 636"/>
                <a:gd name="T35" fmla="*/ 703 h 746"/>
                <a:gd name="T36" fmla="*/ 138 w 636"/>
                <a:gd name="T37" fmla="*/ 703 h 746"/>
                <a:gd name="T38" fmla="*/ 138 w 636"/>
                <a:gd name="T39" fmla="*/ 43 h 746"/>
                <a:gd name="T40" fmla="*/ 579 w 636"/>
                <a:gd name="T41" fmla="*/ 43 h 746"/>
                <a:gd name="T42" fmla="*/ 593 w 636"/>
                <a:gd name="T43" fmla="*/ 57 h 746"/>
                <a:gd name="T44" fmla="*/ 593 w 636"/>
                <a:gd name="T45" fmla="*/ 689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6" h="746">
                  <a:moveTo>
                    <a:pt x="579" y="0"/>
                  </a:moveTo>
                  <a:cubicBezTo>
                    <a:pt x="57" y="0"/>
                    <a:pt x="57" y="0"/>
                    <a:pt x="57" y="0"/>
                  </a:cubicBezTo>
                  <a:cubicBezTo>
                    <a:pt x="25" y="0"/>
                    <a:pt x="0" y="25"/>
                    <a:pt x="0" y="57"/>
                  </a:cubicBezTo>
                  <a:cubicBezTo>
                    <a:pt x="0" y="689"/>
                    <a:pt x="0" y="689"/>
                    <a:pt x="0" y="689"/>
                  </a:cubicBezTo>
                  <a:cubicBezTo>
                    <a:pt x="0" y="721"/>
                    <a:pt x="25" y="746"/>
                    <a:pt x="57" y="746"/>
                  </a:cubicBezTo>
                  <a:cubicBezTo>
                    <a:pt x="579" y="746"/>
                    <a:pt x="579" y="746"/>
                    <a:pt x="579" y="746"/>
                  </a:cubicBezTo>
                  <a:cubicBezTo>
                    <a:pt x="611" y="746"/>
                    <a:pt x="636" y="721"/>
                    <a:pt x="636" y="689"/>
                  </a:cubicBezTo>
                  <a:cubicBezTo>
                    <a:pt x="636" y="57"/>
                    <a:pt x="636" y="57"/>
                    <a:pt x="636" y="57"/>
                  </a:cubicBezTo>
                  <a:cubicBezTo>
                    <a:pt x="636" y="25"/>
                    <a:pt x="611" y="0"/>
                    <a:pt x="579" y="0"/>
                  </a:cubicBezTo>
                  <a:close/>
                  <a:moveTo>
                    <a:pt x="43" y="689"/>
                  </a:moveTo>
                  <a:cubicBezTo>
                    <a:pt x="43" y="57"/>
                    <a:pt x="43" y="57"/>
                    <a:pt x="43" y="57"/>
                  </a:cubicBezTo>
                  <a:cubicBezTo>
                    <a:pt x="43" y="49"/>
                    <a:pt x="49" y="43"/>
                    <a:pt x="57" y="43"/>
                  </a:cubicBezTo>
                  <a:cubicBezTo>
                    <a:pt x="94" y="43"/>
                    <a:pt x="94" y="43"/>
                    <a:pt x="94" y="43"/>
                  </a:cubicBezTo>
                  <a:cubicBezTo>
                    <a:pt x="94" y="703"/>
                    <a:pt x="94" y="703"/>
                    <a:pt x="94" y="703"/>
                  </a:cubicBezTo>
                  <a:cubicBezTo>
                    <a:pt x="57" y="703"/>
                    <a:pt x="57" y="703"/>
                    <a:pt x="57" y="703"/>
                  </a:cubicBezTo>
                  <a:cubicBezTo>
                    <a:pt x="49" y="703"/>
                    <a:pt x="43" y="697"/>
                    <a:pt x="43" y="689"/>
                  </a:cubicBezTo>
                  <a:close/>
                  <a:moveTo>
                    <a:pt x="593" y="689"/>
                  </a:moveTo>
                  <a:cubicBezTo>
                    <a:pt x="593" y="697"/>
                    <a:pt x="587" y="703"/>
                    <a:pt x="579" y="703"/>
                  </a:cubicBezTo>
                  <a:cubicBezTo>
                    <a:pt x="138" y="703"/>
                    <a:pt x="138" y="703"/>
                    <a:pt x="138" y="703"/>
                  </a:cubicBezTo>
                  <a:cubicBezTo>
                    <a:pt x="138" y="43"/>
                    <a:pt x="138" y="43"/>
                    <a:pt x="138" y="43"/>
                  </a:cubicBezTo>
                  <a:cubicBezTo>
                    <a:pt x="579" y="43"/>
                    <a:pt x="579" y="43"/>
                    <a:pt x="579" y="43"/>
                  </a:cubicBezTo>
                  <a:cubicBezTo>
                    <a:pt x="587" y="43"/>
                    <a:pt x="593" y="49"/>
                    <a:pt x="593" y="57"/>
                  </a:cubicBezTo>
                  <a:lnTo>
                    <a:pt x="593" y="6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bg1"/>
                </a:solidFill>
              </a:endParaRPr>
            </a:p>
          </p:txBody>
        </p:sp>
        <p:sp>
          <p:nvSpPr>
            <p:cNvPr id="73" name="Rectangle 10"/>
            <p:cNvSpPr>
              <a:spLocks noChangeArrowheads="1"/>
            </p:cNvSpPr>
            <p:nvPr/>
          </p:nvSpPr>
          <p:spPr bwMode="auto">
            <a:xfrm>
              <a:off x="2694" y="1474"/>
              <a:ext cx="184" cy="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bg1"/>
                </a:solidFill>
              </a:endParaRPr>
            </a:p>
          </p:txBody>
        </p:sp>
        <p:sp>
          <p:nvSpPr>
            <p:cNvPr id="74" name="Rectangle 11"/>
            <p:cNvSpPr>
              <a:spLocks noChangeArrowheads="1"/>
            </p:cNvSpPr>
            <p:nvPr/>
          </p:nvSpPr>
          <p:spPr bwMode="auto">
            <a:xfrm>
              <a:off x="2694" y="1352"/>
              <a:ext cx="245" cy="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bg1"/>
                </a:solidFill>
              </a:endParaRPr>
            </a:p>
          </p:txBody>
        </p:sp>
        <p:sp>
          <p:nvSpPr>
            <p:cNvPr id="75" name="Freeform 12"/>
            <p:cNvSpPr>
              <a:spLocks noEditPoints="1"/>
            </p:cNvSpPr>
            <p:nvPr/>
          </p:nvSpPr>
          <p:spPr bwMode="auto">
            <a:xfrm>
              <a:off x="2968" y="1381"/>
              <a:ext cx="187" cy="606"/>
            </a:xfrm>
            <a:custGeom>
              <a:avLst/>
              <a:gdLst>
                <a:gd name="T0" fmla="*/ 0 w 153"/>
                <a:gd name="T1" fmla="*/ 76 h 498"/>
                <a:gd name="T2" fmla="*/ 0 w 153"/>
                <a:gd name="T3" fmla="*/ 441 h 498"/>
                <a:gd name="T4" fmla="*/ 57 w 153"/>
                <a:gd name="T5" fmla="*/ 498 h 498"/>
                <a:gd name="T6" fmla="*/ 96 w 153"/>
                <a:gd name="T7" fmla="*/ 498 h 498"/>
                <a:gd name="T8" fmla="*/ 153 w 153"/>
                <a:gd name="T9" fmla="*/ 441 h 498"/>
                <a:gd name="T10" fmla="*/ 153 w 153"/>
                <a:gd name="T11" fmla="*/ 76 h 498"/>
                <a:gd name="T12" fmla="*/ 77 w 153"/>
                <a:gd name="T13" fmla="*/ 0 h 498"/>
                <a:gd name="T14" fmla="*/ 0 w 153"/>
                <a:gd name="T15" fmla="*/ 76 h 498"/>
                <a:gd name="T16" fmla="*/ 109 w 153"/>
                <a:gd name="T17" fmla="*/ 441 h 498"/>
                <a:gd name="T18" fmla="*/ 96 w 153"/>
                <a:gd name="T19" fmla="*/ 454 h 498"/>
                <a:gd name="T20" fmla="*/ 57 w 153"/>
                <a:gd name="T21" fmla="*/ 454 h 498"/>
                <a:gd name="T22" fmla="*/ 44 w 153"/>
                <a:gd name="T23" fmla="*/ 441 h 498"/>
                <a:gd name="T24" fmla="*/ 44 w 153"/>
                <a:gd name="T25" fmla="*/ 94 h 498"/>
                <a:gd name="T26" fmla="*/ 77 w 153"/>
                <a:gd name="T27" fmla="*/ 62 h 498"/>
                <a:gd name="T28" fmla="*/ 109 w 153"/>
                <a:gd name="T29" fmla="*/ 94 h 498"/>
                <a:gd name="T30" fmla="*/ 109 w 153"/>
                <a:gd name="T31" fmla="*/ 44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498">
                  <a:moveTo>
                    <a:pt x="0" y="76"/>
                  </a:moveTo>
                  <a:cubicBezTo>
                    <a:pt x="0" y="441"/>
                    <a:pt x="0" y="441"/>
                    <a:pt x="0" y="441"/>
                  </a:cubicBezTo>
                  <a:cubicBezTo>
                    <a:pt x="0" y="472"/>
                    <a:pt x="26" y="498"/>
                    <a:pt x="57" y="498"/>
                  </a:cubicBezTo>
                  <a:cubicBezTo>
                    <a:pt x="96" y="498"/>
                    <a:pt x="96" y="498"/>
                    <a:pt x="96" y="498"/>
                  </a:cubicBezTo>
                  <a:cubicBezTo>
                    <a:pt x="128" y="498"/>
                    <a:pt x="153" y="472"/>
                    <a:pt x="153" y="441"/>
                  </a:cubicBezTo>
                  <a:cubicBezTo>
                    <a:pt x="153" y="76"/>
                    <a:pt x="153" y="76"/>
                    <a:pt x="153" y="76"/>
                  </a:cubicBezTo>
                  <a:cubicBezTo>
                    <a:pt x="77" y="0"/>
                    <a:pt x="77" y="0"/>
                    <a:pt x="77" y="0"/>
                  </a:cubicBezTo>
                  <a:lnTo>
                    <a:pt x="0" y="76"/>
                  </a:lnTo>
                  <a:close/>
                  <a:moveTo>
                    <a:pt x="109" y="441"/>
                  </a:moveTo>
                  <a:cubicBezTo>
                    <a:pt x="109" y="448"/>
                    <a:pt x="104" y="454"/>
                    <a:pt x="96" y="454"/>
                  </a:cubicBezTo>
                  <a:cubicBezTo>
                    <a:pt x="57" y="454"/>
                    <a:pt x="57" y="454"/>
                    <a:pt x="57" y="454"/>
                  </a:cubicBezTo>
                  <a:cubicBezTo>
                    <a:pt x="50" y="454"/>
                    <a:pt x="44" y="448"/>
                    <a:pt x="44" y="441"/>
                  </a:cubicBezTo>
                  <a:cubicBezTo>
                    <a:pt x="44" y="94"/>
                    <a:pt x="44" y="94"/>
                    <a:pt x="44" y="94"/>
                  </a:cubicBezTo>
                  <a:cubicBezTo>
                    <a:pt x="77" y="62"/>
                    <a:pt x="77" y="62"/>
                    <a:pt x="77" y="62"/>
                  </a:cubicBezTo>
                  <a:cubicBezTo>
                    <a:pt x="109" y="94"/>
                    <a:pt x="109" y="94"/>
                    <a:pt x="109" y="94"/>
                  </a:cubicBezTo>
                  <a:lnTo>
                    <a:pt x="109" y="4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bg1"/>
                </a:solidFill>
              </a:endParaRPr>
            </a:p>
          </p:txBody>
        </p:sp>
      </p:grpSp>
      <p:grpSp>
        <p:nvGrpSpPr>
          <p:cNvPr id="76" name="Group 20" descr="e7d195523061f1c09e9d68d7cf438b91ef959ecb14fc25d26BBA7F7DBC18E55DFF4014AF651F0BF2569D4B6C1DA7F1A4683A481403BD872FC687266AD13265C1DE7C373772FD8728ABDD69ADD03BFF5BE2862BC891DBB79E0B47DAFC0B20EFAF86558955B7FCCFA41E28A044B7497A4E125C32C7866AC7A0A29318354D69FB08035F876A7B69DF41D87DD94CF3B228A2C836566B61DAB7E6"/>
          <p:cNvGrpSpPr>
            <a:grpSpLocks noChangeAspect="1"/>
          </p:cNvGrpSpPr>
          <p:nvPr/>
        </p:nvGrpSpPr>
        <p:grpSpPr bwMode="auto">
          <a:xfrm>
            <a:off x="7227570" y="3416300"/>
            <a:ext cx="360680" cy="270510"/>
            <a:chOff x="2423" y="1278"/>
            <a:chExt cx="912" cy="683"/>
          </a:xfrm>
          <a:solidFill>
            <a:srgbClr val="18A7B6"/>
          </a:solidFill>
        </p:grpSpPr>
        <p:sp>
          <p:nvSpPr>
            <p:cNvPr id="77" name="Freeform 21"/>
            <p:cNvSpPr/>
            <p:nvPr/>
          </p:nvSpPr>
          <p:spPr bwMode="auto">
            <a:xfrm>
              <a:off x="2746" y="1582"/>
              <a:ext cx="265" cy="281"/>
            </a:xfrm>
            <a:custGeom>
              <a:avLst/>
              <a:gdLst>
                <a:gd name="T0" fmla="*/ 0 w 265"/>
                <a:gd name="T1" fmla="*/ 131 h 281"/>
                <a:gd name="T2" fmla="*/ 38 w 265"/>
                <a:gd name="T3" fmla="*/ 169 h 281"/>
                <a:gd name="T4" fmla="*/ 107 w 265"/>
                <a:gd name="T5" fmla="*/ 102 h 281"/>
                <a:gd name="T6" fmla="*/ 105 w 265"/>
                <a:gd name="T7" fmla="*/ 281 h 281"/>
                <a:gd name="T8" fmla="*/ 159 w 265"/>
                <a:gd name="T9" fmla="*/ 281 h 281"/>
                <a:gd name="T10" fmla="*/ 159 w 265"/>
                <a:gd name="T11" fmla="*/ 102 h 281"/>
                <a:gd name="T12" fmla="*/ 227 w 265"/>
                <a:gd name="T13" fmla="*/ 169 h 281"/>
                <a:gd name="T14" fmla="*/ 265 w 265"/>
                <a:gd name="T15" fmla="*/ 131 h 281"/>
                <a:gd name="T16" fmla="*/ 132 w 265"/>
                <a:gd name="T17" fmla="*/ 0 h 281"/>
                <a:gd name="T18" fmla="*/ 0 w 265"/>
                <a:gd name="T19" fmla="*/ 13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281">
                  <a:moveTo>
                    <a:pt x="0" y="131"/>
                  </a:moveTo>
                  <a:lnTo>
                    <a:pt x="38" y="169"/>
                  </a:lnTo>
                  <a:lnTo>
                    <a:pt x="107" y="102"/>
                  </a:lnTo>
                  <a:lnTo>
                    <a:pt x="105" y="281"/>
                  </a:lnTo>
                  <a:lnTo>
                    <a:pt x="159" y="281"/>
                  </a:lnTo>
                  <a:lnTo>
                    <a:pt x="159" y="102"/>
                  </a:lnTo>
                  <a:lnTo>
                    <a:pt x="227" y="169"/>
                  </a:lnTo>
                  <a:lnTo>
                    <a:pt x="265" y="131"/>
                  </a:lnTo>
                  <a:lnTo>
                    <a:pt x="132" y="0"/>
                  </a:lnTo>
                  <a:lnTo>
                    <a:pt x="0"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8" name="Freeform 22"/>
            <p:cNvSpPr>
              <a:spLocks noEditPoints="1"/>
            </p:cNvSpPr>
            <p:nvPr/>
          </p:nvSpPr>
          <p:spPr bwMode="auto">
            <a:xfrm>
              <a:off x="2423" y="1278"/>
              <a:ext cx="912" cy="683"/>
            </a:xfrm>
            <a:custGeom>
              <a:avLst/>
              <a:gdLst>
                <a:gd name="T0" fmla="*/ 692 w 747"/>
                <a:gd name="T1" fmla="*/ 240 h 562"/>
                <a:gd name="T2" fmla="*/ 579 w 747"/>
                <a:gd name="T3" fmla="*/ 186 h 562"/>
                <a:gd name="T4" fmla="*/ 520 w 747"/>
                <a:gd name="T5" fmla="*/ 61 h 562"/>
                <a:gd name="T6" fmla="*/ 374 w 747"/>
                <a:gd name="T7" fmla="*/ 0 h 562"/>
                <a:gd name="T8" fmla="*/ 228 w 747"/>
                <a:gd name="T9" fmla="*/ 61 h 562"/>
                <a:gd name="T10" fmla="*/ 168 w 747"/>
                <a:gd name="T11" fmla="*/ 186 h 562"/>
                <a:gd name="T12" fmla="*/ 55 w 747"/>
                <a:gd name="T13" fmla="*/ 240 h 562"/>
                <a:gd name="T14" fmla="*/ 0 w 747"/>
                <a:gd name="T15" fmla="*/ 374 h 562"/>
                <a:gd name="T16" fmla="*/ 55 w 747"/>
                <a:gd name="T17" fmla="*/ 507 h 562"/>
                <a:gd name="T18" fmla="*/ 189 w 747"/>
                <a:gd name="T19" fmla="*/ 562 h 562"/>
                <a:gd name="T20" fmla="*/ 559 w 747"/>
                <a:gd name="T21" fmla="*/ 562 h 562"/>
                <a:gd name="T22" fmla="*/ 692 w 747"/>
                <a:gd name="T23" fmla="*/ 507 h 562"/>
                <a:gd name="T24" fmla="*/ 747 w 747"/>
                <a:gd name="T25" fmla="*/ 374 h 562"/>
                <a:gd name="T26" fmla="*/ 692 w 747"/>
                <a:gd name="T27" fmla="*/ 240 h 562"/>
                <a:gd name="T28" fmla="*/ 559 w 747"/>
                <a:gd name="T29" fmla="*/ 518 h 562"/>
                <a:gd name="T30" fmla="*/ 189 w 747"/>
                <a:gd name="T31" fmla="*/ 518 h 562"/>
                <a:gd name="T32" fmla="*/ 44 w 747"/>
                <a:gd name="T33" fmla="*/ 374 h 562"/>
                <a:gd name="T34" fmla="*/ 188 w 747"/>
                <a:gd name="T35" fmla="*/ 229 h 562"/>
                <a:gd name="T36" fmla="*/ 211 w 747"/>
                <a:gd name="T37" fmla="*/ 229 h 562"/>
                <a:gd name="T38" fmla="*/ 211 w 747"/>
                <a:gd name="T39" fmla="*/ 207 h 562"/>
                <a:gd name="T40" fmla="*/ 211 w 747"/>
                <a:gd name="T41" fmla="*/ 207 h 562"/>
                <a:gd name="T42" fmla="*/ 374 w 747"/>
                <a:gd name="T43" fmla="*/ 44 h 562"/>
                <a:gd name="T44" fmla="*/ 536 w 747"/>
                <a:gd name="T45" fmla="*/ 206 h 562"/>
                <a:gd name="T46" fmla="*/ 536 w 747"/>
                <a:gd name="T47" fmla="*/ 207 h 562"/>
                <a:gd name="T48" fmla="*/ 536 w 747"/>
                <a:gd name="T49" fmla="*/ 229 h 562"/>
                <a:gd name="T50" fmla="*/ 558 w 747"/>
                <a:gd name="T51" fmla="*/ 229 h 562"/>
                <a:gd name="T52" fmla="*/ 559 w 747"/>
                <a:gd name="T53" fmla="*/ 229 h 562"/>
                <a:gd name="T54" fmla="*/ 704 w 747"/>
                <a:gd name="T55" fmla="*/ 374 h 562"/>
                <a:gd name="T56" fmla="*/ 559 w 747"/>
                <a:gd name="T57" fmla="*/ 518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47" h="562">
                  <a:moveTo>
                    <a:pt x="692" y="240"/>
                  </a:moveTo>
                  <a:cubicBezTo>
                    <a:pt x="661" y="210"/>
                    <a:pt x="622" y="191"/>
                    <a:pt x="579" y="186"/>
                  </a:cubicBezTo>
                  <a:cubicBezTo>
                    <a:pt x="574" y="139"/>
                    <a:pt x="554" y="95"/>
                    <a:pt x="520" y="61"/>
                  </a:cubicBezTo>
                  <a:cubicBezTo>
                    <a:pt x="481" y="22"/>
                    <a:pt x="429" y="0"/>
                    <a:pt x="374" y="0"/>
                  </a:cubicBezTo>
                  <a:cubicBezTo>
                    <a:pt x="318" y="0"/>
                    <a:pt x="267" y="22"/>
                    <a:pt x="228" y="61"/>
                  </a:cubicBezTo>
                  <a:cubicBezTo>
                    <a:pt x="193" y="95"/>
                    <a:pt x="173" y="139"/>
                    <a:pt x="168" y="186"/>
                  </a:cubicBezTo>
                  <a:cubicBezTo>
                    <a:pt x="125" y="191"/>
                    <a:pt x="86" y="210"/>
                    <a:pt x="55" y="240"/>
                  </a:cubicBezTo>
                  <a:cubicBezTo>
                    <a:pt x="20" y="276"/>
                    <a:pt x="0" y="323"/>
                    <a:pt x="0" y="374"/>
                  </a:cubicBezTo>
                  <a:cubicBezTo>
                    <a:pt x="0" y="424"/>
                    <a:pt x="20" y="471"/>
                    <a:pt x="55" y="507"/>
                  </a:cubicBezTo>
                  <a:cubicBezTo>
                    <a:pt x="91" y="542"/>
                    <a:pt x="138" y="562"/>
                    <a:pt x="189" y="562"/>
                  </a:cubicBezTo>
                  <a:cubicBezTo>
                    <a:pt x="559" y="562"/>
                    <a:pt x="559" y="562"/>
                    <a:pt x="559" y="562"/>
                  </a:cubicBezTo>
                  <a:cubicBezTo>
                    <a:pt x="609" y="562"/>
                    <a:pt x="657" y="542"/>
                    <a:pt x="692" y="507"/>
                  </a:cubicBezTo>
                  <a:cubicBezTo>
                    <a:pt x="728" y="471"/>
                    <a:pt x="747" y="424"/>
                    <a:pt x="747" y="374"/>
                  </a:cubicBezTo>
                  <a:cubicBezTo>
                    <a:pt x="747" y="323"/>
                    <a:pt x="728" y="276"/>
                    <a:pt x="692" y="240"/>
                  </a:cubicBezTo>
                  <a:close/>
                  <a:moveTo>
                    <a:pt x="559" y="518"/>
                  </a:moveTo>
                  <a:cubicBezTo>
                    <a:pt x="189" y="518"/>
                    <a:pt x="189" y="518"/>
                    <a:pt x="189" y="518"/>
                  </a:cubicBezTo>
                  <a:cubicBezTo>
                    <a:pt x="109" y="518"/>
                    <a:pt x="44" y="453"/>
                    <a:pt x="44" y="374"/>
                  </a:cubicBezTo>
                  <a:cubicBezTo>
                    <a:pt x="44" y="294"/>
                    <a:pt x="109" y="229"/>
                    <a:pt x="188" y="229"/>
                  </a:cubicBezTo>
                  <a:cubicBezTo>
                    <a:pt x="211" y="229"/>
                    <a:pt x="211" y="229"/>
                    <a:pt x="211" y="229"/>
                  </a:cubicBezTo>
                  <a:cubicBezTo>
                    <a:pt x="211" y="207"/>
                    <a:pt x="211" y="207"/>
                    <a:pt x="211" y="207"/>
                  </a:cubicBezTo>
                  <a:cubicBezTo>
                    <a:pt x="211" y="207"/>
                    <a:pt x="211" y="207"/>
                    <a:pt x="211" y="207"/>
                  </a:cubicBezTo>
                  <a:cubicBezTo>
                    <a:pt x="211" y="117"/>
                    <a:pt x="284" y="44"/>
                    <a:pt x="374" y="44"/>
                  </a:cubicBezTo>
                  <a:cubicBezTo>
                    <a:pt x="463" y="44"/>
                    <a:pt x="536" y="117"/>
                    <a:pt x="536" y="206"/>
                  </a:cubicBezTo>
                  <a:cubicBezTo>
                    <a:pt x="536" y="207"/>
                    <a:pt x="536" y="207"/>
                    <a:pt x="536" y="207"/>
                  </a:cubicBezTo>
                  <a:cubicBezTo>
                    <a:pt x="536" y="229"/>
                    <a:pt x="536" y="229"/>
                    <a:pt x="536" y="229"/>
                  </a:cubicBezTo>
                  <a:cubicBezTo>
                    <a:pt x="558" y="229"/>
                    <a:pt x="558" y="229"/>
                    <a:pt x="558" y="229"/>
                  </a:cubicBezTo>
                  <a:cubicBezTo>
                    <a:pt x="559" y="229"/>
                    <a:pt x="559" y="229"/>
                    <a:pt x="559" y="229"/>
                  </a:cubicBezTo>
                  <a:cubicBezTo>
                    <a:pt x="639" y="229"/>
                    <a:pt x="704" y="294"/>
                    <a:pt x="704" y="374"/>
                  </a:cubicBezTo>
                  <a:cubicBezTo>
                    <a:pt x="704" y="453"/>
                    <a:pt x="639" y="518"/>
                    <a:pt x="559" y="5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
        <p:nvSpPr>
          <p:cNvPr id="11" name="矩形 10"/>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911225" y="428625"/>
            <a:ext cx="536575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五、存在的主要问题及改进情况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
        <p:nvSpPr>
          <p:cNvPr id="15" name="文本框 14"/>
          <p:cNvSpPr txBox="1"/>
          <p:nvPr/>
        </p:nvSpPr>
        <p:spPr>
          <a:xfrm>
            <a:off x="2121535" y="1986280"/>
            <a:ext cx="2778125" cy="521970"/>
          </a:xfrm>
          <a:prstGeom prst="rect">
            <a:avLst/>
          </a:prstGeom>
          <a:noFill/>
        </p:spPr>
        <p:txBody>
          <a:bodyPr wrap="square" rtlCol="0">
            <a:spAutoFit/>
          </a:bodyPr>
          <a:p>
            <a:r>
              <a:rPr lang="zh-CN" altLang="en-US" sz="2800"/>
              <a:t>存在的主要问题</a:t>
            </a:r>
            <a:endParaRPr lang="zh-CN" altLang="en-US" sz="2800"/>
          </a:p>
        </p:txBody>
      </p:sp>
      <p:sp>
        <p:nvSpPr>
          <p:cNvPr id="2" name="下箭头 1"/>
          <p:cNvSpPr/>
          <p:nvPr/>
        </p:nvSpPr>
        <p:spPr>
          <a:xfrm>
            <a:off x="3299460" y="2567305"/>
            <a:ext cx="211455" cy="354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flipH="1" flipV="1">
            <a:off x="7715791" y="2905760"/>
            <a:ext cx="4476212" cy="3952240"/>
            <a:chOff x="-2" y="0"/>
            <a:chExt cx="4556761" cy="4023360"/>
          </a:xfrm>
        </p:grpSpPr>
        <p:sp>
          <p:nvSpPr>
            <p:cNvPr id="15" name="矩形 14"/>
            <p:cNvSpPr/>
            <p:nvPr/>
          </p:nvSpPr>
          <p:spPr>
            <a:xfrm>
              <a:off x="0" y="0"/>
              <a:ext cx="4556759" cy="402336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2" y="0"/>
              <a:ext cx="4556761" cy="3307080"/>
            </a:xfrm>
            <a:prstGeom prst="rect">
              <a:avLst/>
            </a:prstGeom>
          </p:spPr>
        </p:pic>
      </p:grpSp>
      <p:sp>
        <p:nvSpPr>
          <p:cNvPr id="5" name="文本框 4"/>
          <p:cNvSpPr txBox="1"/>
          <p:nvPr/>
        </p:nvSpPr>
        <p:spPr>
          <a:xfrm>
            <a:off x="1203960" y="2571115"/>
            <a:ext cx="9323705" cy="1568450"/>
          </a:xfrm>
          <a:prstGeom prst="rect">
            <a:avLst/>
          </a:prstGeom>
          <a:noFill/>
        </p:spPr>
        <p:txBody>
          <a:bodyPr vert="horz" wrap="square" rtlCol="0">
            <a:spAutoFit/>
          </a:bodyPr>
          <a:lstStyle/>
          <a:p>
            <a:pPr algn="ctr"/>
            <a:r>
              <a:rPr lang="zh-CN" altLang="en-US" sz="4800" dirty="0">
                <a:solidFill>
                  <a:schemeClr val="accent1"/>
                </a:solidFill>
                <a:latin typeface="仿宋_GB2312" panose="02010609030101010101" charset="-122"/>
                <a:ea typeface="仿宋_GB2312" panose="02010609030101010101" charset="-122"/>
                <a:cs typeface="仿宋_GB2312" panose="02010609030101010101" charset="-122"/>
              </a:rPr>
              <a:t>海盐县气象局</a:t>
            </a:r>
            <a:r>
              <a:rPr lang="en-US" altLang="zh-CN" sz="4800" dirty="0">
                <a:solidFill>
                  <a:schemeClr val="accent1"/>
                </a:solidFill>
                <a:latin typeface="仿宋_GB2312" panose="02010609030101010101" charset="-122"/>
                <a:ea typeface="仿宋_GB2312" panose="02010609030101010101" charset="-122"/>
                <a:cs typeface="仿宋_GB2312" panose="02010609030101010101" charset="-122"/>
              </a:rPr>
              <a:t>2022</a:t>
            </a:r>
            <a:r>
              <a:rPr lang="zh-CN" altLang="en-US" sz="4800" dirty="0">
                <a:solidFill>
                  <a:schemeClr val="accent1"/>
                </a:solidFill>
                <a:latin typeface="仿宋_GB2312" panose="02010609030101010101" charset="-122"/>
                <a:ea typeface="仿宋_GB2312" panose="02010609030101010101" charset="-122"/>
                <a:cs typeface="仿宋_GB2312" panose="02010609030101010101" charset="-122"/>
              </a:rPr>
              <a:t>年未收取政府信息公开相关处理费</a:t>
            </a:r>
            <a:endParaRPr lang="zh-CN" altLang="en-US" sz="4800" dirty="0">
              <a:solidFill>
                <a:schemeClr val="accent1"/>
              </a:solidFill>
              <a:latin typeface="仿宋_GB2312" panose="02010609030101010101" charset="-122"/>
              <a:ea typeface="仿宋_GB2312" panose="02010609030101010101" charset="-122"/>
              <a:cs typeface="仿宋_GB2312" panose="02010609030101010101" charset="-122"/>
            </a:endParaRPr>
          </a:p>
        </p:txBody>
      </p:sp>
      <p:sp>
        <p:nvSpPr>
          <p:cNvPr id="11" name="矩形 10"/>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nvSpPr>
        <p:spPr>
          <a:xfrm>
            <a:off x="911225" y="428625"/>
            <a:ext cx="536575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六、其他需要报告的事项</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3200214" cy="2825607"/>
            <a:chOff x="-1" y="0"/>
            <a:chExt cx="4476212" cy="3952240"/>
          </a:xfrm>
        </p:grpSpPr>
        <p:sp>
          <p:nvSpPr>
            <p:cNvPr id="2" name="矩形 1"/>
            <p:cNvSpPr/>
            <p:nvPr/>
          </p:nvSpPr>
          <p:spPr>
            <a:xfrm>
              <a:off x="1" y="0"/>
              <a:ext cx="4476210" cy="395224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1" y="0"/>
              <a:ext cx="4476212" cy="3248622"/>
            </a:xfrm>
            <a:prstGeom prst="rect">
              <a:avLst/>
            </a:prstGeom>
          </p:spPr>
        </p:pic>
      </p:grpSp>
      <p:grpSp>
        <p:nvGrpSpPr>
          <p:cNvPr id="14" name="组合 13"/>
          <p:cNvGrpSpPr/>
          <p:nvPr/>
        </p:nvGrpSpPr>
        <p:grpSpPr>
          <a:xfrm flipH="1" flipV="1">
            <a:off x="8831967" y="3891280"/>
            <a:ext cx="3360036" cy="2966720"/>
            <a:chOff x="-2" y="0"/>
            <a:chExt cx="4556761" cy="4023360"/>
          </a:xfrm>
        </p:grpSpPr>
        <p:sp>
          <p:nvSpPr>
            <p:cNvPr id="15" name="矩形 14"/>
            <p:cNvSpPr/>
            <p:nvPr/>
          </p:nvSpPr>
          <p:spPr>
            <a:xfrm>
              <a:off x="0" y="0"/>
              <a:ext cx="4556759" cy="402336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2" y="0"/>
              <a:ext cx="4556761" cy="3307080"/>
            </a:xfrm>
            <a:prstGeom prst="rect">
              <a:avLst/>
            </a:prstGeom>
          </p:spPr>
        </p:pic>
      </p:grpSp>
      <p:sp>
        <p:nvSpPr>
          <p:cNvPr id="19" name="矩形 18"/>
          <p:cNvSpPr/>
          <p:nvPr/>
        </p:nvSpPr>
        <p:spPr>
          <a:xfrm>
            <a:off x="4597203" y="4809465"/>
            <a:ext cx="2387498" cy="1106805"/>
          </a:xfrm>
          <a:prstGeom prst="rect">
            <a:avLst/>
          </a:prstGeom>
        </p:spPr>
        <p:txBody>
          <a:bodyPr vert="horz" wrap="square">
            <a:spAutoFit/>
          </a:bodyPr>
          <a:lstStyle/>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存在的主要问题及改进情况</a:t>
            </a:r>
            <a:endParaRPr lang="zh-CN" altLang="en-US" sz="2200" dirty="0">
              <a:solidFill>
                <a:schemeClr val="accent1"/>
              </a:solidFill>
              <a:latin typeface="思源宋体 CN" panose="02020700000000000000" pitchFamily="18" charset="-122"/>
              <a:ea typeface="思源宋体 CN" panose="02020700000000000000" pitchFamily="18" charset="-122"/>
            </a:endParaRPr>
          </a:p>
        </p:txBody>
      </p:sp>
      <p:sp>
        <p:nvSpPr>
          <p:cNvPr id="25" name="矩形 24"/>
          <p:cNvSpPr/>
          <p:nvPr/>
        </p:nvSpPr>
        <p:spPr>
          <a:xfrm>
            <a:off x="1195070" y="4790440"/>
            <a:ext cx="2923540" cy="1106805"/>
          </a:xfrm>
          <a:prstGeom prst="rect">
            <a:avLst/>
          </a:prstGeom>
        </p:spPr>
        <p:txBody>
          <a:bodyPr vert="horz" wrap="square">
            <a:spAutoFit/>
          </a:bodyPr>
          <a:lstStyle/>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政府信息公开行政复议、行政诉讼情况</a:t>
            </a:r>
            <a:endParaRPr lang="zh-CN" altLang="en-US" sz="2200" dirty="0">
              <a:solidFill>
                <a:schemeClr val="accent1"/>
              </a:solidFill>
              <a:latin typeface="思源宋体 CN" panose="02020700000000000000" pitchFamily="18" charset="-122"/>
              <a:ea typeface="思源宋体 CN" panose="02020700000000000000" pitchFamily="18" charset="-122"/>
            </a:endParaRPr>
          </a:p>
        </p:txBody>
      </p:sp>
      <p:sp>
        <p:nvSpPr>
          <p:cNvPr id="33" name="矩形 32"/>
          <p:cNvSpPr/>
          <p:nvPr/>
        </p:nvSpPr>
        <p:spPr>
          <a:xfrm>
            <a:off x="8439507" y="1968273"/>
            <a:ext cx="817662" cy="523220"/>
          </a:xfrm>
          <a:prstGeom prst="rect">
            <a:avLst/>
          </a:prstGeom>
          <a:noFill/>
        </p:spPr>
        <p:txBody>
          <a:bodyPr vert="horz" wrap="square">
            <a:spAutoFit/>
          </a:bodyPr>
          <a:lstStyle/>
          <a:p>
            <a:pPr algn="ctr"/>
            <a:r>
              <a:rPr lang="en-US" altLang="zh-CN" sz="2800" dirty="0">
                <a:solidFill>
                  <a:schemeClr val="accent1"/>
                </a:solidFill>
                <a:latin typeface="思源宋体 CN" panose="02020700000000000000" pitchFamily="18" charset="-122"/>
                <a:ea typeface="思源宋体 CN" panose="02020700000000000000" pitchFamily="18" charset="-122"/>
              </a:rPr>
              <a:t>03</a:t>
            </a:r>
            <a:endParaRPr lang="zh-CN" altLang="en-US" sz="2800" dirty="0">
              <a:solidFill>
                <a:schemeClr val="accent1"/>
              </a:solidFill>
              <a:latin typeface="Calibri Light" panose="020F0302020204030204" pitchFamily="34" charset="0"/>
              <a:cs typeface="Calibri Light" panose="020F0302020204030204" pitchFamily="34" charset="0"/>
            </a:endParaRPr>
          </a:p>
        </p:txBody>
      </p:sp>
      <p:sp>
        <p:nvSpPr>
          <p:cNvPr id="34" name="矩形 33"/>
          <p:cNvSpPr/>
          <p:nvPr/>
        </p:nvSpPr>
        <p:spPr>
          <a:xfrm>
            <a:off x="2171918" y="4018053"/>
            <a:ext cx="817662" cy="523220"/>
          </a:xfrm>
          <a:prstGeom prst="rect">
            <a:avLst/>
          </a:prstGeom>
          <a:noFill/>
        </p:spPr>
        <p:txBody>
          <a:bodyPr vert="horz" wrap="square">
            <a:spAutoFit/>
          </a:bodyPr>
          <a:lstStyle/>
          <a:p>
            <a:pPr algn="ctr"/>
            <a:r>
              <a:rPr lang="en-US" altLang="zh-CN" sz="2800" dirty="0">
                <a:solidFill>
                  <a:schemeClr val="accent1"/>
                </a:solidFill>
                <a:latin typeface="思源宋体 CN" panose="02020700000000000000" pitchFamily="18" charset="-122"/>
                <a:ea typeface="思源宋体 CN" panose="02020700000000000000" pitchFamily="18" charset="-122"/>
              </a:rPr>
              <a:t>04</a:t>
            </a:r>
            <a:endParaRPr lang="zh-CN" altLang="en-US" sz="2800" dirty="0">
              <a:solidFill>
                <a:schemeClr val="accent1"/>
              </a:solidFill>
              <a:latin typeface="Calibri Light" panose="020F0302020204030204" pitchFamily="34" charset="0"/>
              <a:cs typeface="Calibri Light" panose="020F0302020204030204" pitchFamily="34" charset="0"/>
            </a:endParaRPr>
          </a:p>
        </p:txBody>
      </p:sp>
      <p:sp>
        <p:nvSpPr>
          <p:cNvPr id="35" name="矩形 34"/>
          <p:cNvSpPr/>
          <p:nvPr/>
        </p:nvSpPr>
        <p:spPr>
          <a:xfrm>
            <a:off x="4867275" y="197485"/>
            <a:ext cx="1792605" cy="1198880"/>
          </a:xfrm>
          <a:prstGeom prst="rect">
            <a:avLst/>
          </a:prstGeom>
        </p:spPr>
        <p:txBody>
          <a:bodyPr vert="horz" wrap="square">
            <a:spAutoFit/>
          </a:bodyPr>
          <a:lstStyle/>
          <a:p>
            <a:pPr algn="dist">
              <a:lnSpc>
                <a:spcPct val="150000"/>
              </a:lnSpc>
            </a:pPr>
            <a:r>
              <a:rPr lang="zh-CN" altLang="en-US" sz="4800" dirty="0">
                <a:solidFill>
                  <a:schemeClr val="accent1"/>
                </a:solidFill>
                <a:latin typeface="思源宋体 CN" panose="02020700000000000000" pitchFamily="18" charset="-122"/>
                <a:ea typeface="思源宋体 CN" panose="02020700000000000000" pitchFamily="18" charset="-122"/>
                <a:cs typeface="Calibri" panose="020F0502020204030204" pitchFamily="34" charset="0"/>
              </a:rPr>
              <a:t>目录</a:t>
            </a:r>
            <a:endParaRPr lang="zh-CN" altLang="en-US" sz="2400" dirty="0">
              <a:solidFill>
                <a:schemeClr val="accent1"/>
              </a:solidFill>
              <a:latin typeface="思源宋体 CN" panose="02020700000000000000" pitchFamily="18" charset="-122"/>
              <a:ea typeface="思源宋体 CN" panose="02020700000000000000" pitchFamily="18" charset="-122"/>
              <a:cs typeface="Calibri" panose="020F0502020204030204" pitchFamily="34" charset="0"/>
            </a:endParaRPr>
          </a:p>
        </p:txBody>
      </p:sp>
      <p:sp>
        <p:nvSpPr>
          <p:cNvPr id="29" name="矩形 28"/>
          <p:cNvSpPr/>
          <p:nvPr/>
        </p:nvSpPr>
        <p:spPr>
          <a:xfrm>
            <a:off x="1442027" y="2635225"/>
            <a:ext cx="2387498" cy="598805"/>
          </a:xfrm>
          <a:prstGeom prst="rect">
            <a:avLst/>
          </a:prstGeom>
        </p:spPr>
        <p:txBody>
          <a:bodyPr vert="horz" wrap="square">
            <a:spAutoFit/>
          </a:bodyPr>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总体情况</a:t>
            </a:r>
            <a:endParaRPr lang="zh-CN" altLang="en-US" sz="2200" dirty="0">
              <a:solidFill>
                <a:schemeClr val="accent1"/>
              </a:solidFill>
              <a:latin typeface="思源宋体 CN" panose="02020700000000000000" pitchFamily="18" charset="-122"/>
              <a:ea typeface="思源宋体 CN" panose="02020700000000000000" pitchFamily="18" charset="-122"/>
            </a:endParaRPr>
          </a:p>
        </p:txBody>
      </p:sp>
      <p:cxnSp>
        <p:nvCxnSpPr>
          <p:cNvPr id="30" name="直接连接符 29"/>
          <p:cNvCxnSpPr/>
          <p:nvPr/>
        </p:nvCxnSpPr>
        <p:spPr>
          <a:xfrm flipH="1">
            <a:off x="2382635" y="2563407"/>
            <a:ext cx="39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4569898" y="2656815"/>
            <a:ext cx="2387498" cy="1106805"/>
          </a:xfrm>
          <a:prstGeom prst="rect">
            <a:avLst/>
          </a:prstGeom>
        </p:spPr>
        <p:txBody>
          <a:bodyPr vert="horz" wrap="square">
            <a:spAutoFit/>
          </a:bodyPr>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主动公开政府</a:t>
            </a:r>
            <a:endParaRPr lang="zh-CN" altLang="en-US" sz="2200" dirty="0">
              <a:solidFill>
                <a:schemeClr val="accent1"/>
              </a:solidFill>
              <a:latin typeface="思源宋体 CN" panose="02020700000000000000" pitchFamily="18" charset="-122"/>
              <a:ea typeface="思源宋体 CN" panose="02020700000000000000" pitchFamily="18" charset="-122"/>
            </a:endParaRPr>
          </a:p>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信息情况</a:t>
            </a:r>
            <a:endParaRPr lang="zh-CN" altLang="en-US" sz="2200" dirty="0">
              <a:solidFill>
                <a:schemeClr val="accent1"/>
              </a:solidFill>
              <a:latin typeface="思源宋体 CN" panose="02020700000000000000" pitchFamily="18" charset="-122"/>
              <a:ea typeface="思源宋体 CN" panose="02020700000000000000" pitchFamily="18" charset="-122"/>
            </a:endParaRPr>
          </a:p>
        </p:txBody>
      </p:sp>
      <p:cxnSp>
        <p:nvCxnSpPr>
          <p:cNvPr id="32" name="直接连接符 31"/>
          <p:cNvCxnSpPr/>
          <p:nvPr/>
        </p:nvCxnSpPr>
        <p:spPr>
          <a:xfrm flipH="1">
            <a:off x="5574006" y="2548802"/>
            <a:ext cx="39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7485380" y="2611120"/>
            <a:ext cx="2673985" cy="1106805"/>
          </a:xfrm>
          <a:prstGeom prst="rect">
            <a:avLst/>
          </a:prstGeom>
        </p:spPr>
        <p:txBody>
          <a:bodyPr vert="horz" wrap="square">
            <a:spAutoFit/>
          </a:bodyPr>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收到和处理政府信息公开申请情况</a:t>
            </a:r>
            <a:endParaRPr lang="zh-CN" altLang="en-US" sz="2200" dirty="0">
              <a:solidFill>
                <a:schemeClr val="accent1"/>
              </a:solidFill>
              <a:latin typeface="思源宋体 CN" panose="02020700000000000000" pitchFamily="18" charset="-122"/>
              <a:ea typeface="思源宋体 CN" panose="02020700000000000000" pitchFamily="18" charset="-122"/>
            </a:endParaRPr>
          </a:p>
        </p:txBody>
      </p:sp>
      <p:cxnSp>
        <p:nvCxnSpPr>
          <p:cNvPr id="37" name="直接连接符 36"/>
          <p:cNvCxnSpPr/>
          <p:nvPr/>
        </p:nvCxnSpPr>
        <p:spPr>
          <a:xfrm flipH="1">
            <a:off x="8650442" y="2551977"/>
            <a:ext cx="39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2382218" y="4684942"/>
            <a:ext cx="39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2226945" y="1968273"/>
            <a:ext cx="817662" cy="521970"/>
          </a:xfrm>
          <a:prstGeom prst="rect">
            <a:avLst/>
          </a:prstGeom>
          <a:noFill/>
        </p:spPr>
        <p:txBody>
          <a:bodyPr vert="horz" wrap="square">
            <a:spAutoFit/>
          </a:bodyPr>
          <a:p>
            <a:pPr algn="ctr"/>
            <a:r>
              <a:rPr lang="en-US" altLang="zh-CN" sz="2800" dirty="0">
                <a:solidFill>
                  <a:schemeClr val="accent1"/>
                </a:solidFill>
                <a:latin typeface="思源宋体 CN" panose="02020700000000000000" pitchFamily="18" charset="-122"/>
                <a:ea typeface="思源宋体 CN" panose="02020700000000000000" pitchFamily="18" charset="-122"/>
              </a:rPr>
              <a:t>01</a:t>
            </a:r>
            <a:endParaRPr lang="zh-CN" altLang="en-US" sz="2800" dirty="0">
              <a:solidFill>
                <a:schemeClr val="accent1"/>
              </a:solidFill>
              <a:latin typeface="Calibri Light" panose="020F0302020204030204" pitchFamily="34" charset="0"/>
              <a:cs typeface="Calibri Light" panose="020F0302020204030204" pitchFamily="34" charset="0"/>
            </a:endParaRPr>
          </a:p>
        </p:txBody>
      </p:sp>
      <p:sp>
        <p:nvSpPr>
          <p:cNvPr id="40" name="矩形 39"/>
          <p:cNvSpPr/>
          <p:nvPr/>
        </p:nvSpPr>
        <p:spPr>
          <a:xfrm>
            <a:off x="5356086" y="1930808"/>
            <a:ext cx="817662" cy="523220"/>
          </a:xfrm>
          <a:prstGeom prst="rect">
            <a:avLst/>
          </a:prstGeom>
          <a:noFill/>
        </p:spPr>
        <p:txBody>
          <a:bodyPr vert="horz" wrap="square">
            <a:spAutoFit/>
          </a:bodyPr>
          <a:p>
            <a:pPr algn="ctr"/>
            <a:r>
              <a:rPr lang="en-US" altLang="zh-CN" sz="2800" dirty="0">
                <a:solidFill>
                  <a:schemeClr val="accent1"/>
                </a:solidFill>
                <a:latin typeface="思源宋体 CN" panose="02020700000000000000" pitchFamily="18" charset="-122"/>
                <a:ea typeface="思源宋体 CN" panose="02020700000000000000" pitchFamily="18" charset="-122"/>
              </a:rPr>
              <a:t>02</a:t>
            </a:r>
            <a:endParaRPr lang="zh-CN" altLang="en-US" sz="2800" dirty="0">
              <a:solidFill>
                <a:schemeClr val="accent1"/>
              </a:solidFill>
              <a:latin typeface="Calibri Light" panose="020F0302020204030204" pitchFamily="34" charset="0"/>
              <a:cs typeface="Calibri Light" panose="020F0302020204030204" pitchFamily="34" charset="0"/>
            </a:endParaRPr>
          </a:p>
        </p:txBody>
      </p:sp>
      <p:sp>
        <p:nvSpPr>
          <p:cNvPr id="42" name="矩形 41"/>
          <p:cNvSpPr/>
          <p:nvPr/>
        </p:nvSpPr>
        <p:spPr>
          <a:xfrm>
            <a:off x="7743190" y="4820920"/>
            <a:ext cx="2157730" cy="1106805"/>
          </a:xfrm>
          <a:prstGeom prst="rect">
            <a:avLst/>
          </a:prstGeom>
        </p:spPr>
        <p:txBody>
          <a:bodyPr vert="horz" wrap="square">
            <a:spAutoFit/>
          </a:bodyPr>
          <a:p>
            <a:pPr algn="ctr">
              <a:lnSpc>
                <a:spcPct val="150000"/>
              </a:lnSpc>
            </a:pPr>
            <a:r>
              <a:rPr lang="zh-CN" altLang="en-US" sz="2200" dirty="0">
                <a:solidFill>
                  <a:schemeClr val="accent1"/>
                </a:solidFill>
                <a:latin typeface="思源宋体 CN" panose="02020700000000000000" pitchFamily="18" charset="-122"/>
                <a:ea typeface="思源宋体 CN" panose="02020700000000000000" pitchFamily="18" charset="-122"/>
              </a:rPr>
              <a:t>其他需要报告的事项</a:t>
            </a:r>
            <a:endParaRPr lang="zh-CN" altLang="en-US" sz="2200" dirty="0">
              <a:solidFill>
                <a:schemeClr val="accent1"/>
              </a:solidFill>
              <a:latin typeface="思源宋体 CN" panose="02020700000000000000" pitchFamily="18" charset="-122"/>
              <a:ea typeface="思源宋体 CN" panose="02020700000000000000" pitchFamily="18" charset="-122"/>
            </a:endParaRPr>
          </a:p>
        </p:txBody>
      </p:sp>
      <p:sp>
        <p:nvSpPr>
          <p:cNvPr id="45" name="矩形 44"/>
          <p:cNvSpPr/>
          <p:nvPr/>
        </p:nvSpPr>
        <p:spPr>
          <a:xfrm>
            <a:off x="8413333" y="4104413"/>
            <a:ext cx="817662" cy="521970"/>
          </a:xfrm>
          <a:prstGeom prst="rect">
            <a:avLst/>
          </a:prstGeom>
          <a:noFill/>
        </p:spPr>
        <p:txBody>
          <a:bodyPr vert="horz" wrap="square">
            <a:spAutoFit/>
          </a:bodyPr>
          <a:p>
            <a:pPr algn="ctr"/>
            <a:r>
              <a:rPr lang="en-US" altLang="zh-CN" sz="2800" dirty="0">
                <a:solidFill>
                  <a:schemeClr val="accent1"/>
                </a:solidFill>
                <a:latin typeface="思源宋体 CN" panose="02020700000000000000" pitchFamily="18" charset="-122"/>
                <a:ea typeface="思源宋体 CN" panose="02020700000000000000" pitchFamily="18" charset="-122"/>
              </a:rPr>
              <a:t>06</a:t>
            </a:r>
            <a:endParaRPr lang="zh-CN" altLang="en-US" sz="2800" dirty="0">
              <a:solidFill>
                <a:schemeClr val="accent1"/>
              </a:solidFill>
              <a:latin typeface="Calibri Light" panose="020F0302020204030204" pitchFamily="34" charset="0"/>
              <a:cs typeface="Calibri Light" panose="020F0302020204030204" pitchFamily="34" charset="0"/>
            </a:endParaRPr>
          </a:p>
        </p:txBody>
      </p:sp>
      <p:cxnSp>
        <p:nvCxnSpPr>
          <p:cNvPr id="46" name="直接连接符 45"/>
          <p:cNvCxnSpPr/>
          <p:nvPr/>
        </p:nvCxnSpPr>
        <p:spPr>
          <a:xfrm flipH="1">
            <a:off x="8649668" y="4678592"/>
            <a:ext cx="39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5382478" y="4025673"/>
            <a:ext cx="817662" cy="521970"/>
          </a:xfrm>
          <a:prstGeom prst="rect">
            <a:avLst/>
          </a:prstGeom>
          <a:noFill/>
        </p:spPr>
        <p:txBody>
          <a:bodyPr vert="horz" wrap="square">
            <a:spAutoFit/>
          </a:bodyPr>
          <a:lstStyle/>
          <a:p>
            <a:pPr algn="ctr"/>
            <a:r>
              <a:rPr lang="en-US" altLang="zh-CN" sz="2800" dirty="0">
                <a:solidFill>
                  <a:schemeClr val="accent1"/>
                </a:solidFill>
                <a:latin typeface="思源宋体 CN" panose="02020700000000000000" pitchFamily="18" charset="-122"/>
                <a:ea typeface="思源宋体 CN" panose="02020700000000000000" pitchFamily="18" charset="-122"/>
              </a:rPr>
              <a:t>05</a:t>
            </a:r>
            <a:endParaRPr lang="zh-CN" altLang="en-US" sz="2800" dirty="0">
              <a:solidFill>
                <a:schemeClr val="accent1"/>
              </a:solidFill>
              <a:latin typeface="Calibri Light" panose="020F0302020204030204" pitchFamily="34" charset="0"/>
              <a:cs typeface="Calibri Light" panose="020F0302020204030204" pitchFamily="34" charset="0"/>
            </a:endParaRPr>
          </a:p>
        </p:txBody>
      </p:sp>
      <p:cxnSp>
        <p:nvCxnSpPr>
          <p:cNvPr id="48" name="直接连接符 47"/>
          <p:cNvCxnSpPr/>
          <p:nvPr/>
        </p:nvCxnSpPr>
        <p:spPr>
          <a:xfrm flipH="1">
            <a:off x="5564838" y="4678592"/>
            <a:ext cx="39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flipH="1" flipV="1">
            <a:off x="7715791" y="2905760"/>
            <a:ext cx="4476212" cy="3952240"/>
            <a:chOff x="-2" y="0"/>
            <a:chExt cx="4556761" cy="4023360"/>
          </a:xfrm>
        </p:grpSpPr>
        <p:sp>
          <p:nvSpPr>
            <p:cNvPr id="15" name="矩形 14"/>
            <p:cNvSpPr/>
            <p:nvPr/>
          </p:nvSpPr>
          <p:spPr>
            <a:xfrm>
              <a:off x="0" y="0"/>
              <a:ext cx="4556759" cy="402336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2" y="0"/>
              <a:ext cx="4556761" cy="3307080"/>
            </a:xfrm>
            <a:prstGeom prst="rect">
              <a:avLst/>
            </a:prstGeom>
          </p:spPr>
        </p:pic>
      </p:grpSp>
      <p:sp>
        <p:nvSpPr>
          <p:cNvPr id="32" name="矩形 31"/>
          <p:cNvSpPr/>
          <p:nvPr/>
        </p:nvSpPr>
        <p:spPr>
          <a:xfrm>
            <a:off x="1762125" y="1809115"/>
            <a:ext cx="8936990" cy="2081530"/>
          </a:xfrm>
          <a:prstGeom prst="rect">
            <a:avLst/>
          </a:prstGeom>
        </p:spPr>
        <p:txBody>
          <a:bodyPr vert="horz" wrap="square">
            <a:spAutoFit/>
          </a:bodyPr>
          <a:lstStyle/>
          <a:p>
            <a:pPr indent="812800" algn="just" fontAlgn="auto">
              <a:lnSpc>
                <a:spcPts val="3880"/>
              </a:lnSpc>
              <a:extLst>
                <a:ext uri="{35155182-B16C-46BC-9424-99874614C6A1}">
                  <wpsdc:indentchars xmlns:wpsdc="http://www.wps.cn/officeDocument/2017/drawingmlCustomData" val="200" checksum="3877492575"/>
                </a:ext>
              </a:extLst>
            </a:pPr>
            <a:r>
              <a:rPr lang="en-US" altLang="zh-CN" sz="3200">
                <a:solidFill>
                  <a:schemeClr val="accent1">
                    <a:lumMod val="75000"/>
                  </a:schemeClr>
                </a:solidFill>
                <a:latin typeface="仿宋_GB2312" panose="02010609030101010101" charset="-122"/>
                <a:ea typeface="仿宋_GB2312" panose="02010609030101010101" charset="-122"/>
                <a:cs typeface="仿宋_GB2312" panose="02010609030101010101" charset="-122"/>
              </a:rPr>
              <a:t>2022年度，我局按照《中华人民共和国政府信息公开条例》的有关要求，把政府信息公开工作作为重要工作来抓，规范开展政府信息公开工作。全年主动公开政府信息1898条。</a:t>
            </a:r>
            <a:endParaRPr lang="en-US" altLang="zh-CN" sz="3200">
              <a:solidFill>
                <a:schemeClr val="accent1">
                  <a:lumMod val="75000"/>
                </a:schemeClr>
              </a:solidFill>
              <a:latin typeface="仿宋_GB2312" panose="02010609030101010101" charset="-122"/>
              <a:ea typeface="仿宋_GB2312" panose="02010609030101010101" charset="-122"/>
              <a:cs typeface="仿宋_GB2312" panose="02010609030101010101" charset="-122"/>
            </a:endParaRPr>
          </a:p>
        </p:txBody>
      </p:sp>
      <p:sp>
        <p:nvSpPr>
          <p:cNvPr id="3" name="矩形 2"/>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911083" y="428634"/>
            <a:ext cx="3009207"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一、总体情况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911083" y="428634"/>
            <a:ext cx="3009207" cy="521970"/>
          </a:xfrm>
          <a:prstGeom prst="rect">
            <a:avLst/>
          </a:prstGeom>
          <a:noFill/>
        </p:spPr>
        <p:txBody>
          <a:bodyPr vert="horz" wrap="square" rtlCol="0">
            <a:spAutoFit/>
          </a:bodyPr>
          <a:lstStyle/>
          <a:p>
            <a:r>
              <a:rPr lang="zh-CN" altLang="en-US" sz="2800" dirty="0">
                <a:solidFill>
                  <a:schemeClr val="accent1"/>
                </a:solidFill>
                <a:latin typeface="思源宋体 CN" panose="02020700000000000000" pitchFamily="18" charset="-122"/>
                <a:ea typeface="思源宋体 CN" panose="02020700000000000000" pitchFamily="18" charset="-122"/>
              </a:rPr>
              <a:t>一、总体情况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grpSp>
        <p:nvGrpSpPr>
          <p:cNvPr id="7" name="组合 6"/>
          <p:cNvGrpSpPr/>
          <p:nvPr/>
        </p:nvGrpSpPr>
        <p:grpSpPr>
          <a:xfrm>
            <a:off x="4558508" y="1947267"/>
            <a:ext cx="4134240" cy="3826110"/>
            <a:chOff x="3134413" y="1462582"/>
            <a:chExt cx="2797619" cy="2589109"/>
          </a:xfrm>
        </p:grpSpPr>
        <p:grpSp>
          <p:nvGrpSpPr>
            <p:cNvPr id="9" name="组合 8"/>
            <p:cNvGrpSpPr/>
            <p:nvPr/>
          </p:nvGrpSpPr>
          <p:grpSpPr>
            <a:xfrm>
              <a:off x="3134413" y="1841961"/>
              <a:ext cx="1824153" cy="1824153"/>
              <a:chOff x="11592413" y="4572320"/>
              <a:chExt cx="4864408" cy="4864408"/>
            </a:xfrm>
          </p:grpSpPr>
          <p:sp>
            <p:nvSpPr>
              <p:cNvPr id="27" name="椭圆 26"/>
              <p:cNvSpPr/>
              <p:nvPr/>
            </p:nvSpPr>
            <p:spPr>
              <a:xfrm>
                <a:off x="11903160" y="4933277"/>
                <a:ext cx="4144194" cy="4144194"/>
              </a:xfrm>
              <a:prstGeom prst="ellipse">
                <a:avLst/>
              </a:prstGeom>
              <a:solidFill>
                <a:schemeClr val="accent2">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28" name="椭圆 27"/>
              <p:cNvSpPr/>
              <p:nvPr/>
            </p:nvSpPr>
            <p:spPr>
              <a:xfrm>
                <a:off x="11592413" y="4572320"/>
                <a:ext cx="4864408" cy="4864408"/>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grpSp>
        <p:grpSp>
          <p:nvGrpSpPr>
            <p:cNvPr id="11" name="组合 10"/>
            <p:cNvGrpSpPr/>
            <p:nvPr/>
          </p:nvGrpSpPr>
          <p:grpSpPr>
            <a:xfrm>
              <a:off x="3962521" y="2614803"/>
              <a:ext cx="1248282" cy="1273634"/>
              <a:chOff x="13800701" y="6633228"/>
              <a:chExt cx="3328752" cy="3396358"/>
            </a:xfrm>
          </p:grpSpPr>
          <p:sp>
            <p:nvSpPr>
              <p:cNvPr id="25" name="椭圆 24"/>
              <p:cNvSpPr/>
              <p:nvPr/>
            </p:nvSpPr>
            <p:spPr>
              <a:xfrm>
                <a:off x="14961467" y="7792848"/>
                <a:ext cx="2167986" cy="2236738"/>
              </a:xfrm>
              <a:prstGeom prst="ellipse">
                <a:avLst/>
              </a:prstGeom>
              <a:solidFill>
                <a:schemeClr val="accent1">
                  <a:lumMod val="40000"/>
                  <a:lumOff val="60000"/>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26" name="椭圆 25"/>
              <p:cNvSpPr/>
              <p:nvPr/>
            </p:nvSpPr>
            <p:spPr>
              <a:xfrm>
                <a:off x="13800701" y="6633228"/>
                <a:ext cx="2950304" cy="2950304"/>
              </a:xfrm>
              <a:prstGeom prst="ellipse">
                <a:avLst/>
              </a:prstGeom>
              <a:noFill/>
              <a:ln>
                <a:solidFill>
                  <a:schemeClr val="accent1">
                    <a:lumMod val="40000"/>
                    <a:lumOff val="60000"/>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grpSp>
        <p:grpSp>
          <p:nvGrpSpPr>
            <p:cNvPr id="13" name="组合 12"/>
            <p:cNvGrpSpPr/>
            <p:nvPr/>
          </p:nvGrpSpPr>
          <p:grpSpPr>
            <a:xfrm>
              <a:off x="4397930" y="1734078"/>
              <a:ext cx="1534102" cy="1534102"/>
              <a:chOff x="14961789" y="4284630"/>
              <a:chExt cx="4090937" cy="4090937"/>
            </a:xfrm>
          </p:grpSpPr>
          <p:sp>
            <p:nvSpPr>
              <p:cNvPr id="23" name="椭圆 22"/>
              <p:cNvSpPr/>
              <p:nvPr/>
            </p:nvSpPr>
            <p:spPr>
              <a:xfrm>
                <a:off x="15263791" y="4571383"/>
                <a:ext cx="3485242" cy="3485242"/>
              </a:xfrm>
              <a:prstGeom prst="ellipse">
                <a:avLst/>
              </a:prstGeom>
              <a:solidFill>
                <a:schemeClr val="accent1">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24" name="椭圆 23"/>
              <p:cNvSpPr/>
              <p:nvPr/>
            </p:nvSpPr>
            <p:spPr>
              <a:xfrm>
                <a:off x="14961789" y="4284630"/>
                <a:ext cx="4090937" cy="4090937"/>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grpSp>
        <p:cxnSp>
          <p:nvCxnSpPr>
            <p:cNvPr id="14" name="直接连接符 13"/>
            <p:cNvCxnSpPr/>
            <p:nvPr/>
          </p:nvCxnSpPr>
          <p:spPr>
            <a:xfrm flipH="1">
              <a:off x="5320982" y="1534651"/>
              <a:ext cx="437672" cy="878860"/>
            </a:xfrm>
            <a:prstGeom prst="line">
              <a:avLst/>
            </a:prstGeom>
            <a:ln w="12700" cap="flat" cmpd="sng" algn="ctr">
              <a:solidFill>
                <a:schemeClr val="accent2">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746311" y="1462582"/>
              <a:ext cx="71951" cy="71951"/>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cxnSp>
          <p:nvCxnSpPr>
            <p:cNvPr id="16" name="直接连接符 15"/>
            <p:cNvCxnSpPr>
              <a:endCxn id="21" idx="1"/>
            </p:cNvCxnSpPr>
            <p:nvPr/>
          </p:nvCxnSpPr>
          <p:spPr>
            <a:xfrm>
              <a:off x="3234167" y="1961452"/>
              <a:ext cx="629083" cy="61748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3172881" y="1883403"/>
              <a:ext cx="71951" cy="719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cxnSp>
          <p:nvCxnSpPr>
            <p:cNvPr id="18" name="直接连接符 17"/>
            <p:cNvCxnSpPr/>
            <p:nvPr/>
          </p:nvCxnSpPr>
          <p:spPr>
            <a:xfrm>
              <a:off x="4584392" y="3292500"/>
              <a:ext cx="553660" cy="723214"/>
            </a:xfrm>
            <a:prstGeom prst="line">
              <a:avLst/>
            </a:prstGeom>
            <a:ln w="12700" cap="flat" cmpd="sng" algn="ctr">
              <a:solidFill>
                <a:schemeClr val="accent1">
                  <a:lumMod val="60000"/>
                  <a:lumOff val="4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5106271" y="3979740"/>
              <a:ext cx="71951" cy="71951"/>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20" name="椭圆 19"/>
            <p:cNvSpPr/>
            <p:nvPr/>
          </p:nvSpPr>
          <p:spPr>
            <a:xfrm>
              <a:off x="4868694" y="2228651"/>
              <a:ext cx="517346" cy="5173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rPr>
                <a:t>回应关切</a:t>
              </a:r>
              <a:endPar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21" name="椭圆 20"/>
            <p:cNvSpPr/>
            <p:nvPr/>
          </p:nvSpPr>
          <p:spPr>
            <a:xfrm>
              <a:off x="3787465" y="2503708"/>
              <a:ext cx="517346" cy="5173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rPr>
                <a:t>基础信息</a:t>
              </a:r>
              <a:endPar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22" name="椭圆 21"/>
            <p:cNvSpPr/>
            <p:nvPr/>
          </p:nvSpPr>
          <p:spPr>
            <a:xfrm>
              <a:off x="4584225" y="3219630"/>
              <a:ext cx="485133" cy="498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rPr>
                <a:t>政策解读</a:t>
              </a:r>
              <a:endPar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grpSp>
      <p:sp>
        <p:nvSpPr>
          <p:cNvPr id="45" name="TextBox 7"/>
          <p:cNvSpPr txBox="1">
            <a:spLocks noChangeArrowheads="1"/>
          </p:cNvSpPr>
          <p:nvPr/>
        </p:nvSpPr>
        <p:spPr bwMode="auto">
          <a:xfrm flipH="1">
            <a:off x="383540" y="1803400"/>
            <a:ext cx="373062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defRPr/>
            </a:pPr>
            <a:r>
              <a:rPr sz="1600">
                <a:solidFill>
                  <a:srgbClr val="FF0000"/>
                </a:solidFill>
                <a:latin typeface="仿宋_GB2312" panose="02010609030101010101" charset="-122"/>
                <a:ea typeface="仿宋_GB2312" panose="02010609030101010101" charset="-122"/>
                <a:cs typeface="仿宋_GB2312" panose="02010609030101010101" charset="-122"/>
              </a:rPr>
              <a:t>一是抓好“常规动作”，强化基础信息公开。</a:t>
            </a:r>
            <a:r>
              <a:rPr sz="1600">
                <a:latin typeface="仿宋_GB2312" panose="02010609030101010101" charset="-122"/>
                <a:ea typeface="仿宋_GB2312" panose="02010609030101010101" charset="-122"/>
                <a:cs typeface="仿宋_GB2312" panose="02010609030101010101" charset="-122"/>
              </a:rPr>
              <a:t>2022年，将海盐县人民政府网站作为政府信息公开的重要平台，及时公开涉及群众利益密切相关的工作信息、机构信息、规划计划、人事、财政等信息</a:t>
            </a:r>
            <a:r>
              <a:rPr sz="1600">
                <a:solidFill>
                  <a:srgbClr val="FF0000"/>
                </a:solidFill>
                <a:latin typeface="仿宋_GB2312" panose="02010609030101010101" charset="-122"/>
                <a:ea typeface="仿宋_GB2312" panose="02010609030101010101" charset="-122"/>
                <a:cs typeface="仿宋_GB2312" panose="02010609030101010101" charset="-122"/>
              </a:rPr>
              <a:t>438</a:t>
            </a:r>
            <a:r>
              <a:rPr sz="1600">
                <a:latin typeface="仿宋_GB2312" panose="02010609030101010101" charset="-122"/>
                <a:ea typeface="仿宋_GB2312" panose="02010609030101010101" charset="-122"/>
                <a:cs typeface="仿宋_GB2312" panose="02010609030101010101" charset="-122"/>
              </a:rPr>
              <a:t>条</a:t>
            </a:r>
            <a:r>
              <a:rPr lang="zh-CN" sz="1600">
                <a:latin typeface="仿宋_GB2312" panose="02010609030101010101" charset="-122"/>
                <a:ea typeface="仿宋_GB2312" panose="02010609030101010101" charset="-122"/>
                <a:cs typeface="仿宋_GB2312" panose="02010609030101010101" charset="-122"/>
              </a:rPr>
              <a:t>。</a:t>
            </a:r>
            <a:endParaRPr lang="zh-CN" sz="1600">
              <a:latin typeface="仿宋_GB2312" panose="02010609030101010101" charset="-122"/>
              <a:ea typeface="仿宋_GB2312" panose="02010609030101010101" charset="-122"/>
              <a:cs typeface="仿宋_GB2312" panose="02010609030101010101" charset="-122"/>
            </a:endParaRPr>
          </a:p>
        </p:txBody>
      </p:sp>
      <p:sp>
        <p:nvSpPr>
          <p:cNvPr id="6" name="文本框 5"/>
          <p:cNvSpPr txBox="1"/>
          <p:nvPr/>
        </p:nvSpPr>
        <p:spPr>
          <a:xfrm>
            <a:off x="191770" y="1146810"/>
            <a:ext cx="2367280" cy="368300"/>
          </a:xfrm>
          <a:prstGeom prst="rect">
            <a:avLst/>
          </a:prstGeom>
          <a:noFill/>
        </p:spPr>
        <p:txBody>
          <a:bodyPr wrap="square" rtlCol="0">
            <a:spAutoFit/>
          </a:bodyPr>
          <a:p>
            <a:r>
              <a:rPr lang="zh-CN" altLang="en-US"/>
              <a:t>（一）主动公开情况</a:t>
            </a:r>
            <a:endParaRPr lang="zh-CN" altLang="en-US"/>
          </a:p>
        </p:txBody>
      </p:sp>
      <p:sp>
        <p:nvSpPr>
          <p:cNvPr id="29" name="TextBox 7"/>
          <p:cNvSpPr txBox="1">
            <a:spLocks noChangeArrowheads="1"/>
          </p:cNvSpPr>
          <p:nvPr/>
        </p:nvSpPr>
        <p:spPr bwMode="auto">
          <a:xfrm flipH="1">
            <a:off x="299720" y="5119370"/>
            <a:ext cx="3495675" cy="147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defRPr/>
            </a:pPr>
            <a:r>
              <a:rPr sz="1600">
                <a:solidFill>
                  <a:srgbClr val="FF0000"/>
                </a:solidFill>
                <a:latin typeface="仿宋_GB2312" panose="02010609030101010101" charset="-122"/>
                <a:ea typeface="仿宋_GB2312" panose="02010609030101010101" charset="-122"/>
                <a:cs typeface="仿宋_GB2312" panose="02010609030101010101" charset="-122"/>
              </a:rPr>
              <a:t>二是聚焦“重点领域”，强化执法信息公开。</a:t>
            </a:r>
            <a:r>
              <a:rPr sz="1600">
                <a:latin typeface="仿宋_GB2312" panose="02010609030101010101" charset="-122"/>
                <a:ea typeface="仿宋_GB2312" panose="02010609030101010101" charset="-122"/>
                <a:cs typeface="仿宋_GB2312" panose="02010609030101010101" charset="-122"/>
              </a:rPr>
              <a:t>通过海盐县人民政府网站和政务服务网等渠道对气象执法行为的基本信息、行政许可结果信息等进行公开。</a:t>
            </a:r>
            <a:endParaRPr sz="1600">
              <a:latin typeface="仿宋_GB2312" panose="02010609030101010101" charset="-122"/>
              <a:ea typeface="仿宋_GB2312" panose="02010609030101010101" charset="-122"/>
              <a:cs typeface="仿宋_GB2312" panose="02010609030101010101" charset="-122"/>
            </a:endParaRPr>
          </a:p>
        </p:txBody>
      </p:sp>
      <p:sp>
        <p:nvSpPr>
          <p:cNvPr id="30" name="TextBox 7"/>
          <p:cNvSpPr txBox="1">
            <a:spLocks noChangeArrowheads="1"/>
          </p:cNvSpPr>
          <p:nvPr/>
        </p:nvSpPr>
        <p:spPr bwMode="auto">
          <a:xfrm flipH="1">
            <a:off x="6534785" y="419100"/>
            <a:ext cx="5518785" cy="147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defRPr/>
            </a:pPr>
            <a:r>
              <a:rPr sz="1600">
                <a:solidFill>
                  <a:srgbClr val="FF0000"/>
                </a:solidFill>
                <a:latin typeface="仿宋_GB2312" panose="02010609030101010101" charset="-122"/>
                <a:ea typeface="仿宋_GB2312" panose="02010609030101010101" charset="-122"/>
                <a:cs typeface="仿宋_GB2312" panose="02010609030101010101" charset="-122"/>
              </a:rPr>
              <a:t>三是围绕“热点话题”，强化回应关切。</a:t>
            </a:r>
            <a:r>
              <a:rPr sz="1600">
                <a:latin typeface="仿宋_GB2312" panose="02010609030101010101" charset="-122"/>
                <a:ea typeface="仿宋_GB2312" panose="02010609030101010101" charset="-122"/>
                <a:cs typeface="仿宋_GB2312" panose="02010609030101010101" charset="-122"/>
              </a:rPr>
              <a:t>共在海盐县人民政府网站公开天气预报、农气服务等气象信息</a:t>
            </a:r>
            <a:r>
              <a:rPr sz="1600">
                <a:solidFill>
                  <a:srgbClr val="FF0000"/>
                </a:solidFill>
                <a:latin typeface="仿宋_GB2312" panose="02010609030101010101" charset="-122"/>
                <a:ea typeface="仿宋_GB2312" panose="02010609030101010101" charset="-122"/>
                <a:cs typeface="仿宋_GB2312" panose="02010609030101010101" charset="-122"/>
              </a:rPr>
              <a:t>413</a:t>
            </a:r>
            <a:r>
              <a:rPr sz="1600">
                <a:latin typeface="仿宋_GB2312" panose="02010609030101010101" charset="-122"/>
                <a:ea typeface="仿宋_GB2312" panose="02010609030101010101" charset="-122"/>
                <a:cs typeface="仿宋_GB2312" panose="02010609030101010101" charset="-122"/>
              </a:rPr>
              <a:t>条，气象微博推送信息</a:t>
            </a:r>
            <a:r>
              <a:rPr sz="1600">
                <a:solidFill>
                  <a:srgbClr val="FF0000"/>
                </a:solidFill>
                <a:latin typeface="仿宋_GB2312" panose="02010609030101010101" charset="-122"/>
                <a:ea typeface="仿宋_GB2312" panose="02010609030101010101" charset="-122"/>
                <a:cs typeface="仿宋_GB2312" panose="02010609030101010101" charset="-122"/>
              </a:rPr>
              <a:t>1095</a:t>
            </a:r>
            <a:r>
              <a:rPr sz="1600">
                <a:latin typeface="仿宋_GB2312" panose="02010609030101010101" charset="-122"/>
                <a:ea typeface="仿宋_GB2312" panose="02010609030101010101" charset="-122"/>
                <a:cs typeface="仿宋_GB2312" panose="02010609030101010101" charset="-122"/>
              </a:rPr>
              <a:t>条，气象微信号推送信息</a:t>
            </a:r>
            <a:r>
              <a:rPr sz="1600">
                <a:solidFill>
                  <a:srgbClr val="FF0000"/>
                </a:solidFill>
                <a:latin typeface="仿宋_GB2312" panose="02010609030101010101" charset="-122"/>
                <a:ea typeface="仿宋_GB2312" panose="02010609030101010101" charset="-122"/>
                <a:cs typeface="仿宋_GB2312" panose="02010609030101010101" charset="-122"/>
              </a:rPr>
              <a:t>365</a:t>
            </a:r>
            <a:r>
              <a:rPr sz="1600">
                <a:latin typeface="仿宋_GB2312" panose="02010609030101010101" charset="-122"/>
                <a:ea typeface="仿宋_GB2312" panose="02010609030101010101" charset="-122"/>
                <a:cs typeface="仿宋_GB2312" panose="02010609030101010101" charset="-122"/>
              </a:rPr>
              <a:t>条，推动了以县政府新闻办召开的高温天气新闻发布会，主动回应公众关切。</a:t>
            </a:r>
            <a:endParaRPr sz="1600">
              <a:latin typeface="仿宋_GB2312" panose="02010609030101010101" charset="-122"/>
              <a:ea typeface="仿宋_GB2312" panose="02010609030101010101" charset="-122"/>
              <a:cs typeface="仿宋_GB2312" panose="02010609030101010101" charset="-122"/>
            </a:endParaRPr>
          </a:p>
        </p:txBody>
      </p:sp>
      <p:sp>
        <p:nvSpPr>
          <p:cNvPr id="2" name="文本框 1"/>
          <p:cNvSpPr txBox="1"/>
          <p:nvPr/>
        </p:nvSpPr>
        <p:spPr>
          <a:xfrm>
            <a:off x="7635240" y="5489575"/>
            <a:ext cx="4293235" cy="1168400"/>
          </a:xfrm>
          <a:prstGeom prst="rect">
            <a:avLst/>
          </a:prstGeom>
          <a:noFill/>
        </p:spPr>
        <p:txBody>
          <a:bodyPr wrap="square" rtlCol="0">
            <a:spAutoFit/>
          </a:bodyPr>
          <a:p>
            <a:pPr fontAlgn="auto">
              <a:lnSpc>
                <a:spcPts val="2800"/>
              </a:lnSpc>
            </a:pPr>
            <a:r>
              <a:rPr lang="zh-CN" altLang="en-US" sz="1600">
                <a:solidFill>
                  <a:srgbClr val="FF0000"/>
                </a:solidFill>
                <a:latin typeface="仿宋_GB2312" panose="02010609030101010101" charset="-122"/>
                <a:ea typeface="仿宋_GB2312" panose="02010609030101010101" charset="-122"/>
                <a:cs typeface="仿宋_GB2312" panose="02010609030101010101" charset="-122"/>
              </a:rPr>
              <a:t>四是依托“多种渠道”，强化政策解读。</a:t>
            </a:r>
            <a:r>
              <a:rPr lang="zh-CN" altLang="en-US" sz="1600">
                <a:latin typeface="仿宋_GB2312" panose="02010609030101010101" charset="-122"/>
                <a:ea typeface="仿宋_GB2312" panose="02010609030101010101" charset="-122"/>
                <a:cs typeface="仿宋_GB2312" panose="02010609030101010101" charset="-122"/>
              </a:rPr>
              <a:t>通过社区和广场群众面对面宣传，开展气象领域政策的宣讲和咨询服务，提升解读效果。</a:t>
            </a:r>
            <a:endParaRPr lang="zh-CN" altLang="en-US" sz="1600">
              <a:latin typeface="仿宋_GB2312" panose="02010609030101010101" charset="-122"/>
              <a:ea typeface="仿宋_GB2312" panose="02010609030101010101" charset="-122"/>
              <a:cs typeface="仿宋_GB2312" panose="02010609030101010101" charset="-122"/>
            </a:endParaRPr>
          </a:p>
        </p:txBody>
      </p:sp>
      <p:sp>
        <p:nvSpPr>
          <p:cNvPr id="49" name="椭圆 48"/>
          <p:cNvSpPr/>
          <p:nvPr/>
        </p:nvSpPr>
        <p:spPr>
          <a:xfrm>
            <a:off x="4181475" y="4355465"/>
            <a:ext cx="1690370" cy="1604010"/>
          </a:xfrm>
          <a:prstGeom prst="ellipse">
            <a:avLst/>
          </a:prstGeom>
          <a:solidFill>
            <a:schemeClr val="accent1">
              <a:lumMod val="40000"/>
              <a:lumOff val="60000"/>
              <a:alpha val="80000"/>
            </a:schemeClr>
          </a:solidFill>
          <a:ln>
            <a:noFill/>
          </a:ln>
          <a:effectLst>
            <a:outerShdw blurRad="38100" dist="38100" algn="c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
        <p:nvSpPr>
          <p:cNvPr id="50" name="椭圆 49"/>
          <p:cNvSpPr/>
          <p:nvPr/>
        </p:nvSpPr>
        <p:spPr>
          <a:xfrm>
            <a:off x="4558665" y="4711700"/>
            <a:ext cx="965200" cy="9474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p>
            <a:pPr algn="ctr"/>
            <a:r>
              <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rPr>
              <a:t>重点领域</a:t>
            </a:r>
            <a:endParaRPr lang="zh-CN" altLang="de-DE" sz="1050" dirty="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cxnSp>
        <p:nvCxnSpPr>
          <p:cNvPr id="51" name="直接连接符 50"/>
          <p:cNvCxnSpPr/>
          <p:nvPr/>
        </p:nvCxnSpPr>
        <p:spPr>
          <a:xfrm flipH="1">
            <a:off x="3999790" y="5517693"/>
            <a:ext cx="671195" cy="287655"/>
          </a:xfrm>
          <a:prstGeom prst="line">
            <a:avLst/>
          </a:prstGeom>
          <a:ln w="12700" cap="flat" cmpd="sng" algn="ctr">
            <a:solidFill>
              <a:schemeClr val="accent2">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3912970" y="5773142"/>
            <a:ext cx="106327" cy="106327"/>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sz="1400">
              <a:solidFill>
                <a:schemeClr val="accent1"/>
              </a:solidFill>
              <a:latin typeface="Calibri Light" panose="020F0302020204030204" pitchFamily="34" charset="0"/>
              <a:ea typeface="微软雅黑" panose="020B0503020204020204" pitchFamily="34" charset="-122"/>
              <a:cs typeface="Calibri Light" panose="020F03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3275" y="419100"/>
            <a:ext cx="4707890" cy="521970"/>
          </a:xfrm>
          <a:prstGeom prst="rect">
            <a:avLst/>
          </a:prstGeom>
          <a:noFill/>
        </p:spPr>
        <p:txBody>
          <a:bodyPr vert="horz" wrap="square" rtlCol="0">
            <a:spAutoFit/>
          </a:bodyPr>
          <a:lstStyle/>
          <a:p>
            <a:r>
              <a:rPr lang="zh-CN" altLang="en-US" sz="2800" dirty="0">
                <a:solidFill>
                  <a:schemeClr val="accent1"/>
                </a:solidFill>
                <a:latin typeface="思源宋体 CN" panose="02020700000000000000" pitchFamily="18" charset="-122"/>
                <a:ea typeface="思源宋体 CN" panose="02020700000000000000" pitchFamily="18" charset="-122"/>
              </a:rPr>
              <a:t>一、总体情况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
        <p:nvSpPr>
          <p:cNvPr id="7" name="矩形 6"/>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菱形 9"/>
          <p:cNvSpPr/>
          <p:nvPr/>
        </p:nvSpPr>
        <p:spPr>
          <a:xfrm>
            <a:off x="697612" y="1673923"/>
            <a:ext cx="4466807" cy="4466808"/>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Light" panose="020F0302020204030204" pitchFamily="34" charset="0"/>
              <a:cs typeface="Calibri Light" panose="020F0302020204030204" pitchFamily="34" charset="0"/>
            </a:endParaRPr>
          </a:p>
        </p:txBody>
      </p:sp>
      <p:sp>
        <p:nvSpPr>
          <p:cNvPr id="13" name="菱形 12"/>
          <p:cNvSpPr/>
          <p:nvPr/>
        </p:nvSpPr>
        <p:spPr>
          <a:xfrm>
            <a:off x="1043940" y="1975485"/>
            <a:ext cx="3895725" cy="4133850"/>
          </a:xfrm>
          <a:prstGeom prst="diamond">
            <a:avLst/>
          </a:prstGeom>
          <a:blipFill dpi="0" rotWithShape="1">
            <a:blip r:embed="rId1"/>
            <a:srcRect/>
            <a:stretch>
              <a:fillRect t="-25570" b="-2542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Light" panose="020F0302020204030204" pitchFamily="34" charset="0"/>
              <a:cs typeface="Calibri Light" panose="020F0302020204030204" pitchFamily="34" charset="0"/>
            </a:endParaRPr>
          </a:p>
        </p:txBody>
      </p:sp>
      <p:sp>
        <p:nvSpPr>
          <p:cNvPr id="29" name="菱形 28"/>
          <p:cNvSpPr/>
          <p:nvPr/>
        </p:nvSpPr>
        <p:spPr>
          <a:xfrm>
            <a:off x="4205412" y="3330838"/>
            <a:ext cx="1305378" cy="13053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Light" panose="020F0302020204030204" pitchFamily="34" charset="0"/>
              <a:cs typeface="Calibri Light" panose="020F0302020204030204" pitchFamily="34" charset="0"/>
            </a:endParaRPr>
          </a:p>
        </p:txBody>
      </p:sp>
      <p:sp>
        <p:nvSpPr>
          <p:cNvPr id="2" name="文本框 1"/>
          <p:cNvSpPr txBox="1"/>
          <p:nvPr/>
        </p:nvSpPr>
        <p:spPr>
          <a:xfrm>
            <a:off x="299720" y="1132840"/>
            <a:ext cx="3094990" cy="368300"/>
          </a:xfrm>
          <a:prstGeom prst="rect">
            <a:avLst/>
          </a:prstGeom>
          <a:noFill/>
        </p:spPr>
        <p:txBody>
          <a:bodyPr wrap="square" rtlCol="0">
            <a:spAutoFit/>
          </a:bodyPr>
          <a:p>
            <a:r>
              <a:rPr lang="zh-CN" altLang="en-US"/>
              <a:t>（二）依申请公开情况</a:t>
            </a:r>
            <a:endParaRPr lang="zh-CN" altLang="en-US"/>
          </a:p>
        </p:txBody>
      </p:sp>
      <p:sp>
        <p:nvSpPr>
          <p:cNvPr id="35" name="文本框 34"/>
          <p:cNvSpPr txBox="1"/>
          <p:nvPr/>
        </p:nvSpPr>
        <p:spPr>
          <a:xfrm>
            <a:off x="5980430" y="2700655"/>
            <a:ext cx="5727700" cy="2071370"/>
          </a:xfrm>
          <a:prstGeom prst="rect">
            <a:avLst/>
          </a:prstGeom>
          <a:noFill/>
        </p:spPr>
        <p:txBody>
          <a:bodyPr wrap="square" rtlCol="0">
            <a:spAutoFit/>
          </a:bodyPr>
          <a:p>
            <a:pPr indent="457200" fontAlgn="auto">
              <a:lnSpc>
                <a:spcPts val="3860"/>
              </a:lnSpc>
            </a:pPr>
            <a:r>
              <a:rPr lang="zh-CN" altLang="en-US" sz="2000">
                <a:solidFill>
                  <a:schemeClr val="accent1">
                    <a:lumMod val="75000"/>
                  </a:schemeClr>
                </a:solidFill>
                <a:latin typeface="仿宋_GB2312" panose="02010609030101010101" charset="-122"/>
                <a:ea typeface="仿宋_GB2312" panose="02010609030101010101" charset="-122"/>
              </a:rPr>
              <a:t>我局发布了依申请公开受理的条件、渠道、方式等信息，确保政务公开申请的畅通。本年度未收到公民信息公开申请，未发生因政府信息公开引起行政复议和行政诉讼情况。</a:t>
            </a:r>
            <a:endParaRPr lang="zh-CN" altLang="en-US" sz="2000">
              <a:solidFill>
                <a:schemeClr val="accent1">
                  <a:lumMod val="75000"/>
                </a:schemeClr>
              </a:solidFill>
              <a:latin typeface="仿宋_GB2312" panose="02010609030101010101" charset="-122"/>
              <a:ea typeface="仿宋_GB2312" panose="02010609030101010101" charset="-122"/>
            </a:endParaRPr>
          </a:p>
        </p:txBody>
      </p:sp>
      <p:sp>
        <p:nvSpPr>
          <p:cNvPr id="37" name="矩形 36"/>
          <p:cNvSpPr/>
          <p:nvPr/>
        </p:nvSpPr>
        <p:spPr>
          <a:xfrm>
            <a:off x="605874" y="409655"/>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矩形 37"/>
          <p:cNvSpPr/>
          <p:nvPr/>
        </p:nvSpPr>
        <p:spPr>
          <a:xfrm>
            <a:off x="-5404" y="409655"/>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矩形 38"/>
          <p:cNvSpPr/>
          <p:nvPr/>
        </p:nvSpPr>
        <p:spPr>
          <a:xfrm>
            <a:off x="300235" y="409655"/>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4" name="组合 53"/>
          <p:cNvGrpSpPr/>
          <p:nvPr/>
        </p:nvGrpSpPr>
        <p:grpSpPr>
          <a:xfrm>
            <a:off x="1090895" y="2380087"/>
            <a:ext cx="2667069" cy="2673396"/>
            <a:chOff x="3104612" y="1432847"/>
            <a:chExt cx="2933767" cy="2940727"/>
          </a:xfrm>
        </p:grpSpPr>
        <p:sp>
          <p:nvSpPr>
            <p:cNvPr id="55" name="Freeform 6"/>
            <p:cNvSpPr/>
            <p:nvPr/>
          </p:nvSpPr>
          <p:spPr bwMode="auto">
            <a:xfrm>
              <a:off x="3839063" y="1432847"/>
              <a:ext cx="1465876" cy="1469355"/>
            </a:xfrm>
            <a:custGeom>
              <a:avLst/>
              <a:gdLst>
                <a:gd name="T0" fmla="*/ 362 w 725"/>
                <a:gd name="T1" fmla="*/ 0 h 725"/>
                <a:gd name="T2" fmla="*/ 0 w 725"/>
                <a:gd name="T3" fmla="*/ 363 h 725"/>
                <a:gd name="T4" fmla="*/ 362 w 725"/>
                <a:gd name="T5" fmla="*/ 725 h 725"/>
                <a:gd name="T6" fmla="*/ 725 w 725"/>
                <a:gd name="T7" fmla="*/ 363 h 725"/>
                <a:gd name="T8" fmla="*/ 362 w 725"/>
                <a:gd name="T9" fmla="*/ 0 h 725"/>
              </a:gdLst>
              <a:ahLst/>
              <a:cxnLst>
                <a:cxn ang="0">
                  <a:pos x="T0" y="T1"/>
                </a:cxn>
                <a:cxn ang="0">
                  <a:pos x="T2" y="T3"/>
                </a:cxn>
                <a:cxn ang="0">
                  <a:pos x="T4" y="T5"/>
                </a:cxn>
                <a:cxn ang="0">
                  <a:pos x="T6" y="T7"/>
                </a:cxn>
                <a:cxn ang="0">
                  <a:pos x="T8" y="T9"/>
                </a:cxn>
              </a:cxnLst>
              <a:rect l="0" t="0" r="r" b="b"/>
              <a:pathLst>
                <a:path w="725" h="725">
                  <a:moveTo>
                    <a:pt x="362" y="0"/>
                  </a:moveTo>
                  <a:cubicBezTo>
                    <a:pt x="162" y="0"/>
                    <a:pt x="0" y="162"/>
                    <a:pt x="0" y="363"/>
                  </a:cubicBezTo>
                  <a:cubicBezTo>
                    <a:pt x="200" y="363"/>
                    <a:pt x="362" y="525"/>
                    <a:pt x="362" y="725"/>
                  </a:cubicBezTo>
                  <a:cubicBezTo>
                    <a:pt x="563" y="725"/>
                    <a:pt x="725" y="563"/>
                    <a:pt x="725" y="363"/>
                  </a:cubicBezTo>
                  <a:cubicBezTo>
                    <a:pt x="725" y="162"/>
                    <a:pt x="563" y="0"/>
                    <a:pt x="362" y="0"/>
                  </a:cubicBezTo>
                  <a:close/>
                </a:path>
              </a:pathLst>
            </a:custGeom>
            <a:solidFill>
              <a:schemeClr val="accent2"/>
            </a:solidFill>
            <a:ln w="12700">
              <a:noFill/>
            </a:ln>
          </p:spPr>
          <p:txBody>
            <a:bodyPr/>
            <a:p>
              <a:endParaRPr lang="zh-CN" altLang="en-US" sz="1800"/>
            </a:p>
          </p:txBody>
        </p:sp>
        <p:sp>
          <p:nvSpPr>
            <p:cNvPr id="56" name="Freeform 7"/>
            <p:cNvSpPr/>
            <p:nvPr/>
          </p:nvSpPr>
          <p:spPr bwMode="auto">
            <a:xfrm>
              <a:off x="4570486" y="2168534"/>
              <a:ext cx="1467893" cy="1469355"/>
            </a:xfrm>
            <a:custGeom>
              <a:avLst/>
              <a:gdLst>
                <a:gd name="T0" fmla="*/ 363 w 726"/>
                <a:gd name="T1" fmla="*/ 0 h 725"/>
                <a:gd name="T2" fmla="*/ 0 w 726"/>
                <a:gd name="T3" fmla="*/ 362 h 725"/>
                <a:gd name="T4" fmla="*/ 363 w 726"/>
                <a:gd name="T5" fmla="*/ 725 h 725"/>
                <a:gd name="T6" fmla="*/ 726 w 726"/>
                <a:gd name="T7" fmla="*/ 362 h 725"/>
                <a:gd name="T8" fmla="*/ 363 w 726"/>
                <a:gd name="T9" fmla="*/ 0 h 725"/>
              </a:gdLst>
              <a:ahLst/>
              <a:cxnLst>
                <a:cxn ang="0">
                  <a:pos x="T0" y="T1"/>
                </a:cxn>
                <a:cxn ang="0">
                  <a:pos x="T2" y="T3"/>
                </a:cxn>
                <a:cxn ang="0">
                  <a:pos x="T4" y="T5"/>
                </a:cxn>
                <a:cxn ang="0">
                  <a:pos x="T6" y="T7"/>
                </a:cxn>
                <a:cxn ang="0">
                  <a:pos x="T8" y="T9"/>
                </a:cxn>
              </a:cxnLst>
              <a:rect l="0" t="0" r="r" b="b"/>
              <a:pathLst>
                <a:path w="726" h="725">
                  <a:moveTo>
                    <a:pt x="363" y="0"/>
                  </a:moveTo>
                  <a:cubicBezTo>
                    <a:pt x="363" y="200"/>
                    <a:pt x="201" y="362"/>
                    <a:pt x="0" y="362"/>
                  </a:cubicBezTo>
                  <a:cubicBezTo>
                    <a:pt x="0" y="562"/>
                    <a:pt x="163" y="725"/>
                    <a:pt x="363" y="725"/>
                  </a:cubicBezTo>
                  <a:cubicBezTo>
                    <a:pt x="563" y="725"/>
                    <a:pt x="726" y="562"/>
                    <a:pt x="726" y="362"/>
                  </a:cubicBezTo>
                  <a:cubicBezTo>
                    <a:pt x="726" y="162"/>
                    <a:pt x="563" y="0"/>
                    <a:pt x="363" y="0"/>
                  </a:cubicBezTo>
                  <a:close/>
                </a:path>
              </a:pathLst>
            </a:custGeom>
            <a:solidFill>
              <a:schemeClr val="accent3"/>
            </a:solidFill>
            <a:ln w="12700">
              <a:noFill/>
            </a:ln>
          </p:spPr>
          <p:txBody>
            <a:bodyPr/>
            <a:p>
              <a:endParaRPr lang="zh-CN" altLang="en-US" sz="1800"/>
            </a:p>
          </p:txBody>
        </p:sp>
        <p:sp>
          <p:nvSpPr>
            <p:cNvPr id="57" name="Freeform 8"/>
            <p:cNvSpPr/>
            <p:nvPr/>
          </p:nvSpPr>
          <p:spPr bwMode="auto">
            <a:xfrm>
              <a:off x="3104612" y="2168534"/>
              <a:ext cx="1465876" cy="1469355"/>
            </a:xfrm>
            <a:custGeom>
              <a:avLst/>
              <a:gdLst>
                <a:gd name="T0" fmla="*/ 363 w 725"/>
                <a:gd name="T1" fmla="*/ 0 h 725"/>
                <a:gd name="T2" fmla="*/ 0 w 725"/>
                <a:gd name="T3" fmla="*/ 362 h 725"/>
                <a:gd name="T4" fmla="*/ 363 w 725"/>
                <a:gd name="T5" fmla="*/ 725 h 725"/>
                <a:gd name="T6" fmla="*/ 725 w 725"/>
                <a:gd name="T7" fmla="*/ 362 h 725"/>
                <a:gd name="T8" fmla="*/ 363 w 725"/>
                <a:gd name="T9" fmla="*/ 0 h 725"/>
              </a:gdLst>
              <a:ahLst/>
              <a:cxnLst>
                <a:cxn ang="0">
                  <a:pos x="T0" y="T1"/>
                </a:cxn>
                <a:cxn ang="0">
                  <a:pos x="T2" y="T3"/>
                </a:cxn>
                <a:cxn ang="0">
                  <a:pos x="T4" y="T5"/>
                </a:cxn>
                <a:cxn ang="0">
                  <a:pos x="T6" y="T7"/>
                </a:cxn>
                <a:cxn ang="0">
                  <a:pos x="T8" y="T9"/>
                </a:cxn>
              </a:cxnLst>
              <a:rect l="0" t="0" r="r" b="b"/>
              <a:pathLst>
                <a:path w="725" h="725">
                  <a:moveTo>
                    <a:pt x="363" y="0"/>
                  </a:moveTo>
                  <a:cubicBezTo>
                    <a:pt x="162" y="0"/>
                    <a:pt x="0" y="162"/>
                    <a:pt x="0" y="362"/>
                  </a:cubicBezTo>
                  <a:cubicBezTo>
                    <a:pt x="0" y="562"/>
                    <a:pt x="162" y="725"/>
                    <a:pt x="363" y="725"/>
                  </a:cubicBezTo>
                  <a:cubicBezTo>
                    <a:pt x="363" y="525"/>
                    <a:pt x="525" y="362"/>
                    <a:pt x="725" y="362"/>
                  </a:cubicBezTo>
                  <a:cubicBezTo>
                    <a:pt x="725" y="162"/>
                    <a:pt x="563" y="0"/>
                    <a:pt x="363" y="0"/>
                  </a:cubicBezTo>
                  <a:close/>
                </a:path>
              </a:pathLst>
            </a:custGeom>
            <a:solidFill>
              <a:schemeClr val="accent1"/>
            </a:solidFill>
            <a:ln w="12700">
              <a:noFill/>
            </a:ln>
          </p:spPr>
          <p:txBody>
            <a:bodyPr/>
            <a:p>
              <a:endParaRPr lang="zh-CN" altLang="en-US" sz="1800"/>
            </a:p>
          </p:txBody>
        </p:sp>
        <p:sp>
          <p:nvSpPr>
            <p:cNvPr id="58" name="Freeform 9"/>
            <p:cNvSpPr/>
            <p:nvPr/>
          </p:nvSpPr>
          <p:spPr bwMode="auto">
            <a:xfrm>
              <a:off x="3839063" y="2902201"/>
              <a:ext cx="1465876" cy="1471373"/>
            </a:xfrm>
            <a:custGeom>
              <a:avLst/>
              <a:gdLst>
                <a:gd name="T0" fmla="*/ 362 w 725"/>
                <a:gd name="T1" fmla="*/ 0 h 726"/>
                <a:gd name="T2" fmla="*/ 0 w 725"/>
                <a:gd name="T3" fmla="*/ 363 h 726"/>
                <a:gd name="T4" fmla="*/ 362 w 725"/>
                <a:gd name="T5" fmla="*/ 726 h 726"/>
                <a:gd name="T6" fmla="*/ 725 w 725"/>
                <a:gd name="T7" fmla="*/ 363 h 726"/>
                <a:gd name="T8" fmla="*/ 362 w 725"/>
                <a:gd name="T9" fmla="*/ 0 h 726"/>
              </a:gdLst>
              <a:ahLst/>
              <a:cxnLst>
                <a:cxn ang="0">
                  <a:pos x="T0" y="T1"/>
                </a:cxn>
                <a:cxn ang="0">
                  <a:pos x="T2" y="T3"/>
                </a:cxn>
                <a:cxn ang="0">
                  <a:pos x="T4" y="T5"/>
                </a:cxn>
                <a:cxn ang="0">
                  <a:pos x="T6" y="T7"/>
                </a:cxn>
                <a:cxn ang="0">
                  <a:pos x="T8" y="T9"/>
                </a:cxn>
              </a:cxnLst>
              <a:rect l="0" t="0" r="r" b="b"/>
              <a:pathLst>
                <a:path w="725" h="726">
                  <a:moveTo>
                    <a:pt x="362" y="0"/>
                  </a:moveTo>
                  <a:cubicBezTo>
                    <a:pt x="162" y="0"/>
                    <a:pt x="0" y="163"/>
                    <a:pt x="0" y="363"/>
                  </a:cubicBezTo>
                  <a:cubicBezTo>
                    <a:pt x="0" y="563"/>
                    <a:pt x="162" y="726"/>
                    <a:pt x="362" y="726"/>
                  </a:cubicBezTo>
                  <a:cubicBezTo>
                    <a:pt x="563" y="726"/>
                    <a:pt x="725" y="563"/>
                    <a:pt x="725" y="363"/>
                  </a:cubicBezTo>
                  <a:cubicBezTo>
                    <a:pt x="525" y="363"/>
                    <a:pt x="362" y="200"/>
                    <a:pt x="362" y="0"/>
                  </a:cubicBezTo>
                  <a:close/>
                </a:path>
              </a:pathLst>
            </a:custGeom>
            <a:solidFill>
              <a:schemeClr val="accent4"/>
            </a:solidFill>
            <a:ln w="12700">
              <a:noFill/>
            </a:ln>
          </p:spPr>
          <p:txBody>
            <a:bodyPr/>
            <a:p>
              <a:endParaRPr lang="zh-CN" altLang="en-US" sz="1800"/>
            </a:p>
          </p:txBody>
        </p:sp>
      </p:grpSp>
      <p:grpSp>
        <p:nvGrpSpPr>
          <p:cNvPr id="7" name="组合 6"/>
          <p:cNvGrpSpPr/>
          <p:nvPr/>
        </p:nvGrpSpPr>
        <p:grpSpPr>
          <a:xfrm flipH="1" flipV="1">
            <a:off x="8597900" y="3848735"/>
            <a:ext cx="3594100" cy="3009265"/>
            <a:chOff x="-2" y="0"/>
            <a:chExt cx="4556761" cy="4023360"/>
          </a:xfrm>
        </p:grpSpPr>
        <p:sp>
          <p:nvSpPr>
            <p:cNvPr id="8" name="矩形 7"/>
            <p:cNvSpPr/>
            <p:nvPr/>
          </p:nvSpPr>
          <p:spPr>
            <a:xfrm>
              <a:off x="0" y="0"/>
              <a:ext cx="4556759" cy="4023360"/>
            </a:xfrm>
            <a:prstGeom prst="rect">
              <a:avLst/>
            </a:prstGeom>
            <a:blipFill dpi="0" rotWithShape="1">
              <a:blip r:embed="rId1">
                <a:alphaModFix amt="3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flipV="1">
              <a:off x="-2" y="0"/>
              <a:ext cx="4556761" cy="3307080"/>
            </a:xfrm>
            <a:prstGeom prst="rect">
              <a:avLst/>
            </a:prstGeom>
          </p:spPr>
        </p:pic>
      </p:grpSp>
      <p:sp>
        <p:nvSpPr>
          <p:cNvPr id="36" name="文本框 35"/>
          <p:cNvSpPr txBox="1"/>
          <p:nvPr/>
        </p:nvSpPr>
        <p:spPr>
          <a:xfrm>
            <a:off x="803910" y="409575"/>
            <a:ext cx="470789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一、总体情况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
        <p:nvSpPr>
          <p:cNvPr id="37" name="矩形 36"/>
          <p:cNvSpPr/>
          <p:nvPr/>
        </p:nvSpPr>
        <p:spPr>
          <a:xfrm>
            <a:off x="605874" y="409655"/>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矩形 37"/>
          <p:cNvSpPr/>
          <p:nvPr/>
        </p:nvSpPr>
        <p:spPr>
          <a:xfrm>
            <a:off x="-5404" y="409655"/>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矩形 38"/>
          <p:cNvSpPr/>
          <p:nvPr/>
        </p:nvSpPr>
        <p:spPr>
          <a:xfrm>
            <a:off x="300235" y="409655"/>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文本框 39"/>
          <p:cNvSpPr txBox="1"/>
          <p:nvPr/>
        </p:nvSpPr>
        <p:spPr>
          <a:xfrm>
            <a:off x="300355" y="1123315"/>
            <a:ext cx="3094990" cy="368300"/>
          </a:xfrm>
          <a:prstGeom prst="rect">
            <a:avLst/>
          </a:prstGeom>
          <a:noFill/>
        </p:spPr>
        <p:txBody>
          <a:bodyPr wrap="square" rtlCol="0">
            <a:spAutoFit/>
          </a:bodyPr>
          <a:p>
            <a:r>
              <a:rPr lang="zh-CN" altLang="en-US"/>
              <a:t>（三）政府信息管理情况</a:t>
            </a:r>
            <a:endParaRPr lang="zh-CN" altLang="en-US"/>
          </a:p>
        </p:txBody>
      </p:sp>
      <p:sp>
        <p:nvSpPr>
          <p:cNvPr id="11" name="文本框 10"/>
          <p:cNvSpPr txBox="1"/>
          <p:nvPr/>
        </p:nvSpPr>
        <p:spPr>
          <a:xfrm>
            <a:off x="4269740" y="2545715"/>
            <a:ext cx="6421755" cy="1576070"/>
          </a:xfrm>
          <a:prstGeom prst="rect">
            <a:avLst/>
          </a:prstGeom>
          <a:noFill/>
        </p:spPr>
        <p:txBody>
          <a:bodyPr wrap="square" rtlCol="0">
            <a:spAutoFit/>
          </a:bodyPr>
          <a:p>
            <a:pPr indent="457200" algn="just" fontAlgn="auto">
              <a:lnSpc>
                <a:spcPts val="3860"/>
              </a:lnSpc>
            </a:pPr>
            <a:r>
              <a:rPr lang="zh-CN" altLang="en-US" sz="2000">
                <a:solidFill>
                  <a:schemeClr val="accent1">
                    <a:lumMod val="75000"/>
                  </a:schemeClr>
                </a:solidFill>
                <a:latin typeface="仿宋_GB2312" panose="02010609030101010101" charset="-122"/>
                <a:ea typeface="仿宋_GB2312" panose="02010609030101010101" charset="-122"/>
              </a:rPr>
              <a:t>严格执行政府信息公开规定和制度，专人负责和管理。严格执行信息公开审查要求，坚持先审后发，确保政府信息公开的规范管理。</a:t>
            </a:r>
            <a:endParaRPr lang="zh-CN" altLang="en-US" sz="2000">
              <a:solidFill>
                <a:schemeClr val="accent1">
                  <a:lumMod val="75000"/>
                </a:schemeClr>
              </a:solidFill>
              <a:latin typeface="仿宋_GB2312" panose="02010609030101010101" charset="-122"/>
              <a:ea typeface="仿宋_GB2312" panose="02010609030101010101" charset="-122"/>
            </a:endParaRPr>
          </a:p>
        </p:txBody>
      </p:sp>
      <p:sp>
        <p:nvSpPr>
          <p:cNvPr id="59" name="AutoShape 112"/>
          <p:cNvSpPr/>
          <p:nvPr/>
        </p:nvSpPr>
        <p:spPr bwMode="auto">
          <a:xfrm>
            <a:off x="2187048" y="4324109"/>
            <a:ext cx="360363" cy="3587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grpSp>
        <p:nvGrpSpPr>
          <p:cNvPr id="63" name="组合 62"/>
          <p:cNvGrpSpPr/>
          <p:nvPr/>
        </p:nvGrpSpPr>
        <p:grpSpPr>
          <a:xfrm>
            <a:off x="2323093" y="2824230"/>
            <a:ext cx="359165" cy="359165"/>
            <a:chOff x="3191434" y="2145028"/>
            <a:chExt cx="359165" cy="359165"/>
          </a:xfrm>
          <a:solidFill>
            <a:schemeClr val="bg1"/>
          </a:solidFill>
        </p:grpSpPr>
        <p:sp>
          <p:nvSpPr>
            <p:cNvPr id="64"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sp>
          <p:nvSpPr>
            <p:cNvPr id="65"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sp>
          <p:nvSpPr>
            <p:cNvPr id="66"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grpSp>
      <p:grpSp>
        <p:nvGrpSpPr>
          <p:cNvPr id="67" name="组合 66"/>
          <p:cNvGrpSpPr/>
          <p:nvPr/>
        </p:nvGrpSpPr>
        <p:grpSpPr>
          <a:xfrm>
            <a:off x="2978412" y="3618547"/>
            <a:ext cx="359165" cy="359165"/>
            <a:chOff x="2473104" y="2145028"/>
            <a:chExt cx="359165" cy="359165"/>
          </a:xfrm>
          <a:solidFill>
            <a:schemeClr val="bg1"/>
          </a:solidFill>
        </p:grpSpPr>
        <p:sp>
          <p:nvSpPr>
            <p:cNvPr id="68"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sp>
          <p:nvSpPr>
            <p:cNvPr id="69"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grpSp>
      <p:grpSp>
        <p:nvGrpSpPr>
          <p:cNvPr id="60" name="组合 59"/>
          <p:cNvGrpSpPr/>
          <p:nvPr/>
        </p:nvGrpSpPr>
        <p:grpSpPr>
          <a:xfrm>
            <a:off x="1578452" y="3488834"/>
            <a:ext cx="246811" cy="359779"/>
            <a:chOff x="2528974" y="2863357"/>
            <a:chExt cx="246811" cy="359779"/>
          </a:xfrm>
          <a:solidFill>
            <a:schemeClr val="bg1"/>
          </a:solidFill>
        </p:grpSpPr>
        <p:sp>
          <p:nvSpPr>
            <p:cNvPr id="61"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sp>
          <p:nvSpPr>
            <p:cNvPr id="62"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latin typeface="Gill Sans" charset="0"/>
                <a:ea typeface="宋体" panose="02010600030101010101" pitchFamily="2" charset="-122"/>
                <a:sym typeface="Gill Sans"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79968" y="419109"/>
            <a:ext cx="3009207" cy="521970"/>
          </a:xfrm>
          <a:prstGeom prst="rect">
            <a:avLst/>
          </a:prstGeom>
          <a:noFill/>
        </p:spPr>
        <p:txBody>
          <a:bodyPr vert="horz" wrap="square" rtlCol="0">
            <a:spAutoFit/>
          </a:bodyPr>
          <a:lstStyle/>
          <a:p>
            <a:r>
              <a:rPr lang="zh-CN" altLang="en-US" sz="2800" dirty="0">
                <a:solidFill>
                  <a:schemeClr val="accent1"/>
                </a:solidFill>
                <a:latin typeface="思源宋体 CN" panose="02020700000000000000" pitchFamily="18" charset="-122"/>
                <a:ea typeface="思源宋体 CN" panose="02020700000000000000" pitchFamily="18" charset="-122"/>
              </a:rPr>
              <a:t>一、总体情况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
        <p:nvSpPr>
          <p:cNvPr id="7" name="矩形 6"/>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16915" y="2310130"/>
            <a:ext cx="10274300" cy="2392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7"/>
          <p:cNvSpPr txBox="1">
            <a:spLocks noChangeArrowheads="1"/>
          </p:cNvSpPr>
          <p:nvPr/>
        </p:nvSpPr>
        <p:spPr bwMode="auto">
          <a:xfrm flipH="1">
            <a:off x="880110" y="2690495"/>
            <a:ext cx="9491345"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indent="508000" fontAlgn="auto">
              <a:lnSpc>
                <a:spcPts val="3860"/>
              </a:lnSpc>
              <a:defRPr/>
              <a:extLst>
                <a:ext uri="{35155182-B16C-46BC-9424-99874614C6A1}">
                  <wpsdc:indentchars xmlns:wpsdc="http://www.wps.cn/officeDocument/2017/drawingmlCustomData" val="200" checksum="282533468"/>
                </a:ext>
              </a:extLst>
            </a:pPr>
            <a:r>
              <a:rPr lang="en-US" altLang="zh-CN" sz="2000">
                <a:solidFill>
                  <a:schemeClr val="bg1"/>
                </a:solidFill>
                <a:latin typeface="仿宋_GB2312" panose="02010609030101010101" charset="-122"/>
                <a:ea typeface="仿宋_GB2312" panose="02010609030101010101" charset="-122"/>
                <a:cs typeface="Calibri Light" panose="020F0302020204030204" pitchFamily="34" charset="0"/>
              </a:rPr>
              <a:t>打造海盐县人民政府网站为主平台，浙江政务服务网、气象微博、气象微信、气象影视节目、气象短信等多渠道协同发力的政务公开平台体系，使群众获取气象信息更加便捷和多元。</a:t>
            </a:r>
            <a:endParaRPr lang="en-US" altLang="zh-CN" sz="2000">
              <a:solidFill>
                <a:schemeClr val="bg1"/>
              </a:solidFill>
              <a:latin typeface="仿宋_GB2312" panose="02010609030101010101" charset="-122"/>
              <a:ea typeface="仿宋_GB2312" panose="02010609030101010101" charset="-122"/>
              <a:cs typeface="Calibri Light" panose="020F0302020204030204" pitchFamily="34" charset="0"/>
            </a:endParaRPr>
          </a:p>
        </p:txBody>
      </p:sp>
      <p:sp>
        <p:nvSpPr>
          <p:cNvPr id="2" name="文本框 1"/>
          <p:cNvSpPr txBox="1"/>
          <p:nvPr/>
        </p:nvSpPr>
        <p:spPr>
          <a:xfrm>
            <a:off x="716915" y="1233170"/>
            <a:ext cx="3172460" cy="368300"/>
          </a:xfrm>
          <a:prstGeom prst="rect">
            <a:avLst/>
          </a:prstGeom>
          <a:noFill/>
        </p:spPr>
        <p:txBody>
          <a:bodyPr wrap="square" rtlCol="0">
            <a:spAutoFit/>
          </a:bodyPr>
          <a:p>
            <a:r>
              <a:rPr lang="zh-CN" altLang="en-US"/>
              <a:t>（四）平台建设情况</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空心弧 3"/>
          <p:cNvSpPr/>
          <p:nvPr/>
        </p:nvSpPr>
        <p:spPr>
          <a:xfrm>
            <a:off x="644525" y="2245360"/>
            <a:ext cx="4137025" cy="4137025"/>
          </a:xfrm>
          <a:prstGeom prst="blockArc">
            <a:avLst>
              <a:gd name="adj1" fmla="val 7549214"/>
              <a:gd name="adj2" fmla="val 3280283"/>
              <a:gd name="adj3" fmla="val 509"/>
            </a:avLst>
          </a:prstGeom>
          <a:solidFill>
            <a:schemeClr val="accent3">
              <a:lumMod val="20000"/>
              <a:lumOff val="80000"/>
            </a:schemeClr>
          </a:solid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Light" panose="020B0300000000000000" pitchFamily="34" charset="-122"/>
              <a:ea typeface="思源黑体 CN Light" panose="020B0300000000000000" pitchFamily="34" charset="-122"/>
            </a:endParaRPr>
          </a:p>
        </p:txBody>
      </p:sp>
      <p:sp>
        <p:nvSpPr>
          <p:cNvPr id="13" name="椭圆 12"/>
          <p:cNvSpPr/>
          <p:nvPr/>
        </p:nvSpPr>
        <p:spPr>
          <a:xfrm>
            <a:off x="2255520" y="1874520"/>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pitchFamily="34" charset="-122"/>
              <a:ea typeface="思源黑体 CN Light" panose="020B0300000000000000" pitchFamily="34" charset="-122"/>
            </a:endParaRPr>
          </a:p>
        </p:txBody>
      </p:sp>
      <p:sp>
        <p:nvSpPr>
          <p:cNvPr id="29" name="椭圆 28"/>
          <p:cNvSpPr/>
          <p:nvPr/>
        </p:nvSpPr>
        <p:spPr>
          <a:xfrm>
            <a:off x="4086860" y="3027680"/>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38" name="椭圆 37"/>
          <p:cNvSpPr/>
          <p:nvPr/>
        </p:nvSpPr>
        <p:spPr>
          <a:xfrm>
            <a:off x="4043680" y="4735195"/>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pitchFamily="34" charset="-122"/>
              <a:ea typeface="思源黑体 CN Light" panose="020B0300000000000000" pitchFamily="34" charset="-122"/>
            </a:endParaRPr>
          </a:p>
        </p:txBody>
      </p:sp>
      <p:sp>
        <p:nvSpPr>
          <p:cNvPr id="41" name="椭圆 40"/>
          <p:cNvSpPr/>
          <p:nvPr/>
        </p:nvSpPr>
        <p:spPr>
          <a:xfrm>
            <a:off x="443865" y="4735195"/>
            <a:ext cx="914400" cy="9144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pitchFamily="34" charset="-122"/>
              <a:ea typeface="思源黑体 CN Light" panose="020B0300000000000000" pitchFamily="34" charset="-122"/>
            </a:endParaRPr>
          </a:p>
        </p:txBody>
      </p:sp>
      <p:sp>
        <p:nvSpPr>
          <p:cNvPr id="51" name="椭圆 50"/>
          <p:cNvSpPr/>
          <p:nvPr/>
        </p:nvSpPr>
        <p:spPr>
          <a:xfrm>
            <a:off x="443865" y="3009900"/>
            <a:ext cx="914400" cy="914400"/>
          </a:xfrm>
          <a:prstGeom prst="ellipse">
            <a:avLst/>
          </a:prstGeom>
          <a:solidFill>
            <a:srgbClr val="6794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6151" name="Freeform 11"/>
          <p:cNvSpPr>
            <a:spLocks noEditPoints="1"/>
          </p:cNvSpPr>
          <p:nvPr/>
        </p:nvSpPr>
        <p:spPr>
          <a:xfrm>
            <a:off x="681990" y="3207385"/>
            <a:ext cx="438150" cy="519430"/>
          </a:xfrm>
          <a:custGeom>
            <a:avLst/>
            <a:gdLst/>
            <a:ahLst/>
            <a:cxnLst>
              <a:cxn ang="0">
                <a:pos x="0" y="235099"/>
              </a:cxn>
              <a:cxn ang="0">
                <a:pos x="83974" y="53177"/>
              </a:cxn>
              <a:cxn ang="0">
                <a:pos x="109166" y="72769"/>
              </a:cxn>
              <a:cxn ang="0">
                <a:pos x="109166" y="72769"/>
              </a:cxn>
              <a:cxn ang="0">
                <a:pos x="109166" y="72769"/>
              </a:cxn>
              <a:cxn ang="0">
                <a:pos x="111965" y="72769"/>
              </a:cxn>
              <a:cxn ang="0">
                <a:pos x="111965" y="75567"/>
              </a:cxn>
              <a:cxn ang="0">
                <a:pos x="114764" y="75567"/>
              </a:cxn>
              <a:cxn ang="0">
                <a:pos x="114764" y="75567"/>
              </a:cxn>
              <a:cxn ang="0">
                <a:pos x="117563" y="78366"/>
              </a:cxn>
              <a:cxn ang="0">
                <a:pos x="117563" y="78366"/>
              </a:cxn>
              <a:cxn ang="0">
                <a:pos x="120363" y="78366"/>
              </a:cxn>
              <a:cxn ang="0">
                <a:pos x="120363" y="81165"/>
              </a:cxn>
              <a:cxn ang="0">
                <a:pos x="120363" y="81165"/>
              </a:cxn>
              <a:cxn ang="0">
                <a:pos x="123162" y="81165"/>
              </a:cxn>
              <a:cxn ang="0">
                <a:pos x="134358" y="89561"/>
              </a:cxn>
              <a:cxn ang="0">
                <a:pos x="137157" y="92360"/>
              </a:cxn>
              <a:cxn ang="0">
                <a:pos x="137157" y="92360"/>
              </a:cxn>
              <a:cxn ang="0">
                <a:pos x="137157" y="92360"/>
              </a:cxn>
              <a:cxn ang="0">
                <a:pos x="139956" y="95159"/>
              </a:cxn>
              <a:cxn ang="0">
                <a:pos x="139956" y="95159"/>
              </a:cxn>
              <a:cxn ang="0">
                <a:pos x="142756" y="95159"/>
              </a:cxn>
              <a:cxn ang="0">
                <a:pos x="142756" y="95159"/>
              </a:cxn>
              <a:cxn ang="0">
                <a:pos x="145555" y="97958"/>
              </a:cxn>
              <a:cxn ang="0">
                <a:pos x="145555" y="97958"/>
              </a:cxn>
              <a:cxn ang="0">
                <a:pos x="148354" y="97958"/>
              </a:cxn>
              <a:cxn ang="0">
                <a:pos x="148354" y="100757"/>
              </a:cxn>
              <a:cxn ang="0">
                <a:pos x="148354" y="100757"/>
              </a:cxn>
              <a:cxn ang="0">
                <a:pos x="137157" y="218306"/>
              </a:cxn>
              <a:cxn ang="0">
                <a:pos x="22393" y="251891"/>
              </a:cxn>
              <a:cxn ang="0">
                <a:pos x="97969" y="176324"/>
              </a:cxn>
              <a:cxn ang="0">
                <a:pos x="53183" y="145537"/>
              </a:cxn>
              <a:cxn ang="0">
                <a:pos x="8397" y="243495"/>
              </a:cxn>
              <a:cxn ang="0">
                <a:pos x="207135" y="257489"/>
              </a:cxn>
              <a:cxn ang="0">
                <a:pos x="151153" y="229501"/>
              </a:cxn>
              <a:cxn ang="0">
                <a:pos x="193140" y="117549"/>
              </a:cxn>
              <a:cxn ang="0">
                <a:pos x="97969" y="0"/>
              </a:cxn>
              <a:cxn ang="0">
                <a:pos x="193140" y="117549"/>
              </a:cxn>
            </a:cxnLst>
            <a:rect l="0" t="0" r="0" b="0"/>
            <a:pathLst>
              <a:path w="78" h="92">
                <a:moveTo>
                  <a:pt x="3" y="87"/>
                </a:moveTo>
                <a:cubicBezTo>
                  <a:pt x="2" y="86"/>
                  <a:pt x="1" y="85"/>
                  <a:pt x="0" y="84"/>
                </a:cubicBezTo>
                <a:cubicBezTo>
                  <a:pt x="0" y="71"/>
                  <a:pt x="0" y="58"/>
                  <a:pt x="1" y="44"/>
                </a:cubicBezTo>
                <a:cubicBezTo>
                  <a:pt x="12" y="40"/>
                  <a:pt x="22" y="31"/>
                  <a:pt x="30" y="19"/>
                </a:cubicBezTo>
                <a:cubicBezTo>
                  <a:pt x="38" y="25"/>
                  <a:pt x="38" y="25"/>
                  <a:pt x="38" y="25"/>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40" y="26"/>
                  <a:pt x="40" y="26"/>
                  <a:pt x="40" y="26"/>
                </a:cubicBezTo>
                <a:cubicBezTo>
                  <a:pt x="40" y="26"/>
                  <a:pt x="40" y="26"/>
                  <a:pt x="40" y="26"/>
                </a:cubicBezTo>
                <a:cubicBezTo>
                  <a:pt x="40" y="27"/>
                  <a:pt x="40" y="27"/>
                  <a:pt x="40" y="27"/>
                </a:cubicBezTo>
                <a:cubicBezTo>
                  <a:pt x="40" y="27"/>
                  <a:pt x="40" y="27"/>
                  <a:pt x="40" y="27"/>
                </a:cubicBezTo>
                <a:cubicBezTo>
                  <a:pt x="41" y="27"/>
                  <a:pt x="41" y="27"/>
                  <a:pt x="41" y="27"/>
                </a:cubicBezTo>
                <a:cubicBezTo>
                  <a:pt x="41" y="27"/>
                  <a:pt x="41" y="27"/>
                  <a:pt x="41" y="27"/>
                </a:cubicBezTo>
                <a:cubicBezTo>
                  <a:pt x="41" y="27"/>
                  <a:pt x="41" y="27"/>
                  <a:pt x="41" y="27"/>
                </a:cubicBezTo>
                <a:cubicBezTo>
                  <a:pt x="41" y="27"/>
                  <a:pt x="41" y="27"/>
                  <a:pt x="41" y="27"/>
                </a:cubicBezTo>
                <a:cubicBezTo>
                  <a:pt x="41" y="28"/>
                  <a:pt x="41" y="28"/>
                  <a:pt x="41" y="28"/>
                </a:cubicBezTo>
                <a:cubicBezTo>
                  <a:pt x="42" y="28"/>
                  <a:pt x="42" y="28"/>
                  <a:pt x="42" y="28"/>
                </a:cubicBezTo>
                <a:cubicBezTo>
                  <a:pt x="42" y="28"/>
                  <a:pt x="42" y="28"/>
                  <a:pt x="42" y="28"/>
                </a:cubicBezTo>
                <a:cubicBezTo>
                  <a:pt x="42" y="28"/>
                  <a:pt x="42" y="28"/>
                  <a:pt x="42" y="28"/>
                </a:cubicBezTo>
                <a:cubicBezTo>
                  <a:pt x="42" y="28"/>
                  <a:pt x="42" y="28"/>
                  <a:pt x="42" y="28"/>
                </a:cubicBezTo>
                <a:cubicBezTo>
                  <a:pt x="43" y="28"/>
                  <a:pt x="43" y="28"/>
                  <a:pt x="43" y="28"/>
                </a:cubicBezTo>
                <a:cubicBezTo>
                  <a:pt x="43" y="28"/>
                  <a:pt x="43" y="28"/>
                  <a:pt x="43" y="28"/>
                </a:cubicBezTo>
                <a:cubicBezTo>
                  <a:pt x="43" y="29"/>
                  <a:pt x="43" y="29"/>
                  <a:pt x="43" y="29"/>
                </a:cubicBezTo>
                <a:cubicBezTo>
                  <a:pt x="43" y="29"/>
                  <a:pt x="43" y="29"/>
                  <a:pt x="43" y="29"/>
                </a:cubicBezTo>
                <a:cubicBezTo>
                  <a:pt x="43" y="29"/>
                  <a:pt x="43" y="29"/>
                  <a:pt x="43" y="29"/>
                </a:cubicBezTo>
                <a:cubicBezTo>
                  <a:pt x="44" y="29"/>
                  <a:pt x="44" y="29"/>
                  <a:pt x="44" y="29"/>
                </a:cubicBezTo>
                <a:cubicBezTo>
                  <a:pt x="44" y="29"/>
                  <a:pt x="44" y="29"/>
                  <a:pt x="44" y="29"/>
                </a:cubicBezTo>
                <a:cubicBezTo>
                  <a:pt x="44" y="29"/>
                  <a:pt x="44" y="29"/>
                  <a:pt x="44" y="29"/>
                </a:cubicBezTo>
                <a:cubicBezTo>
                  <a:pt x="48" y="32"/>
                  <a:pt x="48" y="32"/>
                  <a:pt x="48" y="32"/>
                </a:cubicBezTo>
                <a:cubicBezTo>
                  <a:pt x="48" y="32"/>
                  <a:pt x="48" y="32"/>
                  <a:pt x="48" y="32"/>
                </a:cubicBezTo>
                <a:cubicBezTo>
                  <a:pt x="49" y="33"/>
                  <a:pt x="49" y="33"/>
                  <a:pt x="49" y="33"/>
                </a:cubicBezTo>
                <a:cubicBezTo>
                  <a:pt x="49" y="33"/>
                  <a:pt x="49" y="33"/>
                  <a:pt x="49" y="33"/>
                </a:cubicBezTo>
                <a:cubicBezTo>
                  <a:pt x="49" y="33"/>
                  <a:pt x="49" y="33"/>
                  <a:pt x="49" y="33"/>
                </a:cubicBezTo>
                <a:cubicBezTo>
                  <a:pt x="49" y="33"/>
                  <a:pt x="49" y="33"/>
                  <a:pt x="49" y="33"/>
                </a:cubicBezTo>
                <a:cubicBezTo>
                  <a:pt x="49" y="33"/>
                  <a:pt x="49" y="33"/>
                  <a:pt x="49" y="33"/>
                </a:cubicBezTo>
                <a:cubicBezTo>
                  <a:pt x="50" y="33"/>
                  <a:pt x="50" y="33"/>
                  <a:pt x="50" y="33"/>
                </a:cubicBezTo>
                <a:cubicBezTo>
                  <a:pt x="50" y="34"/>
                  <a:pt x="50" y="34"/>
                  <a:pt x="50" y="34"/>
                </a:cubicBezTo>
                <a:cubicBezTo>
                  <a:pt x="50" y="34"/>
                  <a:pt x="50" y="34"/>
                  <a:pt x="50" y="34"/>
                </a:cubicBezTo>
                <a:cubicBezTo>
                  <a:pt x="50" y="34"/>
                  <a:pt x="50" y="34"/>
                  <a:pt x="50" y="34"/>
                </a:cubicBezTo>
                <a:cubicBezTo>
                  <a:pt x="51" y="34"/>
                  <a:pt x="51" y="34"/>
                  <a:pt x="51" y="34"/>
                </a:cubicBezTo>
                <a:cubicBezTo>
                  <a:pt x="51" y="34"/>
                  <a:pt x="51" y="34"/>
                  <a:pt x="51" y="34"/>
                </a:cubicBezTo>
                <a:cubicBezTo>
                  <a:pt x="51" y="34"/>
                  <a:pt x="51" y="34"/>
                  <a:pt x="51" y="34"/>
                </a:cubicBezTo>
                <a:cubicBezTo>
                  <a:pt x="51" y="34"/>
                  <a:pt x="51" y="34"/>
                  <a:pt x="51" y="34"/>
                </a:cubicBezTo>
                <a:cubicBezTo>
                  <a:pt x="51" y="35"/>
                  <a:pt x="51" y="35"/>
                  <a:pt x="51" y="35"/>
                </a:cubicBezTo>
                <a:cubicBezTo>
                  <a:pt x="52" y="35"/>
                  <a:pt x="52" y="35"/>
                  <a:pt x="52" y="35"/>
                </a:cubicBezTo>
                <a:cubicBezTo>
                  <a:pt x="52" y="35"/>
                  <a:pt x="52" y="35"/>
                  <a:pt x="52" y="35"/>
                </a:cubicBezTo>
                <a:cubicBezTo>
                  <a:pt x="52" y="35"/>
                  <a:pt x="52" y="35"/>
                  <a:pt x="52" y="35"/>
                </a:cubicBezTo>
                <a:cubicBezTo>
                  <a:pt x="52" y="35"/>
                  <a:pt x="52" y="35"/>
                  <a:pt x="52" y="35"/>
                </a:cubicBezTo>
                <a:cubicBezTo>
                  <a:pt x="53" y="35"/>
                  <a:pt x="53" y="35"/>
                  <a:pt x="53" y="35"/>
                </a:cubicBezTo>
                <a:cubicBezTo>
                  <a:pt x="53" y="36"/>
                  <a:pt x="53" y="36"/>
                  <a:pt x="53" y="36"/>
                </a:cubicBezTo>
                <a:cubicBezTo>
                  <a:pt x="53" y="36"/>
                  <a:pt x="53" y="36"/>
                  <a:pt x="53" y="36"/>
                </a:cubicBezTo>
                <a:cubicBezTo>
                  <a:pt x="53" y="36"/>
                  <a:pt x="53" y="36"/>
                  <a:pt x="53" y="36"/>
                </a:cubicBezTo>
                <a:cubicBezTo>
                  <a:pt x="53" y="36"/>
                  <a:pt x="53" y="36"/>
                  <a:pt x="53" y="36"/>
                </a:cubicBezTo>
                <a:cubicBezTo>
                  <a:pt x="62" y="42"/>
                  <a:pt x="62" y="42"/>
                  <a:pt x="62" y="42"/>
                </a:cubicBezTo>
                <a:cubicBezTo>
                  <a:pt x="54" y="54"/>
                  <a:pt x="49" y="66"/>
                  <a:pt x="49" y="78"/>
                </a:cubicBezTo>
                <a:cubicBezTo>
                  <a:pt x="36" y="83"/>
                  <a:pt x="24" y="87"/>
                  <a:pt x="11" y="92"/>
                </a:cubicBezTo>
                <a:cubicBezTo>
                  <a:pt x="10" y="91"/>
                  <a:pt x="9" y="91"/>
                  <a:pt x="8" y="90"/>
                </a:cubicBezTo>
                <a:cubicBezTo>
                  <a:pt x="24" y="67"/>
                  <a:pt x="24" y="67"/>
                  <a:pt x="24" y="67"/>
                </a:cubicBezTo>
                <a:cubicBezTo>
                  <a:pt x="28" y="68"/>
                  <a:pt x="32" y="67"/>
                  <a:pt x="35" y="63"/>
                </a:cubicBezTo>
                <a:cubicBezTo>
                  <a:pt x="38" y="59"/>
                  <a:pt x="37" y="53"/>
                  <a:pt x="33" y="50"/>
                </a:cubicBezTo>
                <a:cubicBezTo>
                  <a:pt x="28" y="47"/>
                  <a:pt x="22" y="48"/>
                  <a:pt x="19" y="52"/>
                </a:cubicBezTo>
                <a:cubicBezTo>
                  <a:pt x="16" y="56"/>
                  <a:pt x="17" y="61"/>
                  <a:pt x="20" y="64"/>
                </a:cubicBezTo>
                <a:cubicBezTo>
                  <a:pt x="3" y="87"/>
                  <a:pt x="3" y="87"/>
                  <a:pt x="3" y="87"/>
                </a:cubicBezTo>
                <a:close/>
                <a:moveTo>
                  <a:pt x="27" y="92"/>
                </a:moveTo>
                <a:cubicBezTo>
                  <a:pt x="74" y="92"/>
                  <a:pt x="74" y="92"/>
                  <a:pt x="74" y="92"/>
                </a:cubicBezTo>
                <a:cubicBezTo>
                  <a:pt x="74" y="82"/>
                  <a:pt x="74" y="82"/>
                  <a:pt x="74" y="82"/>
                </a:cubicBezTo>
                <a:cubicBezTo>
                  <a:pt x="54" y="82"/>
                  <a:pt x="54" y="82"/>
                  <a:pt x="54" y="82"/>
                </a:cubicBezTo>
                <a:cubicBezTo>
                  <a:pt x="27" y="92"/>
                  <a:pt x="27" y="92"/>
                  <a:pt x="27" y="92"/>
                </a:cubicBezTo>
                <a:close/>
                <a:moveTo>
                  <a:pt x="69" y="42"/>
                </a:moveTo>
                <a:cubicBezTo>
                  <a:pt x="78" y="30"/>
                  <a:pt x="78" y="30"/>
                  <a:pt x="78" y="30"/>
                </a:cubicBezTo>
                <a:cubicBezTo>
                  <a:pt x="35" y="0"/>
                  <a:pt x="35" y="0"/>
                  <a:pt x="35" y="0"/>
                </a:cubicBezTo>
                <a:cubicBezTo>
                  <a:pt x="26" y="11"/>
                  <a:pt x="26" y="11"/>
                  <a:pt x="26" y="11"/>
                </a:cubicBezTo>
                <a:lnTo>
                  <a:pt x="69" y="42"/>
                </a:lnTo>
                <a:close/>
              </a:path>
            </a:pathLst>
          </a:custGeom>
          <a:solidFill>
            <a:schemeClr val="bg1"/>
          </a:solidFill>
          <a:ln w="9525">
            <a:noFill/>
          </a:ln>
        </p:spPr>
        <p:txBody>
          <a:bodyPr/>
          <a:lstStyle/>
          <a:p>
            <a:endParaRPr lang="zh-CN" altLang="en-US"/>
          </a:p>
        </p:txBody>
      </p:sp>
      <p:sp>
        <p:nvSpPr>
          <p:cNvPr id="6199" name="Freeform 73"/>
          <p:cNvSpPr>
            <a:spLocks noEditPoints="1"/>
          </p:cNvSpPr>
          <p:nvPr/>
        </p:nvSpPr>
        <p:spPr>
          <a:xfrm>
            <a:off x="637540" y="4963795"/>
            <a:ext cx="527050" cy="457200"/>
          </a:xfrm>
          <a:custGeom>
            <a:avLst/>
            <a:gdLst/>
            <a:ahLst/>
            <a:cxnLst>
              <a:cxn ang="0">
                <a:pos x="11209" y="53440"/>
              </a:cxn>
              <a:cxn ang="0">
                <a:pos x="128909" y="53440"/>
              </a:cxn>
              <a:cxn ang="0">
                <a:pos x="140118" y="47815"/>
              </a:cxn>
              <a:cxn ang="0">
                <a:pos x="204572" y="0"/>
              </a:cxn>
              <a:cxn ang="0">
                <a:pos x="204572" y="92817"/>
              </a:cxn>
              <a:cxn ang="0">
                <a:pos x="204572" y="185634"/>
              </a:cxn>
              <a:cxn ang="0">
                <a:pos x="140118" y="140632"/>
              </a:cxn>
              <a:cxn ang="0">
                <a:pos x="128909" y="132194"/>
              </a:cxn>
              <a:cxn ang="0">
                <a:pos x="95280" y="132194"/>
              </a:cxn>
              <a:cxn ang="0">
                <a:pos x="112094" y="196885"/>
              </a:cxn>
              <a:cxn ang="0">
                <a:pos x="126106" y="196885"/>
              </a:cxn>
              <a:cxn ang="0">
                <a:pos x="126106" y="227824"/>
              </a:cxn>
              <a:cxn ang="0">
                <a:pos x="120502" y="227824"/>
              </a:cxn>
              <a:cxn ang="0">
                <a:pos x="58850" y="227824"/>
              </a:cxn>
              <a:cxn ang="0">
                <a:pos x="30826" y="132194"/>
              </a:cxn>
              <a:cxn ang="0">
                <a:pos x="11209" y="132194"/>
              </a:cxn>
              <a:cxn ang="0">
                <a:pos x="11209" y="53440"/>
              </a:cxn>
              <a:cxn ang="0">
                <a:pos x="243805" y="64691"/>
              </a:cxn>
              <a:cxn ang="0">
                <a:pos x="263422" y="92817"/>
              </a:cxn>
              <a:cxn ang="0">
                <a:pos x="243805" y="123756"/>
              </a:cxn>
              <a:cxn ang="0">
                <a:pos x="243805" y="185634"/>
              </a:cxn>
              <a:cxn ang="0">
                <a:pos x="218584" y="185634"/>
              </a:cxn>
              <a:cxn ang="0">
                <a:pos x="218584" y="2813"/>
              </a:cxn>
              <a:cxn ang="0">
                <a:pos x="243805" y="2813"/>
              </a:cxn>
              <a:cxn ang="0">
                <a:pos x="243805" y="64691"/>
              </a:cxn>
              <a:cxn ang="0">
                <a:pos x="128909" y="137819"/>
              </a:cxn>
              <a:cxn ang="0">
                <a:pos x="103687" y="137819"/>
              </a:cxn>
              <a:cxn ang="0">
                <a:pos x="112094" y="171571"/>
              </a:cxn>
              <a:cxn ang="0">
                <a:pos x="120502" y="171571"/>
              </a:cxn>
              <a:cxn ang="0">
                <a:pos x="120502" y="160321"/>
              </a:cxn>
              <a:cxn ang="0">
                <a:pos x="128909" y="137819"/>
              </a:cxn>
            </a:cxnLst>
            <a:rect l="0" t="0" r="0" b="0"/>
            <a:pathLst>
              <a:path w="94" h="81">
                <a:moveTo>
                  <a:pt x="4" y="19"/>
                </a:moveTo>
                <a:cubicBezTo>
                  <a:pt x="46" y="19"/>
                  <a:pt x="46" y="19"/>
                  <a:pt x="46" y="19"/>
                </a:cubicBezTo>
                <a:cubicBezTo>
                  <a:pt x="50" y="17"/>
                  <a:pt x="50" y="17"/>
                  <a:pt x="50" y="17"/>
                </a:cubicBezTo>
                <a:cubicBezTo>
                  <a:pt x="73" y="0"/>
                  <a:pt x="73" y="0"/>
                  <a:pt x="73" y="0"/>
                </a:cubicBezTo>
                <a:cubicBezTo>
                  <a:pt x="73" y="33"/>
                  <a:pt x="73" y="33"/>
                  <a:pt x="73" y="33"/>
                </a:cubicBezTo>
                <a:cubicBezTo>
                  <a:pt x="73" y="66"/>
                  <a:pt x="73" y="66"/>
                  <a:pt x="73" y="66"/>
                </a:cubicBezTo>
                <a:cubicBezTo>
                  <a:pt x="50" y="50"/>
                  <a:pt x="50" y="50"/>
                  <a:pt x="50" y="50"/>
                </a:cubicBezTo>
                <a:cubicBezTo>
                  <a:pt x="46" y="47"/>
                  <a:pt x="46" y="47"/>
                  <a:pt x="46" y="47"/>
                </a:cubicBezTo>
                <a:cubicBezTo>
                  <a:pt x="34" y="47"/>
                  <a:pt x="34" y="47"/>
                  <a:pt x="34"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8"/>
                  <a:pt x="0" y="29"/>
                  <a:pt x="4" y="19"/>
                </a:cubicBezTo>
                <a:close/>
                <a:moveTo>
                  <a:pt x="87" y="23"/>
                </a:moveTo>
                <a:cubicBezTo>
                  <a:pt x="91" y="25"/>
                  <a:pt x="94" y="29"/>
                  <a:pt x="94" y="33"/>
                </a:cubicBezTo>
                <a:cubicBezTo>
                  <a:pt x="94" y="38"/>
                  <a:pt x="91" y="42"/>
                  <a:pt x="87" y="44"/>
                </a:cubicBezTo>
                <a:cubicBezTo>
                  <a:pt x="87" y="66"/>
                  <a:pt x="87" y="66"/>
                  <a:pt x="87" y="66"/>
                </a:cubicBezTo>
                <a:cubicBezTo>
                  <a:pt x="78" y="66"/>
                  <a:pt x="78" y="66"/>
                  <a:pt x="78" y="66"/>
                </a:cubicBezTo>
                <a:cubicBezTo>
                  <a:pt x="78" y="1"/>
                  <a:pt x="78" y="1"/>
                  <a:pt x="78" y="1"/>
                </a:cubicBezTo>
                <a:cubicBezTo>
                  <a:pt x="87" y="1"/>
                  <a:pt x="87" y="1"/>
                  <a:pt x="87" y="1"/>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w="9525">
            <a:noFill/>
          </a:ln>
        </p:spPr>
        <p:txBody>
          <a:bodyPr/>
          <a:lstStyle/>
          <a:p>
            <a:endParaRPr lang="zh-CN" altLang="en-US"/>
          </a:p>
        </p:txBody>
      </p:sp>
      <p:sp>
        <p:nvSpPr>
          <p:cNvPr id="6" name="电池"/>
          <p:cNvSpPr/>
          <p:nvPr/>
        </p:nvSpPr>
        <p:spPr>
          <a:xfrm>
            <a:off x="4351655" y="3199130"/>
            <a:ext cx="384810" cy="610870"/>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150" name="Freeform 10"/>
          <p:cNvSpPr>
            <a:spLocks noEditPoints="1"/>
          </p:cNvSpPr>
          <p:nvPr/>
        </p:nvSpPr>
        <p:spPr>
          <a:xfrm>
            <a:off x="2432050" y="2075498"/>
            <a:ext cx="561975" cy="512445"/>
          </a:xfrm>
          <a:custGeom>
            <a:avLst/>
            <a:gdLst/>
            <a:ahLst/>
            <a:cxnLst>
              <a:cxn ang="0">
                <a:pos x="193413" y="0"/>
              </a:cxn>
              <a:cxn ang="0">
                <a:pos x="204093" y="11866"/>
              </a:cxn>
              <a:cxn ang="0">
                <a:pos x="185107" y="65262"/>
              </a:cxn>
              <a:cxn ang="0">
                <a:pos x="43904" y="20172"/>
              </a:cxn>
              <a:cxn ang="0">
                <a:pos x="53396" y="28478"/>
              </a:cxn>
              <a:cxn ang="0">
                <a:pos x="70009" y="42717"/>
              </a:cxn>
              <a:cxn ang="0">
                <a:pos x="43904" y="53396"/>
              </a:cxn>
              <a:cxn ang="0">
                <a:pos x="53396" y="61702"/>
              </a:cxn>
              <a:cxn ang="0">
                <a:pos x="70009" y="75941"/>
              </a:cxn>
              <a:cxn ang="0">
                <a:pos x="43904" y="87807"/>
              </a:cxn>
              <a:cxn ang="0">
                <a:pos x="53396" y="92554"/>
              </a:cxn>
              <a:cxn ang="0">
                <a:pos x="70009" y="106793"/>
              </a:cxn>
              <a:cxn ang="0">
                <a:pos x="43904" y="118658"/>
              </a:cxn>
              <a:cxn ang="0">
                <a:pos x="53396" y="123405"/>
              </a:cxn>
              <a:cxn ang="0">
                <a:pos x="70009" y="137644"/>
              </a:cxn>
              <a:cxn ang="0">
                <a:pos x="43904" y="151883"/>
              </a:cxn>
              <a:cxn ang="0">
                <a:pos x="53396" y="160189"/>
              </a:cxn>
              <a:cxn ang="0">
                <a:pos x="70009" y="174428"/>
              </a:cxn>
              <a:cxn ang="0">
                <a:pos x="43904" y="185107"/>
              </a:cxn>
              <a:cxn ang="0">
                <a:pos x="43904" y="207652"/>
              </a:cxn>
              <a:cxn ang="0">
                <a:pos x="185107" y="162562"/>
              </a:cxn>
              <a:cxn ang="0">
                <a:pos x="204093" y="215958"/>
              </a:cxn>
              <a:cxn ang="0">
                <a:pos x="193413" y="227824"/>
              </a:cxn>
              <a:cxn ang="0">
                <a:pos x="24918" y="227824"/>
              </a:cxn>
              <a:cxn ang="0">
                <a:pos x="24918" y="201719"/>
              </a:cxn>
              <a:cxn ang="0">
                <a:pos x="0" y="182734"/>
              </a:cxn>
              <a:cxn ang="0">
                <a:pos x="24918" y="166122"/>
              </a:cxn>
              <a:cxn ang="0">
                <a:pos x="0" y="149510"/>
              </a:cxn>
              <a:cxn ang="0">
                <a:pos x="24918" y="135271"/>
              </a:cxn>
              <a:cxn ang="0">
                <a:pos x="0" y="115099"/>
              </a:cxn>
              <a:cxn ang="0">
                <a:pos x="24918" y="104419"/>
              </a:cxn>
              <a:cxn ang="0">
                <a:pos x="0" y="84247"/>
              </a:cxn>
              <a:cxn ang="0">
                <a:pos x="24918" y="70008"/>
              </a:cxn>
              <a:cxn ang="0">
                <a:pos x="0" y="53396"/>
              </a:cxn>
              <a:cxn ang="0">
                <a:pos x="24918" y="11866"/>
              </a:cxn>
              <a:cxn ang="0">
                <a:pos x="35598" y="0"/>
              </a:cxn>
              <a:cxn ang="0">
                <a:pos x="86621" y="109166"/>
              </a:cxn>
              <a:cxn ang="0">
                <a:pos x="113912" y="121031"/>
              </a:cxn>
              <a:cxn ang="0">
                <a:pos x="86621" y="109166"/>
              </a:cxn>
              <a:cxn ang="0">
                <a:pos x="86621" y="84247"/>
              </a:cxn>
              <a:cxn ang="0">
                <a:pos x="136457" y="96113"/>
              </a:cxn>
              <a:cxn ang="0">
                <a:pos x="86621" y="84247"/>
              </a:cxn>
              <a:cxn ang="0">
                <a:pos x="86621" y="61702"/>
              </a:cxn>
              <a:cxn ang="0">
                <a:pos x="159002" y="73568"/>
              </a:cxn>
              <a:cxn ang="0">
                <a:pos x="86621" y="61702"/>
              </a:cxn>
              <a:cxn ang="0">
                <a:pos x="86621" y="39157"/>
              </a:cxn>
              <a:cxn ang="0">
                <a:pos x="159002" y="48650"/>
              </a:cxn>
              <a:cxn ang="0">
                <a:pos x="86621" y="39157"/>
              </a:cxn>
              <a:cxn ang="0">
                <a:pos x="113912" y="180361"/>
              </a:cxn>
              <a:cxn ang="0">
                <a:pos x="144763" y="180361"/>
              </a:cxn>
              <a:cxn ang="0">
                <a:pos x="117472" y="149510"/>
              </a:cxn>
              <a:cxn ang="0">
                <a:pos x="113912" y="180361"/>
              </a:cxn>
              <a:cxn ang="0">
                <a:pos x="220705" y="51023"/>
              </a:cxn>
              <a:cxn ang="0">
                <a:pos x="159002" y="166122"/>
              </a:cxn>
              <a:cxn ang="0">
                <a:pos x="220705" y="51023"/>
              </a:cxn>
            </a:cxnLst>
            <a:rect l="0" t="0" r="0" b="0"/>
            <a:pathLst>
              <a:path w="210" h="192">
                <a:moveTo>
                  <a:pt x="30" y="0"/>
                </a:moveTo>
                <a:lnTo>
                  <a:pt x="163" y="0"/>
                </a:lnTo>
                <a:lnTo>
                  <a:pt x="172" y="0"/>
                </a:lnTo>
                <a:lnTo>
                  <a:pt x="172" y="10"/>
                </a:lnTo>
                <a:lnTo>
                  <a:pt x="172" y="41"/>
                </a:lnTo>
                <a:lnTo>
                  <a:pt x="156" y="55"/>
                </a:lnTo>
                <a:lnTo>
                  <a:pt x="156" y="17"/>
                </a:lnTo>
                <a:lnTo>
                  <a:pt x="37" y="17"/>
                </a:lnTo>
                <a:lnTo>
                  <a:pt x="37" y="29"/>
                </a:lnTo>
                <a:lnTo>
                  <a:pt x="45" y="24"/>
                </a:lnTo>
                <a:lnTo>
                  <a:pt x="54" y="22"/>
                </a:lnTo>
                <a:lnTo>
                  <a:pt x="59" y="36"/>
                </a:lnTo>
                <a:lnTo>
                  <a:pt x="52" y="41"/>
                </a:lnTo>
                <a:lnTo>
                  <a:pt x="37" y="45"/>
                </a:lnTo>
                <a:lnTo>
                  <a:pt x="37" y="55"/>
                </a:lnTo>
                <a:lnTo>
                  <a:pt x="45" y="52"/>
                </a:lnTo>
                <a:lnTo>
                  <a:pt x="54" y="48"/>
                </a:lnTo>
                <a:lnTo>
                  <a:pt x="59" y="64"/>
                </a:lnTo>
                <a:lnTo>
                  <a:pt x="52" y="67"/>
                </a:lnTo>
                <a:lnTo>
                  <a:pt x="37" y="74"/>
                </a:lnTo>
                <a:lnTo>
                  <a:pt x="37" y="83"/>
                </a:lnTo>
                <a:lnTo>
                  <a:pt x="45" y="78"/>
                </a:lnTo>
                <a:lnTo>
                  <a:pt x="54" y="76"/>
                </a:lnTo>
                <a:lnTo>
                  <a:pt x="59" y="90"/>
                </a:lnTo>
                <a:lnTo>
                  <a:pt x="52" y="95"/>
                </a:lnTo>
                <a:lnTo>
                  <a:pt x="37" y="100"/>
                </a:lnTo>
                <a:lnTo>
                  <a:pt x="37" y="109"/>
                </a:lnTo>
                <a:lnTo>
                  <a:pt x="45" y="104"/>
                </a:lnTo>
                <a:lnTo>
                  <a:pt x="54" y="102"/>
                </a:lnTo>
                <a:lnTo>
                  <a:pt x="59" y="116"/>
                </a:lnTo>
                <a:lnTo>
                  <a:pt x="52" y="121"/>
                </a:lnTo>
                <a:lnTo>
                  <a:pt x="37" y="128"/>
                </a:lnTo>
                <a:lnTo>
                  <a:pt x="37" y="137"/>
                </a:lnTo>
                <a:lnTo>
                  <a:pt x="45" y="135"/>
                </a:lnTo>
                <a:lnTo>
                  <a:pt x="54" y="130"/>
                </a:lnTo>
                <a:lnTo>
                  <a:pt x="59" y="147"/>
                </a:lnTo>
                <a:lnTo>
                  <a:pt x="52" y="149"/>
                </a:lnTo>
                <a:lnTo>
                  <a:pt x="37" y="156"/>
                </a:lnTo>
                <a:lnTo>
                  <a:pt x="37" y="170"/>
                </a:lnTo>
                <a:lnTo>
                  <a:pt x="37" y="175"/>
                </a:lnTo>
                <a:lnTo>
                  <a:pt x="156" y="175"/>
                </a:lnTo>
                <a:lnTo>
                  <a:pt x="156" y="137"/>
                </a:lnTo>
                <a:lnTo>
                  <a:pt x="172" y="123"/>
                </a:lnTo>
                <a:lnTo>
                  <a:pt x="172" y="182"/>
                </a:lnTo>
                <a:lnTo>
                  <a:pt x="172" y="192"/>
                </a:lnTo>
                <a:lnTo>
                  <a:pt x="163" y="192"/>
                </a:lnTo>
                <a:lnTo>
                  <a:pt x="30" y="192"/>
                </a:lnTo>
                <a:lnTo>
                  <a:pt x="21" y="192"/>
                </a:lnTo>
                <a:lnTo>
                  <a:pt x="21" y="182"/>
                </a:lnTo>
                <a:lnTo>
                  <a:pt x="21" y="170"/>
                </a:lnTo>
                <a:lnTo>
                  <a:pt x="4" y="170"/>
                </a:lnTo>
                <a:lnTo>
                  <a:pt x="0" y="154"/>
                </a:lnTo>
                <a:lnTo>
                  <a:pt x="21" y="144"/>
                </a:lnTo>
                <a:lnTo>
                  <a:pt x="21" y="140"/>
                </a:lnTo>
                <a:lnTo>
                  <a:pt x="4" y="140"/>
                </a:lnTo>
                <a:lnTo>
                  <a:pt x="0" y="126"/>
                </a:lnTo>
                <a:lnTo>
                  <a:pt x="21" y="116"/>
                </a:lnTo>
                <a:lnTo>
                  <a:pt x="21" y="114"/>
                </a:lnTo>
                <a:lnTo>
                  <a:pt x="4" y="114"/>
                </a:lnTo>
                <a:lnTo>
                  <a:pt x="0" y="97"/>
                </a:lnTo>
                <a:lnTo>
                  <a:pt x="21" y="90"/>
                </a:lnTo>
                <a:lnTo>
                  <a:pt x="21" y="88"/>
                </a:lnTo>
                <a:lnTo>
                  <a:pt x="4" y="88"/>
                </a:lnTo>
                <a:lnTo>
                  <a:pt x="0" y="71"/>
                </a:lnTo>
                <a:lnTo>
                  <a:pt x="21" y="62"/>
                </a:lnTo>
                <a:lnTo>
                  <a:pt x="21" y="59"/>
                </a:lnTo>
                <a:lnTo>
                  <a:pt x="4" y="59"/>
                </a:lnTo>
                <a:lnTo>
                  <a:pt x="0" y="45"/>
                </a:lnTo>
                <a:lnTo>
                  <a:pt x="21" y="36"/>
                </a:lnTo>
                <a:lnTo>
                  <a:pt x="21" y="10"/>
                </a:lnTo>
                <a:lnTo>
                  <a:pt x="21" y="0"/>
                </a:lnTo>
                <a:lnTo>
                  <a:pt x="30" y="0"/>
                </a:lnTo>
                <a:lnTo>
                  <a:pt x="30" y="0"/>
                </a:lnTo>
                <a:close/>
                <a:moveTo>
                  <a:pt x="73" y="92"/>
                </a:moveTo>
                <a:lnTo>
                  <a:pt x="73" y="102"/>
                </a:lnTo>
                <a:lnTo>
                  <a:pt x="96" y="102"/>
                </a:lnTo>
                <a:lnTo>
                  <a:pt x="96" y="92"/>
                </a:lnTo>
                <a:lnTo>
                  <a:pt x="73" y="92"/>
                </a:lnTo>
                <a:lnTo>
                  <a:pt x="73" y="92"/>
                </a:lnTo>
                <a:close/>
                <a:moveTo>
                  <a:pt x="73" y="71"/>
                </a:moveTo>
                <a:lnTo>
                  <a:pt x="73" y="81"/>
                </a:lnTo>
                <a:lnTo>
                  <a:pt x="115" y="81"/>
                </a:lnTo>
                <a:lnTo>
                  <a:pt x="115" y="71"/>
                </a:lnTo>
                <a:lnTo>
                  <a:pt x="73" y="71"/>
                </a:lnTo>
                <a:lnTo>
                  <a:pt x="73" y="71"/>
                </a:lnTo>
                <a:close/>
                <a:moveTo>
                  <a:pt x="73" y="52"/>
                </a:moveTo>
                <a:lnTo>
                  <a:pt x="73" y="62"/>
                </a:lnTo>
                <a:lnTo>
                  <a:pt x="134" y="62"/>
                </a:lnTo>
                <a:lnTo>
                  <a:pt x="134" y="52"/>
                </a:lnTo>
                <a:lnTo>
                  <a:pt x="73" y="52"/>
                </a:lnTo>
                <a:lnTo>
                  <a:pt x="73" y="52"/>
                </a:lnTo>
                <a:close/>
                <a:moveTo>
                  <a:pt x="73" y="33"/>
                </a:moveTo>
                <a:lnTo>
                  <a:pt x="73" y="41"/>
                </a:lnTo>
                <a:lnTo>
                  <a:pt x="134" y="41"/>
                </a:lnTo>
                <a:lnTo>
                  <a:pt x="134" y="33"/>
                </a:lnTo>
                <a:lnTo>
                  <a:pt x="73" y="33"/>
                </a:lnTo>
                <a:lnTo>
                  <a:pt x="73" y="33"/>
                </a:lnTo>
                <a:close/>
                <a:moveTo>
                  <a:pt x="96" y="152"/>
                </a:moveTo>
                <a:lnTo>
                  <a:pt x="111" y="152"/>
                </a:lnTo>
                <a:lnTo>
                  <a:pt x="122" y="152"/>
                </a:lnTo>
                <a:lnTo>
                  <a:pt x="111" y="137"/>
                </a:lnTo>
                <a:lnTo>
                  <a:pt x="99" y="126"/>
                </a:lnTo>
                <a:lnTo>
                  <a:pt x="99" y="140"/>
                </a:lnTo>
                <a:lnTo>
                  <a:pt x="96" y="152"/>
                </a:lnTo>
                <a:lnTo>
                  <a:pt x="96" y="152"/>
                </a:lnTo>
                <a:close/>
                <a:moveTo>
                  <a:pt x="186" y="43"/>
                </a:moveTo>
                <a:lnTo>
                  <a:pt x="111" y="116"/>
                </a:lnTo>
                <a:lnTo>
                  <a:pt x="134" y="140"/>
                </a:lnTo>
                <a:lnTo>
                  <a:pt x="210" y="67"/>
                </a:lnTo>
                <a:lnTo>
                  <a:pt x="186" y="43"/>
                </a:lnTo>
                <a:close/>
              </a:path>
            </a:pathLst>
          </a:custGeom>
          <a:solidFill>
            <a:schemeClr val="bg1"/>
          </a:solidFill>
          <a:ln w="9525">
            <a:noFill/>
          </a:ln>
        </p:spPr>
        <p:txBody>
          <a:bodyPr/>
          <a:p>
            <a:endParaRPr lang="zh-CN" altLang="en-US"/>
          </a:p>
        </p:txBody>
      </p:sp>
      <p:sp>
        <p:nvSpPr>
          <p:cNvPr id="7" name="蓝牙"/>
          <p:cNvSpPr/>
          <p:nvPr/>
        </p:nvSpPr>
        <p:spPr bwMode="auto">
          <a:xfrm>
            <a:off x="4240530" y="4963795"/>
            <a:ext cx="520065" cy="520065"/>
          </a:xfrm>
          <a:custGeom>
            <a:avLst/>
            <a:gdLst>
              <a:gd name="T0" fmla="*/ 1003326 w 2665"/>
              <a:gd name="T1" fmla="*/ 573986 h 5058"/>
              <a:gd name="T2" fmla="*/ 429943 w 2665"/>
              <a:gd name="T3" fmla="*/ 0 h 5058"/>
              <a:gd name="T4" fmla="*/ 429943 w 2665"/>
              <a:gd name="T5" fmla="*/ 756652 h 5058"/>
              <a:gd name="T6" fmla="*/ 114827 w 2665"/>
              <a:gd name="T7" fmla="*/ 440658 h 5058"/>
              <a:gd name="T8" fmla="*/ 0 w 2665"/>
              <a:gd name="T9" fmla="*/ 555531 h 5058"/>
              <a:gd name="T10" fmla="*/ 395683 w 2665"/>
              <a:gd name="T11" fmla="*/ 952500 h 5058"/>
              <a:gd name="T12" fmla="*/ 0 w 2665"/>
              <a:gd name="T13" fmla="*/ 1349469 h 5058"/>
              <a:gd name="T14" fmla="*/ 114827 w 2665"/>
              <a:gd name="T15" fmla="*/ 1464342 h 5058"/>
              <a:gd name="T16" fmla="*/ 429943 w 2665"/>
              <a:gd name="T17" fmla="*/ 1149101 h 5058"/>
              <a:gd name="T18" fmla="*/ 429943 w 2665"/>
              <a:gd name="T19" fmla="*/ 1905000 h 5058"/>
              <a:gd name="T20" fmla="*/ 1003326 w 2665"/>
              <a:gd name="T21" fmla="*/ 1331767 h 5058"/>
              <a:gd name="T22" fmla="*/ 624961 w 2665"/>
              <a:gd name="T23" fmla="*/ 952500 h 5058"/>
              <a:gd name="T24" fmla="*/ 1003326 w 2665"/>
              <a:gd name="T25" fmla="*/ 573986 h 5058"/>
              <a:gd name="T26" fmla="*/ 774425 w 2665"/>
              <a:gd name="T27" fmla="*/ 574739 h 5058"/>
              <a:gd name="T28" fmla="*/ 591454 w 2665"/>
              <a:gd name="T29" fmla="*/ 757782 h 5058"/>
              <a:gd name="T30" fmla="*/ 591078 w 2665"/>
              <a:gd name="T31" fmla="*/ 391320 h 5058"/>
              <a:gd name="T32" fmla="*/ 774425 w 2665"/>
              <a:gd name="T33" fmla="*/ 574739 h 5058"/>
              <a:gd name="T34" fmla="*/ 774425 w 2665"/>
              <a:gd name="T35" fmla="*/ 1330261 h 5058"/>
              <a:gd name="T36" fmla="*/ 591078 w 2665"/>
              <a:gd name="T37" fmla="*/ 1513304 h 5058"/>
              <a:gd name="T38" fmla="*/ 591454 w 2665"/>
              <a:gd name="T39" fmla="*/ 1147218 h 5058"/>
              <a:gd name="T40" fmla="*/ 774425 w 2665"/>
              <a:gd name="T41" fmla="*/ 1330261 h 50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65" h="5058">
                <a:moveTo>
                  <a:pt x="2665" y="1524"/>
                </a:moveTo>
                <a:lnTo>
                  <a:pt x="1142" y="0"/>
                </a:lnTo>
                <a:lnTo>
                  <a:pt x="1142" y="2009"/>
                </a:lnTo>
                <a:lnTo>
                  <a:pt x="305" y="1170"/>
                </a:lnTo>
                <a:lnTo>
                  <a:pt x="0" y="1475"/>
                </a:lnTo>
                <a:lnTo>
                  <a:pt x="1051" y="2529"/>
                </a:lnTo>
                <a:lnTo>
                  <a:pt x="0" y="3583"/>
                </a:lnTo>
                <a:lnTo>
                  <a:pt x="305" y="3888"/>
                </a:lnTo>
                <a:lnTo>
                  <a:pt x="1142" y="3051"/>
                </a:lnTo>
                <a:lnTo>
                  <a:pt x="1142" y="5058"/>
                </a:lnTo>
                <a:lnTo>
                  <a:pt x="2665" y="3536"/>
                </a:lnTo>
                <a:lnTo>
                  <a:pt x="1660" y="2529"/>
                </a:lnTo>
                <a:lnTo>
                  <a:pt x="2665" y="1524"/>
                </a:lnTo>
                <a:close/>
                <a:moveTo>
                  <a:pt x="2057" y="1526"/>
                </a:moveTo>
                <a:lnTo>
                  <a:pt x="1571" y="2012"/>
                </a:lnTo>
                <a:lnTo>
                  <a:pt x="1570" y="1039"/>
                </a:lnTo>
                <a:lnTo>
                  <a:pt x="2057" y="1526"/>
                </a:lnTo>
                <a:close/>
                <a:moveTo>
                  <a:pt x="2057" y="3532"/>
                </a:moveTo>
                <a:lnTo>
                  <a:pt x="1570" y="4018"/>
                </a:lnTo>
                <a:lnTo>
                  <a:pt x="1571" y="3046"/>
                </a:lnTo>
                <a:lnTo>
                  <a:pt x="2057" y="353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3736" name="Freeform 103"/>
          <p:cNvSpPr>
            <a:spLocks noEditPoints="1"/>
          </p:cNvSpPr>
          <p:nvPr/>
        </p:nvSpPr>
        <p:spPr>
          <a:xfrm>
            <a:off x="2255520" y="3581400"/>
            <a:ext cx="1093470" cy="1153795"/>
          </a:xfrm>
          <a:custGeom>
            <a:avLst/>
            <a:gdLst/>
            <a:ahLst/>
            <a:cxnLst>
              <a:cxn ang="0">
                <a:pos x="126413" y="291332"/>
              </a:cxn>
              <a:cxn ang="0">
                <a:pos x="90758" y="210406"/>
              </a:cxn>
              <a:cxn ang="0">
                <a:pos x="149102" y="168325"/>
              </a:cxn>
              <a:cxn ang="0">
                <a:pos x="204205" y="207169"/>
              </a:cxn>
              <a:cxn ang="0">
                <a:pos x="175033" y="288095"/>
              </a:cxn>
              <a:cxn ang="0">
                <a:pos x="178274" y="87399"/>
              </a:cxn>
              <a:cxn ang="0">
                <a:pos x="149102" y="116533"/>
              </a:cxn>
              <a:cxn ang="0">
                <a:pos x="106965" y="90636"/>
              </a:cxn>
              <a:cxn ang="0">
                <a:pos x="81034" y="139192"/>
              </a:cxn>
              <a:cxn ang="0">
                <a:pos x="16207" y="158614"/>
              </a:cxn>
              <a:cxn ang="0">
                <a:pos x="35655" y="216880"/>
              </a:cxn>
              <a:cxn ang="0">
                <a:pos x="3241" y="271909"/>
              </a:cxn>
              <a:cxn ang="0">
                <a:pos x="58344" y="301043"/>
              </a:cxn>
              <a:cxn ang="0">
                <a:pos x="74551" y="362546"/>
              </a:cxn>
              <a:cxn ang="0">
                <a:pos x="129654" y="343124"/>
              </a:cxn>
              <a:cxn ang="0">
                <a:pos x="171792" y="343124"/>
              </a:cxn>
              <a:cxn ang="0">
                <a:pos x="230136" y="359309"/>
              </a:cxn>
              <a:cxn ang="0">
                <a:pos x="243102" y="294569"/>
              </a:cxn>
              <a:cxn ang="0">
                <a:pos x="294963" y="262198"/>
              </a:cxn>
              <a:cxn ang="0">
                <a:pos x="259308" y="207169"/>
              </a:cxn>
              <a:cxn ang="0">
                <a:pos x="272274" y="152140"/>
              </a:cxn>
              <a:cxn ang="0">
                <a:pos x="210688" y="135955"/>
              </a:cxn>
              <a:cxn ang="0">
                <a:pos x="178274" y="87399"/>
              </a:cxn>
              <a:cxn ang="0">
                <a:pos x="301446" y="103585"/>
              </a:cxn>
              <a:cxn ang="0">
                <a:pos x="272274" y="71214"/>
              </a:cxn>
              <a:cxn ang="0">
                <a:pos x="304687" y="42081"/>
              </a:cxn>
              <a:cxn ang="0">
                <a:pos x="324135" y="48555"/>
              </a:cxn>
              <a:cxn ang="0">
                <a:pos x="324135" y="93873"/>
              </a:cxn>
              <a:cxn ang="0">
                <a:pos x="291722" y="0"/>
              </a:cxn>
              <a:cxn ang="0">
                <a:pos x="272274" y="25896"/>
              </a:cxn>
              <a:cxn ang="0">
                <a:pos x="243102" y="25896"/>
              </a:cxn>
              <a:cxn ang="0">
                <a:pos x="249584" y="58266"/>
              </a:cxn>
              <a:cxn ang="0">
                <a:pos x="230136" y="80925"/>
              </a:cxn>
              <a:cxn ang="0">
                <a:pos x="256067" y="100348"/>
              </a:cxn>
              <a:cxn ang="0">
                <a:pos x="259308" y="129481"/>
              </a:cxn>
              <a:cxn ang="0">
                <a:pos x="291722" y="126244"/>
              </a:cxn>
              <a:cxn ang="0">
                <a:pos x="314411" y="145666"/>
              </a:cxn>
              <a:cxn ang="0">
                <a:pos x="333859" y="119770"/>
              </a:cxn>
              <a:cxn ang="0">
                <a:pos x="359790" y="116533"/>
              </a:cxn>
              <a:cxn ang="0">
                <a:pos x="356549" y="84162"/>
              </a:cxn>
              <a:cxn ang="0">
                <a:pos x="375997" y="61503"/>
              </a:cxn>
              <a:cxn ang="0">
                <a:pos x="350066" y="42081"/>
              </a:cxn>
              <a:cxn ang="0">
                <a:pos x="346825" y="12948"/>
              </a:cxn>
              <a:cxn ang="0">
                <a:pos x="314411" y="16185"/>
              </a:cxn>
              <a:cxn ang="0">
                <a:pos x="291722" y="0"/>
              </a:cxn>
            </a:cxnLst>
            <a:rect l="0" t="0" r="0" b="0"/>
            <a:pathLst>
              <a:path w="116" h="117">
                <a:moveTo>
                  <a:pt x="46" y="91"/>
                </a:moveTo>
                <a:cubicBezTo>
                  <a:pt x="44" y="91"/>
                  <a:pt x="41" y="91"/>
                  <a:pt x="39" y="90"/>
                </a:cubicBezTo>
                <a:cubicBezTo>
                  <a:pt x="34" y="88"/>
                  <a:pt x="30" y="84"/>
                  <a:pt x="28" y="80"/>
                </a:cubicBezTo>
                <a:cubicBezTo>
                  <a:pt x="26" y="75"/>
                  <a:pt x="26" y="70"/>
                  <a:pt x="28" y="65"/>
                </a:cubicBezTo>
                <a:cubicBezTo>
                  <a:pt x="29" y="60"/>
                  <a:pt x="33" y="56"/>
                  <a:pt x="38" y="54"/>
                </a:cubicBezTo>
                <a:cubicBezTo>
                  <a:pt x="40" y="53"/>
                  <a:pt x="43" y="52"/>
                  <a:pt x="46" y="52"/>
                </a:cubicBezTo>
                <a:cubicBezTo>
                  <a:pt x="48" y="52"/>
                  <a:pt x="50" y="53"/>
                  <a:pt x="53" y="53"/>
                </a:cubicBezTo>
                <a:cubicBezTo>
                  <a:pt x="58" y="55"/>
                  <a:pt x="61" y="59"/>
                  <a:pt x="63" y="64"/>
                </a:cubicBezTo>
                <a:cubicBezTo>
                  <a:pt x="66" y="68"/>
                  <a:pt x="66" y="73"/>
                  <a:pt x="64" y="78"/>
                </a:cubicBezTo>
                <a:cubicBezTo>
                  <a:pt x="62" y="83"/>
                  <a:pt x="58" y="87"/>
                  <a:pt x="54" y="89"/>
                </a:cubicBezTo>
                <a:cubicBezTo>
                  <a:pt x="51" y="90"/>
                  <a:pt x="49" y="91"/>
                  <a:pt x="46" y="91"/>
                </a:cubicBezTo>
                <a:moveTo>
                  <a:pt x="55" y="27"/>
                </a:moveTo>
                <a:cubicBezTo>
                  <a:pt x="51" y="37"/>
                  <a:pt x="51" y="37"/>
                  <a:pt x="51" y="37"/>
                </a:cubicBezTo>
                <a:cubicBezTo>
                  <a:pt x="49" y="37"/>
                  <a:pt x="48" y="36"/>
                  <a:pt x="46" y="36"/>
                </a:cubicBezTo>
                <a:cubicBezTo>
                  <a:pt x="43" y="36"/>
                  <a:pt x="40" y="37"/>
                  <a:pt x="38" y="37"/>
                </a:cubicBezTo>
                <a:cubicBezTo>
                  <a:pt x="33" y="28"/>
                  <a:pt x="33" y="28"/>
                  <a:pt x="33" y="28"/>
                </a:cubicBezTo>
                <a:cubicBezTo>
                  <a:pt x="20" y="34"/>
                  <a:pt x="20" y="34"/>
                  <a:pt x="20" y="34"/>
                </a:cubicBezTo>
                <a:cubicBezTo>
                  <a:pt x="25" y="43"/>
                  <a:pt x="25" y="43"/>
                  <a:pt x="25" y="43"/>
                </a:cubicBezTo>
                <a:cubicBezTo>
                  <a:pt x="21" y="46"/>
                  <a:pt x="18" y="49"/>
                  <a:pt x="16" y="53"/>
                </a:cubicBezTo>
                <a:cubicBezTo>
                  <a:pt x="5" y="49"/>
                  <a:pt x="5" y="49"/>
                  <a:pt x="5" y="49"/>
                </a:cubicBezTo>
                <a:cubicBezTo>
                  <a:pt x="0" y="63"/>
                  <a:pt x="0" y="63"/>
                  <a:pt x="0" y="63"/>
                </a:cubicBezTo>
                <a:cubicBezTo>
                  <a:pt x="11" y="67"/>
                  <a:pt x="11" y="67"/>
                  <a:pt x="11" y="67"/>
                </a:cubicBezTo>
                <a:cubicBezTo>
                  <a:pt x="10" y="71"/>
                  <a:pt x="10" y="76"/>
                  <a:pt x="11" y="80"/>
                </a:cubicBezTo>
                <a:cubicBezTo>
                  <a:pt x="1" y="84"/>
                  <a:pt x="1" y="84"/>
                  <a:pt x="1" y="84"/>
                </a:cubicBezTo>
                <a:cubicBezTo>
                  <a:pt x="7" y="97"/>
                  <a:pt x="7" y="97"/>
                  <a:pt x="7" y="97"/>
                </a:cubicBezTo>
                <a:cubicBezTo>
                  <a:pt x="18" y="93"/>
                  <a:pt x="18" y="93"/>
                  <a:pt x="18" y="93"/>
                </a:cubicBezTo>
                <a:cubicBezTo>
                  <a:pt x="20" y="96"/>
                  <a:pt x="23" y="99"/>
                  <a:pt x="27" y="101"/>
                </a:cubicBezTo>
                <a:cubicBezTo>
                  <a:pt x="23" y="112"/>
                  <a:pt x="23" y="112"/>
                  <a:pt x="23" y="112"/>
                </a:cubicBezTo>
                <a:cubicBezTo>
                  <a:pt x="36" y="117"/>
                  <a:pt x="36" y="117"/>
                  <a:pt x="36" y="117"/>
                </a:cubicBezTo>
                <a:cubicBezTo>
                  <a:pt x="40" y="106"/>
                  <a:pt x="40" y="106"/>
                  <a:pt x="40" y="106"/>
                </a:cubicBezTo>
                <a:cubicBezTo>
                  <a:pt x="42" y="107"/>
                  <a:pt x="44" y="107"/>
                  <a:pt x="46" y="107"/>
                </a:cubicBezTo>
                <a:cubicBezTo>
                  <a:pt x="48" y="107"/>
                  <a:pt x="51" y="107"/>
                  <a:pt x="53" y="106"/>
                </a:cubicBezTo>
                <a:cubicBezTo>
                  <a:pt x="58" y="116"/>
                  <a:pt x="58" y="116"/>
                  <a:pt x="58" y="116"/>
                </a:cubicBezTo>
                <a:cubicBezTo>
                  <a:pt x="71" y="111"/>
                  <a:pt x="71" y="111"/>
                  <a:pt x="71" y="111"/>
                </a:cubicBezTo>
                <a:cubicBezTo>
                  <a:pt x="66" y="100"/>
                  <a:pt x="66" y="100"/>
                  <a:pt x="66" y="100"/>
                </a:cubicBezTo>
                <a:cubicBezTo>
                  <a:pt x="70" y="98"/>
                  <a:pt x="73" y="95"/>
                  <a:pt x="75" y="91"/>
                </a:cubicBezTo>
                <a:cubicBezTo>
                  <a:pt x="86" y="95"/>
                  <a:pt x="86" y="95"/>
                  <a:pt x="86" y="95"/>
                </a:cubicBezTo>
                <a:cubicBezTo>
                  <a:pt x="91" y="81"/>
                  <a:pt x="91" y="81"/>
                  <a:pt x="91" y="81"/>
                </a:cubicBezTo>
                <a:cubicBezTo>
                  <a:pt x="81" y="77"/>
                  <a:pt x="81" y="77"/>
                  <a:pt x="81" y="77"/>
                </a:cubicBezTo>
                <a:cubicBezTo>
                  <a:pt x="81" y="73"/>
                  <a:pt x="81" y="68"/>
                  <a:pt x="80" y="64"/>
                </a:cubicBezTo>
                <a:cubicBezTo>
                  <a:pt x="90" y="60"/>
                  <a:pt x="90" y="60"/>
                  <a:pt x="90" y="60"/>
                </a:cubicBezTo>
                <a:cubicBezTo>
                  <a:pt x="84" y="47"/>
                  <a:pt x="84" y="47"/>
                  <a:pt x="84" y="47"/>
                </a:cubicBezTo>
                <a:cubicBezTo>
                  <a:pt x="74" y="51"/>
                  <a:pt x="74" y="51"/>
                  <a:pt x="74" y="51"/>
                </a:cubicBezTo>
                <a:cubicBezTo>
                  <a:pt x="72" y="47"/>
                  <a:pt x="68" y="44"/>
                  <a:pt x="65" y="42"/>
                </a:cubicBezTo>
                <a:cubicBezTo>
                  <a:pt x="68" y="32"/>
                  <a:pt x="68" y="32"/>
                  <a:pt x="68" y="32"/>
                </a:cubicBezTo>
                <a:cubicBezTo>
                  <a:pt x="55" y="27"/>
                  <a:pt x="55" y="27"/>
                  <a:pt x="55" y="27"/>
                </a:cubicBezTo>
                <a:moveTo>
                  <a:pt x="94" y="32"/>
                </a:moveTo>
                <a:cubicBezTo>
                  <a:pt x="94" y="32"/>
                  <a:pt x="93" y="32"/>
                  <a:pt x="93" y="32"/>
                </a:cubicBezTo>
                <a:cubicBezTo>
                  <a:pt x="91" y="32"/>
                  <a:pt x="88" y="31"/>
                  <a:pt x="87" y="29"/>
                </a:cubicBezTo>
                <a:cubicBezTo>
                  <a:pt x="85" y="27"/>
                  <a:pt x="84" y="25"/>
                  <a:pt x="84" y="22"/>
                </a:cubicBezTo>
                <a:cubicBezTo>
                  <a:pt x="84" y="19"/>
                  <a:pt x="85" y="17"/>
                  <a:pt x="87" y="15"/>
                </a:cubicBezTo>
                <a:cubicBezTo>
                  <a:pt x="89" y="14"/>
                  <a:pt x="91" y="13"/>
                  <a:pt x="94" y="13"/>
                </a:cubicBezTo>
                <a:cubicBezTo>
                  <a:pt x="94" y="13"/>
                  <a:pt x="94" y="13"/>
                  <a:pt x="94" y="13"/>
                </a:cubicBezTo>
                <a:cubicBezTo>
                  <a:pt x="96" y="13"/>
                  <a:pt x="99" y="14"/>
                  <a:pt x="100" y="15"/>
                </a:cubicBezTo>
                <a:cubicBezTo>
                  <a:pt x="102" y="17"/>
                  <a:pt x="103" y="20"/>
                  <a:pt x="103" y="22"/>
                </a:cubicBezTo>
                <a:cubicBezTo>
                  <a:pt x="103" y="25"/>
                  <a:pt x="102" y="27"/>
                  <a:pt x="100" y="29"/>
                </a:cubicBezTo>
                <a:cubicBezTo>
                  <a:pt x="98" y="31"/>
                  <a:pt x="96" y="32"/>
                  <a:pt x="94" y="32"/>
                </a:cubicBezTo>
                <a:moveTo>
                  <a:pt x="90" y="0"/>
                </a:moveTo>
                <a:cubicBezTo>
                  <a:pt x="90" y="5"/>
                  <a:pt x="90" y="5"/>
                  <a:pt x="90" y="5"/>
                </a:cubicBezTo>
                <a:cubicBezTo>
                  <a:pt x="88" y="6"/>
                  <a:pt x="86" y="6"/>
                  <a:pt x="84" y="8"/>
                </a:cubicBezTo>
                <a:cubicBezTo>
                  <a:pt x="80" y="4"/>
                  <a:pt x="80" y="4"/>
                  <a:pt x="80" y="4"/>
                </a:cubicBezTo>
                <a:cubicBezTo>
                  <a:pt x="75" y="8"/>
                  <a:pt x="75" y="8"/>
                  <a:pt x="75" y="8"/>
                </a:cubicBezTo>
                <a:cubicBezTo>
                  <a:pt x="79" y="13"/>
                  <a:pt x="79" y="13"/>
                  <a:pt x="79" y="13"/>
                </a:cubicBezTo>
                <a:cubicBezTo>
                  <a:pt x="78" y="14"/>
                  <a:pt x="77" y="16"/>
                  <a:pt x="77" y="18"/>
                </a:cubicBezTo>
                <a:cubicBezTo>
                  <a:pt x="71" y="18"/>
                  <a:pt x="71" y="18"/>
                  <a:pt x="71" y="18"/>
                </a:cubicBezTo>
                <a:cubicBezTo>
                  <a:pt x="71" y="25"/>
                  <a:pt x="71" y="25"/>
                  <a:pt x="71" y="25"/>
                </a:cubicBezTo>
                <a:cubicBezTo>
                  <a:pt x="77" y="25"/>
                  <a:pt x="77" y="25"/>
                  <a:pt x="77" y="25"/>
                </a:cubicBezTo>
                <a:cubicBezTo>
                  <a:pt x="77" y="28"/>
                  <a:pt x="78" y="30"/>
                  <a:pt x="79" y="31"/>
                </a:cubicBezTo>
                <a:cubicBezTo>
                  <a:pt x="75" y="35"/>
                  <a:pt x="75" y="35"/>
                  <a:pt x="75" y="35"/>
                </a:cubicBezTo>
                <a:cubicBezTo>
                  <a:pt x="80" y="40"/>
                  <a:pt x="80" y="40"/>
                  <a:pt x="80" y="40"/>
                </a:cubicBezTo>
                <a:cubicBezTo>
                  <a:pt x="84" y="36"/>
                  <a:pt x="84" y="36"/>
                  <a:pt x="84" y="36"/>
                </a:cubicBezTo>
                <a:cubicBezTo>
                  <a:pt x="85" y="38"/>
                  <a:pt x="87" y="38"/>
                  <a:pt x="90" y="39"/>
                </a:cubicBezTo>
                <a:cubicBezTo>
                  <a:pt x="90" y="44"/>
                  <a:pt x="90" y="44"/>
                  <a:pt x="90" y="44"/>
                </a:cubicBezTo>
                <a:cubicBezTo>
                  <a:pt x="97" y="45"/>
                  <a:pt x="97" y="45"/>
                  <a:pt x="97" y="45"/>
                </a:cubicBezTo>
                <a:cubicBezTo>
                  <a:pt x="97" y="39"/>
                  <a:pt x="97" y="39"/>
                  <a:pt x="97" y="39"/>
                </a:cubicBezTo>
                <a:cubicBezTo>
                  <a:pt x="99" y="39"/>
                  <a:pt x="101" y="38"/>
                  <a:pt x="103" y="37"/>
                </a:cubicBezTo>
                <a:cubicBezTo>
                  <a:pt x="106" y="41"/>
                  <a:pt x="106" y="41"/>
                  <a:pt x="106" y="41"/>
                </a:cubicBezTo>
                <a:cubicBezTo>
                  <a:pt x="111" y="36"/>
                  <a:pt x="111" y="36"/>
                  <a:pt x="111" y="36"/>
                </a:cubicBezTo>
                <a:cubicBezTo>
                  <a:pt x="108" y="32"/>
                  <a:pt x="108" y="32"/>
                  <a:pt x="108" y="32"/>
                </a:cubicBezTo>
                <a:cubicBezTo>
                  <a:pt x="109" y="30"/>
                  <a:pt x="110" y="28"/>
                  <a:pt x="110" y="26"/>
                </a:cubicBezTo>
                <a:cubicBezTo>
                  <a:pt x="116" y="26"/>
                  <a:pt x="116" y="26"/>
                  <a:pt x="116" y="26"/>
                </a:cubicBezTo>
                <a:cubicBezTo>
                  <a:pt x="116" y="19"/>
                  <a:pt x="116" y="19"/>
                  <a:pt x="116" y="19"/>
                </a:cubicBezTo>
                <a:cubicBezTo>
                  <a:pt x="111" y="19"/>
                  <a:pt x="111" y="19"/>
                  <a:pt x="111" y="19"/>
                </a:cubicBezTo>
                <a:cubicBezTo>
                  <a:pt x="110" y="17"/>
                  <a:pt x="109" y="15"/>
                  <a:pt x="108" y="13"/>
                </a:cubicBezTo>
                <a:cubicBezTo>
                  <a:pt x="112" y="9"/>
                  <a:pt x="112" y="9"/>
                  <a:pt x="112" y="9"/>
                </a:cubicBezTo>
                <a:cubicBezTo>
                  <a:pt x="107" y="4"/>
                  <a:pt x="107" y="4"/>
                  <a:pt x="107" y="4"/>
                </a:cubicBezTo>
                <a:cubicBezTo>
                  <a:pt x="103" y="8"/>
                  <a:pt x="103" y="8"/>
                  <a:pt x="103" y="8"/>
                </a:cubicBezTo>
                <a:cubicBezTo>
                  <a:pt x="101" y="6"/>
                  <a:pt x="99" y="6"/>
                  <a:pt x="97" y="5"/>
                </a:cubicBezTo>
                <a:cubicBezTo>
                  <a:pt x="97" y="0"/>
                  <a:pt x="97" y="0"/>
                  <a:pt x="97" y="0"/>
                </a:cubicBezTo>
                <a:cubicBezTo>
                  <a:pt x="90" y="0"/>
                  <a:pt x="90" y="0"/>
                  <a:pt x="90" y="0"/>
                </a:cubicBezTo>
              </a:path>
            </a:pathLst>
          </a:custGeom>
          <a:solidFill>
            <a:schemeClr val="accent5">
              <a:lumMod val="75000"/>
            </a:schemeClr>
          </a:solidFill>
          <a:ln w="9525">
            <a:noFill/>
          </a:ln>
        </p:spPr>
        <p:txBody>
          <a:bodyPr/>
          <a:p>
            <a:endParaRPr lang="zh-CN" altLang="en-US"/>
          </a:p>
        </p:txBody>
      </p:sp>
      <p:sp>
        <p:nvSpPr>
          <p:cNvPr id="36" name="文本框 35"/>
          <p:cNvSpPr txBox="1"/>
          <p:nvPr/>
        </p:nvSpPr>
        <p:spPr>
          <a:xfrm>
            <a:off x="803910" y="409575"/>
            <a:ext cx="470789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一、总体情况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sp>
        <p:nvSpPr>
          <p:cNvPr id="37" name="矩形 36"/>
          <p:cNvSpPr/>
          <p:nvPr/>
        </p:nvSpPr>
        <p:spPr>
          <a:xfrm>
            <a:off x="605874" y="409655"/>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5404" y="409655"/>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矩形 38"/>
          <p:cNvSpPr/>
          <p:nvPr/>
        </p:nvSpPr>
        <p:spPr>
          <a:xfrm>
            <a:off x="300235" y="409655"/>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文本框 39"/>
          <p:cNvSpPr txBox="1"/>
          <p:nvPr/>
        </p:nvSpPr>
        <p:spPr>
          <a:xfrm>
            <a:off x="300355" y="1123315"/>
            <a:ext cx="3094990" cy="368300"/>
          </a:xfrm>
          <a:prstGeom prst="rect">
            <a:avLst/>
          </a:prstGeom>
          <a:noFill/>
        </p:spPr>
        <p:txBody>
          <a:bodyPr wrap="square" rtlCol="0">
            <a:spAutoFit/>
          </a:bodyPr>
          <a:p>
            <a:r>
              <a:rPr lang="zh-CN" altLang="en-US"/>
              <a:t>（五）监督保障情况</a:t>
            </a:r>
            <a:endParaRPr lang="zh-CN" altLang="en-US"/>
          </a:p>
        </p:txBody>
      </p:sp>
      <p:sp>
        <p:nvSpPr>
          <p:cNvPr id="8" name="文本框 7"/>
          <p:cNvSpPr txBox="1"/>
          <p:nvPr/>
        </p:nvSpPr>
        <p:spPr>
          <a:xfrm>
            <a:off x="5681345" y="2788920"/>
            <a:ext cx="5481955" cy="2566035"/>
          </a:xfrm>
          <a:prstGeom prst="rect">
            <a:avLst/>
          </a:prstGeom>
          <a:noFill/>
        </p:spPr>
        <p:txBody>
          <a:bodyPr wrap="square" rtlCol="0">
            <a:spAutoFit/>
          </a:bodyPr>
          <a:p>
            <a:pPr indent="508000" fontAlgn="auto">
              <a:lnSpc>
                <a:spcPts val="3860"/>
              </a:lnSpc>
              <a:extLst>
                <a:ext uri="{35155182-B16C-46BC-9424-99874614C6A1}">
                  <wpsdc:indentchars xmlns:wpsdc="http://www.wps.cn/officeDocument/2017/drawingmlCustomData" val="200" checksum="282533468"/>
                </a:ext>
              </a:extLst>
            </a:pPr>
            <a:r>
              <a:rPr lang="zh-CN" altLang="en-US" sz="2000">
                <a:solidFill>
                  <a:schemeClr val="accent1">
                    <a:lumMod val="75000"/>
                  </a:schemeClr>
                </a:solidFill>
                <a:latin typeface="仿宋_GB2312" panose="02010609030101010101" charset="-122"/>
                <a:ea typeface="仿宋_GB2312" panose="02010609030101010101" charset="-122"/>
                <a:cs typeface="仿宋_GB2312" panose="02010609030101010101" charset="-122"/>
              </a:rPr>
              <a:t>建立考核通报制度，公开政府信息公开监督举报方式，主动接受社会监督和社会评议。组织政务公开工作人员定期开展学习和培训，加强日常指导和检查。2022年我局未出现因信息公开不到位需要进行责任追究的情况。</a:t>
            </a:r>
            <a:endParaRPr lang="zh-CN" altLang="en-US" sz="2000">
              <a:solidFill>
                <a:schemeClr val="accent1">
                  <a:lumMod val="75000"/>
                </a:schemeClr>
              </a:solidFill>
              <a:latin typeface="仿宋_GB2312" panose="02010609030101010101" charset="-122"/>
              <a:ea typeface="仿宋_GB2312" panose="02010609030101010101" charset="-122"/>
              <a:cs typeface="仿宋_GB2312" panose="0201060903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6052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6039" y="419180"/>
            <a:ext cx="19333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299600" y="419180"/>
            <a:ext cx="193337"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911225" y="436245"/>
            <a:ext cx="7063740" cy="521970"/>
          </a:xfrm>
          <a:prstGeom prst="rect">
            <a:avLst/>
          </a:prstGeom>
          <a:noFill/>
        </p:spPr>
        <p:txBody>
          <a:bodyPr vert="horz" wrap="square" rtlCol="0">
            <a:spAutoFit/>
          </a:bodyPr>
          <a:p>
            <a:r>
              <a:rPr lang="zh-CN" altLang="en-US" sz="2800" dirty="0">
                <a:solidFill>
                  <a:schemeClr val="accent1"/>
                </a:solidFill>
                <a:latin typeface="思源宋体 CN" panose="02020700000000000000" pitchFamily="18" charset="-122"/>
                <a:ea typeface="思源宋体 CN" panose="02020700000000000000" pitchFamily="18" charset="-122"/>
              </a:rPr>
              <a:t>二、主动公开政府信息情况</a:t>
            </a:r>
            <a:endParaRPr lang="zh-CN" altLang="en-US" sz="2800" dirty="0">
              <a:solidFill>
                <a:schemeClr val="accent1"/>
              </a:solidFill>
              <a:latin typeface="思源宋体 CN" panose="02020700000000000000" pitchFamily="18" charset="-122"/>
              <a:ea typeface="思源宋体 CN" panose="02020700000000000000" pitchFamily="18" charset="-122"/>
            </a:endParaRPr>
          </a:p>
        </p:txBody>
      </p:sp>
      <p:graphicFrame>
        <p:nvGraphicFramePr>
          <p:cNvPr id="4" name="表格 3"/>
          <p:cNvGraphicFramePr/>
          <p:nvPr>
            <p:custDataLst>
              <p:tags r:id="rId1"/>
            </p:custDataLst>
          </p:nvPr>
        </p:nvGraphicFramePr>
        <p:xfrm>
          <a:off x="796925" y="1555750"/>
          <a:ext cx="10345420" cy="4823460"/>
        </p:xfrm>
        <a:graphic>
          <a:graphicData uri="http://schemas.openxmlformats.org/drawingml/2006/table">
            <a:tbl>
              <a:tblPr firstRow="1" bandRow="1">
                <a:tableStyleId>{5940675A-B579-460E-94D1-54222C63F5DA}</a:tableStyleId>
              </a:tblPr>
              <a:tblGrid>
                <a:gridCol w="2586355"/>
                <a:gridCol w="2586355"/>
                <a:gridCol w="2586355"/>
                <a:gridCol w="2586355"/>
              </a:tblGrid>
              <a:tr h="305435">
                <a:tc gridSpan="4">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第二十条第（一）项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6070">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本年</a:t>
                      </a:r>
                      <a:r>
                        <a:rPr lang="en-US" sz="1800" b="0">
                          <a:latin typeface="宋体" panose="02010600030101010101" pitchFamily="2" charset="-122"/>
                          <a:ea typeface="宋体" panose="02010600030101010101" pitchFamily="2" charset="-122"/>
                          <a:cs typeface="宋体" panose="02010600030101010101" pitchFamily="2" charset="-122"/>
                        </a:rPr>
                        <a:t>制发件数</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本年废止件数</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现行有效件</a:t>
                      </a:r>
                      <a:r>
                        <a:rPr lang="en-US" sz="1800" b="0">
                          <a:latin typeface="宋体" panose="02010600030101010101" pitchFamily="2" charset="-122"/>
                          <a:ea typeface="宋体" panose="02010600030101010101" pitchFamily="2" charset="-122"/>
                          <a:cs typeface="宋体" panose="02010600030101010101" pitchFamily="2" charset="-122"/>
                        </a:rPr>
                        <a:t>数</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a:txBody>
                    <a:bodyPr/>
                    <a:p>
                      <a:pPr indent="0">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规章</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0</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755">
                <a:tc>
                  <a:txBody>
                    <a:bodyPr/>
                    <a:p>
                      <a:pPr indent="0">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行政规范性文件</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0</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gridSpan="4">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第二十条第（五）项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6070">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本年处理决定数量</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行政许可</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15</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6070">
                <a:tc gridSpan="4">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第二十条第（六）项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本年处理决定数量</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行政处罚</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行政强制</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6070">
                <a:tc gridSpan="4">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第二十条第（八）项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本年收费金额（单位：万元）</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577215">
                <a:tc>
                  <a:txBody>
                    <a:bodyPr/>
                    <a:p>
                      <a:pPr indent="0">
                        <a:buNone/>
                      </a:pPr>
                      <a:r>
                        <a:rPr 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行政事业性收费</a:t>
                      </a:r>
                      <a:endParaRPr lang="en-US"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0</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sld>
</file>

<file path=ppt/tags/tag1.xml><?xml version="1.0" encoding="utf-8"?>
<p:tagLst xmlns:p="http://schemas.openxmlformats.org/presentationml/2006/main">
  <p:tag name="TABLE_ENDDRAG_ORIGIN_RECT" val="814*379"/>
  <p:tag name="TABLE_ENDDRAG_RECT" val="62*122*814*379"/>
</p:tagLst>
</file>

<file path=ppt/tags/tag2.xml><?xml version="1.0" encoding="utf-8"?>
<p:tagLst xmlns:p="http://schemas.openxmlformats.org/presentationml/2006/main">
  <p:tag name="TABLE_ENDDRAG_ORIGIN_RECT" val="807*437"/>
  <p:tag name="TABLE_ENDDRAG_RECT" val="31*95*807*437"/>
</p:tagLst>
</file>

<file path=ppt/tags/tag3.xml><?xml version="1.0" encoding="utf-8"?>
<p:tagLst xmlns:p="http://schemas.openxmlformats.org/presentationml/2006/main">
  <p:tag name="TABLE_ENDDRAG_ORIGIN_RECT" val="812*280"/>
  <p:tag name="TABLE_ENDDRAG_RECT" val="62*142*812*280"/>
</p:tagLst>
</file>

<file path=ppt/theme/theme1.xml><?xml version="1.0" encoding="utf-8"?>
<a:theme xmlns:a="http://schemas.openxmlformats.org/drawingml/2006/main" name="Office 主题​​">
  <a:themeElements>
    <a:clrScheme name="自定义 2354">
      <a:dk1>
        <a:sysClr val="windowText" lastClr="000000"/>
      </a:dk1>
      <a:lt1>
        <a:sysClr val="window" lastClr="FFFFFF"/>
      </a:lt1>
      <a:dk2>
        <a:srgbClr val="44546A"/>
      </a:dk2>
      <a:lt2>
        <a:srgbClr val="E7E6E6"/>
      </a:lt2>
      <a:accent1>
        <a:srgbClr val="6794BD"/>
      </a:accent1>
      <a:accent2>
        <a:srgbClr val="A1BDD7"/>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3118</Words>
  <Application>WPS 演示</Application>
  <PresentationFormat>宽屏</PresentationFormat>
  <Paragraphs>900</Paragraphs>
  <Slides>13</Slides>
  <Notes>0</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13</vt:i4>
      </vt:variant>
    </vt:vector>
  </HeadingPairs>
  <TitlesOfParts>
    <vt:vector size="36" baseType="lpstr">
      <vt:lpstr>Arial</vt:lpstr>
      <vt:lpstr>宋体</vt:lpstr>
      <vt:lpstr>Wingdings</vt:lpstr>
      <vt:lpstr>思源宋体 CN</vt:lpstr>
      <vt:lpstr>Calibri Light</vt:lpstr>
      <vt:lpstr>Calibri</vt:lpstr>
      <vt:lpstr>仿宋_GB2312</vt:lpstr>
      <vt:lpstr>微软雅黑</vt:lpstr>
      <vt:lpstr>新宋体</vt:lpstr>
      <vt:lpstr>Gill Sans</vt:lpstr>
      <vt:lpstr>思源黑体 CN Light</vt:lpstr>
      <vt:lpstr>楷体</vt:lpstr>
      <vt:lpstr>Arial Unicode MS</vt:lpstr>
      <vt:lpstr>等线 Light</vt:lpstr>
      <vt:lpstr>等线</vt:lpstr>
      <vt:lpstr>Gill Sans MT</vt:lpstr>
      <vt:lpstr>黑体</vt:lpstr>
      <vt:lpstr>华文新魏</vt:lpstr>
      <vt:lpstr>华文中宋</vt:lpstr>
      <vt:lpstr>Bodoni MT Poster Compressed</vt:lpstr>
      <vt:lpstr>Calisto MT</vt:lpstr>
      <vt:lpstr>Bradley Hand ITC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稻壳儿演示武汉组</dc:creator>
  <cp:lastModifiedBy>海盐县局文秘:排版</cp:lastModifiedBy>
  <cp:revision>66</cp:revision>
  <dcterms:created xsi:type="dcterms:W3CDTF">2020-10-27T06:22:00Z</dcterms:created>
  <dcterms:modified xsi:type="dcterms:W3CDTF">2023-01-28T01:14:36Z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2052-11.8.2.11542</vt:lpwstr>
  </property>
  <property fmtid="{D5CDD505-2E9C-101B-9397-08002B2CF9AE}" pid="3" name="ICV">
    <vt:lpwstr>BCF9BC7327434B3598C523C76A7C5289</vt:lpwstr>
  </property>
</Properties>
</file>