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3"/>
  </p:sldMasterIdLst>
  <p:notesMasterIdLst>
    <p:notesMasterId r:id="rId23"/>
  </p:notesMasterIdLst>
  <p:sldIdLst>
    <p:sldId id="256" r:id="rId4"/>
    <p:sldId id="348" r:id="rId5"/>
    <p:sldId id="350" r:id="rId6"/>
    <p:sldId id="346" r:id="rId7"/>
    <p:sldId id="360" r:id="rId8"/>
    <p:sldId id="388" r:id="rId9"/>
    <p:sldId id="389" r:id="rId10"/>
    <p:sldId id="390" r:id="rId11"/>
    <p:sldId id="351" r:id="rId12"/>
    <p:sldId id="354" r:id="rId13"/>
    <p:sldId id="391" r:id="rId14"/>
    <p:sldId id="392" r:id="rId15"/>
    <p:sldId id="393" r:id="rId16"/>
    <p:sldId id="394" r:id="rId17"/>
    <p:sldId id="355" r:id="rId18"/>
    <p:sldId id="368" r:id="rId19"/>
    <p:sldId id="382" r:id="rId20"/>
    <p:sldId id="362" r:id="rId21"/>
    <p:sldId id="372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85C5"/>
    <a:srgbClr val="78B7B7"/>
    <a:srgbClr val="3D900E"/>
    <a:srgbClr val="6BB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>
        <p:scale>
          <a:sx n="66" d="100"/>
          <a:sy n="66" d="100"/>
        </p:scale>
        <p:origin x="-2196" y="-1146"/>
      </p:cViewPr>
      <p:guideLst>
        <p:guide orient="horz" pos="203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579A-B72F-464F-BC8C-C8D65C7915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97F8-5196-4330-9FCF-8F5032DC8F0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7933" y="228600"/>
            <a:ext cx="11387667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871200" cy="44989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7934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136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生产部20XX上半年工作总结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3368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fld id="{A6CBADC5-F5F8-4E3B-9308-F3AE5746A74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7933" y="228600"/>
            <a:ext cx="11387667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 hasCustomPrompt="1"/>
          </p:nvPr>
        </p:nvSpPr>
        <p:spPr>
          <a:xfrm>
            <a:off x="812800" y="1600200"/>
            <a:ext cx="5334000" cy="44989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 hasCustomPrompt="1"/>
          </p:nvPr>
        </p:nvSpPr>
        <p:spPr>
          <a:xfrm>
            <a:off x="6350000" y="1600200"/>
            <a:ext cx="5334000" cy="21732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 hasCustomPrompt="1"/>
          </p:nvPr>
        </p:nvSpPr>
        <p:spPr>
          <a:xfrm>
            <a:off x="6350000" y="3925889"/>
            <a:ext cx="5334000" cy="21732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397934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136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生产部20XX上半年工作总结</a:t>
            </a:r>
            <a:endParaRPr lang="en-US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733368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fld id="{18E886BB-2535-4243-8C29-992E771B979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7933" y="228600"/>
            <a:ext cx="11387667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 hasCustomPrompt="1"/>
          </p:nvPr>
        </p:nvSpPr>
        <p:spPr>
          <a:xfrm>
            <a:off x="812800" y="1600200"/>
            <a:ext cx="5334000" cy="44989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50000" y="1600200"/>
            <a:ext cx="5334000" cy="44989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97934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136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生产部20XX上半年工作总结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3368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fld id="{F6C89359-AF26-495A-A67E-E6EEAEB3162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1490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任意多边形: 形状 30"/>
          <p:cNvSpPr/>
          <p:nvPr/>
        </p:nvSpPr>
        <p:spPr>
          <a:xfrm>
            <a:off x="7206266" y="0"/>
            <a:ext cx="4985736" cy="6858001"/>
          </a:xfrm>
          <a:custGeom>
            <a:avLst/>
            <a:gdLst>
              <a:gd name="connsiteX0" fmla="*/ 1940583 w 5789739"/>
              <a:gd name="connsiteY0" fmla="*/ 0 h 6858001"/>
              <a:gd name="connsiteX1" fmla="*/ 5789739 w 5789739"/>
              <a:gd name="connsiteY1" fmla="*/ 0 h 6858001"/>
              <a:gd name="connsiteX2" fmla="*/ 5789739 w 5789739"/>
              <a:gd name="connsiteY2" fmla="*/ 6858001 h 6858001"/>
              <a:gd name="connsiteX3" fmla="*/ 0 w 5789739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9739" h="6858001">
                <a:moveTo>
                  <a:pt x="1940583" y="0"/>
                </a:moveTo>
                <a:lnTo>
                  <a:pt x="5789739" y="0"/>
                </a:lnTo>
                <a:lnTo>
                  <a:pt x="5789739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3F94D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平行四边形 31"/>
          <p:cNvSpPr/>
          <p:nvPr/>
        </p:nvSpPr>
        <p:spPr>
          <a:xfrm rot="21274641">
            <a:off x="7934755" y="49106"/>
            <a:ext cx="1130798" cy="2985421"/>
          </a:xfrm>
          <a:prstGeom prst="parallelogram">
            <a:avLst>
              <a:gd name="adj" fmla="val 8755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平行四边形 32"/>
          <p:cNvSpPr/>
          <p:nvPr/>
        </p:nvSpPr>
        <p:spPr>
          <a:xfrm>
            <a:off x="6846034" y="2560827"/>
            <a:ext cx="1526550" cy="4574224"/>
          </a:xfrm>
          <a:prstGeom prst="parallelogram">
            <a:avLst>
              <a:gd name="adj" fmla="val 8086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任意多边形: 形状 33"/>
          <p:cNvSpPr/>
          <p:nvPr/>
        </p:nvSpPr>
        <p:spPr>
          <a:xfrm>
            <a:off x="619933" y="0"/>
            <a:ext cx="2997642" cy="3143250"/>
          </a:xfrm>
          <a:custGeom>
            <a:avLst/>
            <a:gdLst>
              <a:gd name="connsiteX0" fmla="*/ 3037408 w 6540310"/>
              <a:gd name="connsiteY0" fmla="*/ 0 h 6858000"/>
              <a:gd name="connsiteX1" fmla="*/ 6540310 w 6540310"/>
              <a:gd name="connsiteY1" fmla="*/ 0 h 6858000"/>
              <a:gd name="connsiteX2" fmla="*/ 3502902 w 6540310"/>
              <a:gd name="connsiteY2" fmla="*/ 6858000 h 6858000"/>
              <a:gd name="connsiteX3" fmla="*/ 0 w 654031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0310" h="6858000">
                <a:moveTo>
                  <a:pt x="3037408" y="0"/>
                </a:moveTo>
                <a:lnTo>
                  <a:pt x="6540310" y="0"/>
                </a:lnTo>
                <a:lnTo>
                  <a:pt x="350290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9000">
                <a:srgbClr val="F5F5F5"/>
              </a:gs>
              <a:gs pos="100000">
                <a:srgbClr val="F5F5F5">
                  <a:alpha val="7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-102685" y="1887688"/>
            <a:ext cx="10242898" cy="3009702"/>
            <a:chOff x="-107281" y="2214417"/>
            <a:chExt cx="9458492" cy="2521969"/>
          </a:xfrm>
        </p:grpSpPr>
        <p:sp>
          <p:nvSpPr>
            <p:cNvPr id="36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-9405" y="2214417"/>
              <a:ext cx="8775453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-86995" y="1772920"/>
            <a:ext cx="1022731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fontAlgn="auto">
              <a:lnSpc>
                <a:spcPct val="150000"/>
              </a:lnSpc>
              <a:defRPr/>
            </a:pPr>
            <a:r>
              <a:rPr lang="zh-CN" altLang="en-US" sz="6000" b="1" kern="0" dirty="0">
                <a:solidFill>
                  <a:srgbClr val="3F94D5"/>
                </a:solidFill>
                <a:cs typeface="+mn-ea"/>
                <a:sym typeface="+mn-lt"/>
              </a:rPr>
              <a:t>2022年度政府信息公开工作</a:t>
            </a:r>
            <a:endParaRPr lang="zh-CN" altLang="en-US" sz="6000" b="1" kern="0" dirty="0">
              <a:solidFill>
                <a:srgbClr val="3F94D5"/>
              </a:solidFill>
              <a:cs typeface="+mn-ea"/>
              <a:sym typeface="+mn-lt"/>
            </a:endParaRPr>
          </a:p>
          <a:p>
            <a:pPr lvl="0" algn="l" fontAlgn="auto">
              <a:lnSpc>
                <a:spcPct val="150000"/>
              </a:lnSpc>
              <a:defRPr/>
            </a:pPr>
            <a:r>
              <a:rPr lang="zh-CN" altLang="en-US" sz="6000" b="1" kern="0" dirty="0">
                <a:solidFill>
                  <a:srgbClr val="3F94D5"/>
                </a:solidFill>
                <a:cs typeface="+mn-ea"/>
                <a:sym typeface="+mn-lt"/>
              </a:rPr>
              <a:t>年度报告</a:t>
            </a:r>
            <a:endParaRPr lang="zh-CN" altLang="en-US" sz="6000" b="1" kern="0" dirty="0">
              <a:solidFill>
                <a:srgbClr val="3F94D5"/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 flipH="1">
            <a:off x="4190365" y="5207000"/>
            <a:ext cx="292862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</a:pPr>
            <a:r>
              <a:rPr lang="zh-CN" sz="36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海盐县司法局</a:t>
            </a:r>
            <a:endParaRPr lang="zh-CN" sz="36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4" name="小管"/>
          <p:cNvGrpSpPr/>
          <p:nvPr/>
        </p:nvGrpSpPr>
        <p:grpSpPr>
          <a:xfrm>
            <a:off x="188724" y="144957"/>
            <a:ext cx="1290928" cy="335728"/>
            <a:chOff x="-53" y="-51"/>
            <a:chExt cx="1022403" cy="265893"/>
          </a:xfrm>
          <a:solidFill>
            <a:schemeClr val="bg1"/>
          </a:solidFill>
        </p:grpSpPr>
        <p:sp>
          <p:nvSpPr>
            <p:cNvPr id="45" name="W"/>
            <p:cNvSpPr/>
            <p:nvPr/>
          </p:nvSpPr>
          <p:spPr>
            <a:xfrm>
              <a:off x="721584" y="-51"/>
              <a:ext cx="265841" cy="265893"/>
            </a:xfrm>
            <a:custGeom>
              <a:avLst/>
              <a:gdLst/>
              <a:ahLst/>
              <a:cxnLst/>
              <a:rect l="l" t="t" r="r" b="b"/>
              <a:pathLst>
                <a:path w="265841" h="265893">
                  <a:moveTo>
                    <a:pt x="138079" y="50"/>
                  </a:moveTo>
                  <a:cubicBezTo>
                    <a:pt x="86341" y="-1"/>
                    <a:pt x="39669" y="31125"/>
                    <a:pt x="19834" y="78910"/>
                  </a:cubicBezTo>
                  <a:cubicBezTo>
                    <a:pt x="0" y="126695"/>
                    <a:pt x="10910" y="181723"/>
                    <a:pt x="47476" y="218325"/>
                  </a:cubicBezTo>
                  <a:cubicBezTo>
                    <a:pt x="84042" y="254928"/>
                    <a:pt x="139059" y="265892"/>
                    <a:pt x="186864" y="246105"/>
                  </a:cubicBezTo>
                  <a:cubicBezTo>
                    <a:pt x="234668" y="226318"/>
                    <a:pt x="265841" y="179677"/>
                    <a:pt x="265841" y="127939"/>
                  </a:cubicBezTo>
                  <a:cubicBezTo>
                    <a:pt x="265841" y="57357"/>
                    <a:pt x="208661" y="120"/>
                    <a:pt x="138079" y="50"/>
                  </a:cubicBezTo>
                  <a:close/>
                  <a:moveTo>
                    <a:pt x="226217" y="86537"/>
                  </a:moveTo>
                  <a:cubicBezTo>
                    <a:pt x="226235" y="86833"/>
                    <a:pt x="226235" y="87130"/>
                    <a:pt x="226217" y="87426"/>
                  </a:cubicBezTo>
                  <a:lnTo>
                    <a:pt x="226217" y="88188"/>
                  </a:lnTo>
                  <a:lnTo>
                    <a:pt x="226217" y="88950"/>
                  </a:lnTo>
                  <a:lnTo>
                    <a:pt x="226217" y="89712"/>
                  </a:lnTo>
                  <a:lnTo>
                    <a:pt x="226217" y="89712"/>
                  </a:lnTo>
                  <a:lnTo>
                    <a:pt x="173766" y="194233"/>
                  </a:lnTo>
                  <a:cubicBezTo>
                    <a:pt x="173024" y="196104"/>
                    <a:pt x="171624" y="197640"/>
                    <a:pt x="169829" y="198551"/>
                  </a:cubicBezTo>
                  <a:lnTo>
                    <a:pt x="168813" y="198551"/>
                  </a:lnTo>
                  <a:lnTo>
                    <a:pt x="168813" y="198551"/>
                  </a:lnTo>
                  <a:lnTo>
                    <a:pt x="167670" y="198551"/>
                  </a:lnTo>
                  <a:lnTo>
                    <a:pt x="163606" y="198551"/>
                  </a:lnTo>
                  <a:lnTo>
                    <a:pt x="162336" y="198551"/>
                  </a:lnTo>
                  <a:lnTo>
                    <a:pt x="162336" y="198551"/>
                  </a:lnTo>
                  <a:lnTo>
                    <a:pt x="161193" y="198551"/>
                  </a:lnTo>
                  <a:cubicBezTo>
                    <a:pt x="159327" y="197634"/>
                    <a:pt x="157876" y="196047"/>
                    <a:pt x="157129" y="194106"/>
                  </a:cubicBezTo>
                  <a:lnTo>
                    <a:pt x="140492" y="161340"/>
                  </a:lnTo>
                  <a:lnTo>
                    <a:pt x="149890" y="142544"/>
                  </a:lnTo>
                  <a:lnTo>
                    <a:pt x="163479" y="169722"/>
                  </a:lnTo>
                  <a:cubicBezTo>
                    <a:pt x="163479" y="169722"/>
                    <a:pt x="165003" y="172770"/>
                    <a:pt x="166527" y="169722"/>
                  </a:cubicBezTo>
                  <a:lnTo>
                    <a:pt x="202595" y="97840"/>
                  </a:lnTo>
                  <a:cubicBezTo>
                    <a:pt x="202595" y="97840"/>
                    <a:pt x="204119" y="94792"/>
                    <a:pt x="200690" y="94792"/>
                  </a:cubicBezTo>
                  <a:lnTo>
                    <a:pt x="172496" y="94792"/>
                  </a:lnTo>
                  <a:cubicBezTo>
                    <a:pt x="170436" y="94904"/>
                    <a:pt x="168572" y="96051"/>
                    <a:pt x="167543" y="97840"/>
                  </a:cubicBezTo>
                  <a:lnTo>
                    <a:pt x="153700" y="125399"/>
                  </a:lnTo>
                  <a:lnTo>
                    <a:pt x="153700" y="125399"/>
                  </a:lnTo>
                  <a:lnTo>
                    <a:pt x="138079" y="156641"/>
                  </a:lnTo>
                  <a:lnTo>
                    <a:pt x="138079" y="156641"/>
                  </a:lnTo>
                  <a:lnTo>
                    <a:pt x="118902" y="194741"/>
                  </a:lnTo>
                  <a:cubicBezTo>
                    <a:pt x="118160" y="196612"/>
                    <a:pt x="116760" y="198148"/>
                    <a:pt x="114965" y="199059"/>
                  </a:cubicBezTo>
                  <a:lnTo>
                    <a:pt x="113949" y="199059"/>
                  </a:lnTo>
                  <a:lnTo>
                    <a:pt x="113949" y="199059"/>
                  </a:lnTo>
                  <a:lnTo>
                    <a:pt x="112933" y="199059"/>
                  </a:lnTo>
                  <a:lnTo>
                    <a:pt x="110139" y="199059"/>
                  </a:lnTo>
                  <a:lnTo>
                    <a:pt x="108869" y="199059"/>
                  </a:lnTo>
                  <a:lnTo>
                    <a:pt x="108869" y="199059"/>
                  </a:lnTo>
                  <a:lnTo>
                    <a:pt x="107726" y="199059"/>
                  </a:lnTo>
                  <a:cubicBezTo>
                    <a:pt x="105915" y="198107"/>
                    <a:pt x="104515" y="196526"/>
                    <a:pt x="103789" y="194614"/>
                  </a:cubicBezTo>
                  <a:lnTo>
                    <a:pt x="50830" y="90093"/>
                  </a:lnTo>
                  <a:lnTo>
                    <a:pt x="50830" y="90093"/>
                  </a:lnTo>
                  <a:lnTo>
                    <a:pt x="50830" y="90093"/>
                  </a:lnTo>
                  <a:lnTo>
                    <a:pt x="50830" y="89331"/>
                  </a:lnTo>
                  <a:lnTo>
                    <a:pt x="50830" y="88569"/>
                  </a:lnTo>
                  <a:lnTo>
                    <a:pt x="50830" y="87426"/>
                  </a:lnTo>
                  <a:cubicBezTo>
                    <a:pt x="50811" y="87130"/>
                    <a:pt x="50811" y="86833"/>
                    <a:pt x="50830" y="86537"/>
                  </a:cubicBezTo>
                  <a:lnTo>
                    <a:pt x="50830" y="86537"/>
                  </a:lnTo>
                  <a:cubicBezTo>
                    <a:pt x="50830" y="86537"/>
                    <a:pt x="50830" y="86537"/>
                    <a:pt x="50830" y="86537"/>
                  </a:cubicBezTo>
                  <a:cubicBezTo>
                    <a:pt x="50814" y="86241"/>
                    <a:pt x="50814" y="85944"/>
                    <a:pt x="50830" y="85648"/>
                  </a:cubicBezTo>
                  <a:lnTo>
                    <a:pt x="50830" y="84124"/>
                  </a:lnTo>
                  <a:lnTo>
                    <a:pt x="50830" y="83362"/>
                  </a:lnTo>
                  <a:lnTo>
                    <a:pt x="50830" y="82600"/>
                  </a:lnTo>
                  <a:lnTo>
                    <a:pt x="50830" y="81965"/>
                  </a:lnTo>
                  <a:lnTo>
                    <a:pt x="50830" y="81330"/>
                  </a:lnTo>
                  <a:lnTo>
                    <a:pt x="50830" y="81330"/>
                  </a:lnTo>
                  <a:lnTo>
                    <a:pt x="50830" y="81330"/>
                  </a:lnTo>
                  <a:lnTo>
                    <a:pt x="50830" y="81330"/>
                  </a:lnTo>
                  <a:lnTo>
                    <a:pt x="51719" y="81330"/>
                  </a:lnTo>
                  <a:lnTo>
                    <a:pt x="51719" y="81330"/>
                  </a:lnTo>
                  <a:lnTo>
                    <a:pt x="51719" y="81330"/>
                  </a:lnTo>
                  <a:lnTo>
                    <a:pt x="52735" y="81330"/>
                  </a:lnTo>
                  <a:lnTo>
                    <a:pt x="53370" y="81330"/>
                  </a:lnTo>
                  <a:lnTo>
                    <a:pt x="111282" y="81330"/>
                  </a:lnTo>
                  <a:lnTo>
                    <a:pt x="112171" y="81330"/>
                  </a:lnTo>
                  <a:lnTo>
                    <a:pt x="112171" y="81330"/>
                  </a:lnTo>
                  <a:lnTo>
                    <a:pt x="113060" y="81330"/>
                  </a:lnTo>
                  <a:lnTo>
                    <a:pt x="113060" y="81330"/>
                  </a:lnTo>
                  <a:lnTo>
                    <a:pt x="113949" y="82092"/>
                  </a:lnTo>
                  <a:lnTo>
                    <a:pt x="113949" y="82092"/>
                  </a:lnTo>
                  <a:lnTo>
                    <a:pt x="114711" y="82981"/>
                  </a:lnTo>
                  <a:lnTo>
                    <a:pt x="114711" y="82981"/>
                  </a:lnTo>
                  <a:lnTo>
                    <a:pt x="114711" y="83616"/>
                  </a:lnTo>
                  <a:lnTo>
                    <a:pt x="114711" y="83616"/>
                  </a:lnTo>
                  <a:lnTo>
                    <a:pt x="135666" y="114350"/>
                  </a:lnTo>
                  <a:lnTo>
                    <a:pt x="126268" y="133019"/>
                  </a:lnTo>
                  <a:lnTo>
                    <a:pt x="108488" y="97713"/>
                  </a:lnTo>
                  <a:cubicBezTo>
                    <a:pt x="107550" y="96014"/>
                    <a:pt x="105845" y="94877"/>
                    <a:pt x="103916" y="94665"/>
                  </a:cubicBezTo>
                  <a:lnTo>
                    <a:pt x="75341" y="94665"/>
                  </a:lnTo>
                  <a:cubicBezTo>
                    <a:pt x="71912" y="94665"/>
                    <a:pt x="73436" y="97713"/>
                    <a:pt x="73436" y="97713"/>
                  </a:cubicBezTo>
                  <a:lnTo>
                    <a:pt x="109504" y="169595"/>
                  </a:lnTo>
                  <a:cubicBezTo>
                    <a:pt x="109504" y="169595"/>
                    <a:pt x="111028" y="172643"/>
                    <a:pt x="112552" y="169595"/>
                  </a:cubicBezTo>
                  <a:lnTo>
                    <a:pt x="127157" y="140512"/>
                  </a:lnTo>
                  <a:lnTo>
                    <a:pt x="142016" y="110032"/>
                  </a:lnTo>
                  <a:lnTo>
                    <a:pt x="155859" y="82600"/>
                  </a:lnTo>
                  <a:lnTo>
                    <a:pt x="155859" y="82600"/>
                  </a:lnTo>
                  <a:lnTo>
                    <a:pt x="155859" y="81965"/>
                  </a:lnTo>
                  <a:lnTo>
                    <a:pt x="155859" y="81965"/>
                  </a:lnTo>
                  <a:lnTo>
                    <a:pt x="156621" y="81076"/>
                  </a:lnTo>
                  <a:lnTo>
                    <a:pt x="156621" y="81076"/>
                  </a:lnTo>
                  <a:lnTo>
                    <a:pt x="157383" y="80441"/>
                  </a:lnTo>
                  <a:lnTo>
                    <a:pt x="157383" y="80441"/>
                  </a:lnTo>
                  <a:lnTo>
                    <a:pt x="158145" y="80441"/>
                  </a:lnTo>
                  <a:lnTo>
                    <a:pt x="158780" y="80441"/>
                  </a:lnTo>
                  <a:lnTo>
                    <a:pt x="159542" y="80441"/>
                  </a:lnTo>
                  <a:lnTo>
                    <a:pt x="218089" y="80441"/>
                  </a:lnTo>
                  <a:lnTo>
                    <a:pt x="219105" y="80441"/>
                  </a:lnTo>
                  <a:lnTo>
                    <a:pt x="219105" y="80441"/>
                  </a:lnTo>
                  <a:lnTo>
                    <a:pt x="219105" y="80441"/>
                  </a:lnTo>
                  <a:lnTo>
                    <a:pt x="219994" y="80441"/>
                  </a:lnTo>
                  <a:lnTo>
                    <a:pt x="219994" y="80441"/>
                  </a:lnTo>
                  <a:lnTo>
                    <a:pt x="220756" y="81076"/>
                  </a:lnTo>
                  <a:lnTo>
                    <a:pt x="220756" y="81076"/>
                  </a:lnTo>
                  <a:lnTo>
                    <a:pt x="220756" y="81838"/>
                  </a:lnTo>
                  <a:lnTo>
                    <a:pt x="220756" y="81838"/>
                  </a:lnTo>
                  <a:lnTo>
                    <a:pt x="220756" y="82727"/>
                  </a:lnTo>
                  <a:lnTo>
                    <a:pt x="220756" y="83362"/>
                  </a:lnTo>
                  <a:lnTo>
                    <a:pt x="220756" y="84251"/>
                  </a:lnTo>
                  <a:cubicBezTo>
                    <a:pt x="220756" y="84251"/>
                    <a:pt x="220756" y="84251"/>
                    <a:pt x="220756" y="85140"/>
                  </a:cubicBezTo>
                  <a:cubicBezTo>
                    <a:pt x="220756" y="86029"/>
                    <a:pt x="220756" y="85140"/>
                    <a:pt x="220756" y="85140"/>
                  </a:cubicBezTo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"/>
            <p:cNvSpPr/>
            <p:nvPr/>
          </p:nvSpPr>
          <p:spPr>
            <a:xfrm>
              <a:off x="988822" y="223520"/>
              <a:ext cx="33528" cy="33528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-53" y="31607"/>
              <a:ext cx="694871" cy="195625"/>
              <a:chOff x="-53" y="31607"/>
              <a:chExt cx="694871" cy="195625"/>
            </a:xfrm>
            <a:grpFill/>
          </p:grpSpPr>
          <p:sp>
            <p:nvSpPr>
              <p:cNvPr id="48" name="任意多边形"/>
              <p:cNvSpPr/>
              <p:nvPr/>
            </p:nvSpPr>
            <p:spPr>
              <a:xfrm>
                <a:off x="490300" y="32512"/>
                <a:ext cx="204518" cy="193631"/>
              </a:xfrm>
              <a:custGeom>
                <a:avLst/>
                <a:gdLst/>
                <a:ahLst/>
                <a:cxnLst/>
                <a:rect l="0" t="0" r="0" b="0"/>
                <a:pathLst>
                  <a:path w="204518" h="193631">
                    <a:moveTo>
                      <a:pt x="204517" y="139192"/>
                    </a:moveTo>
                    <a:cubicBezTo>
                      <a:pt x="204517" y="124843"/>
                      <a:pt x="198817" y="111082"/>
                      <a:pt x="188671" y="100936"/>
                    </a:cubicBezTo>
                    <a:cubicBezTo>
                      <a:pt x="178525" y="90790"/>
                      <a:pt x="164764" y="85090"/>
                      <a:pt x="150415" y="85090"/>
                    </a:cubicBezTo>
                    <a:lnTo>
                      <a:pt x="51482" y="85090"/>
                    </a:lnTo>
                    <a:cubicBezTo>
                      <a:pt x="39914" y="85830"/>
                      <a:pt x="28894" y="80079"/>
                      <a:pt x="22886" y="70166"/>
                    </a:cubicBezTo>
                    <a:cubicBezTo>
                      <a:pt x="16878" y="60254"/>
                      <a:pt x="16878" y="47823"/>
                      <a:pt x="22886" y="37911"/>
                    </a:cubicBezTo>
                    <a:cubicBezTo>
                      <a:pt x="28894" y="27998"/>
                      <a:pt x="39914" y="22247"/>
                      <a:pt x="51482" y="22987"/>
                    </a:cubicBezTo>
                    <a:lnTo>
                      <a:pt x="186102" y="22987"/>
                    </a:lnTo>
                    <a:cubicBezTo>
                      <a:pt x="191984" y="22368"/>
                      <a:pt x="196449" y="17408"/>
                      <a:pt x="196449" y="11494"/>
                    </a:cubicBezTo>
                    <a:cubicBezTo>
                      <a:pt x="196449" y="5579"/>
                      <a:pt x="191984" y="619"/>
                      <a:pt x="186102" y="0"/>
                    </a:cubicBezTo>
                    <a:lnTo>
                      <a:pt x="51482" y="0"/>
                    </a:lnTo>
                    <a:cubicBezTo>
                      <a:pt x="22655" y="1398"/>
                      <a:pt x="0" y="25178"/>
                      <a:pt x="0" y="54039"/>
                    </a:cubicBezTo>
                    <a:cubicBezTo>
                      <a:pt x="0" y="82900"/>
                      <a:pt x="22655" y="106679"/>
                      <a:pt x="51482" y="108077"/>
                    </a:cubicBezTo>
                    <a:lnTo>
                      <a:pt x="150415" y="108077"/>
                    </a:lnTo>
                    <a:cubicBezTo>
                      <a:pt x="166794" y="109125"/>
                      <a:pt x="179543" y="122716"/>
                      <a:pt x="179543" y="139129"/>
                    </a:cubicBezTo>
                    <a:cubicBezTo>
                      <a:pt x="179543" y="155541"/>
                      <a:pt x="166794" y="169132"/>
                      <a:pt x="150415" y="170180"/>
                    </a:cubicBezTo>
                    <a:lnTo>
                      <a:pt x="15922" y="170180"/>
                    </a:lnTo>
                    <a:cubicBezTo>
                      <a:pt x="11527" y="169717"/>
                      <a:pt x="7253" y="171801"/>
                      <a:pt x="4912" y="175549"/>
                    </a:cubicBezTo>
                    <a:cubicBezTo>
                      <a:pt x="2570" y="179296"/>
                      <a:pt x="2570" y="184051"/>
                      <a:pt x="4912" y="187798"/>
                    </a:cubicBezTo>
                    <a:cubicBezTo>
                      <a:pt x="7253" y="191546"/>
                      <a:pt x="11527" y="193630"/>
                      <a:pt x="15922" y="193167"/>
                    </a:cubicBezTo>
                    <a:lnTo>
                      <a:pt x="150542" y="193167"/>
                    </a:lnTo>
                    <a:cubicBezTo>
                      <a:pt x="180323" y="193097"/>
                      <a:pt x="204447" y="168973"/>
                      <a:pt x="204517" y="13919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任意多边形"/>
              <p:cNvSpPr/>
              <p:nvPr/>
            </p:nvSpPr>
            <p:spPr>
              <a:xfrm>
                <a:off x="269240" y="32512"/>
                <a:ext cx="202439" cy="192339"/>
              </a:xfrm>
              <a:custGeom>
                <a:avLst/>
                <a:gdLst/>
                <a:ahLst/>
                <a:cxnLst/>
                <a:rect l="0" t="0" r="0" b="0"/>
                <a:pathLst>
                  <a:path w="202439" h="192339">
                    <a:moveTo>
                      <a:pt x="202438" y="54102"/>
                    </a:moveTo>
                    <a:cubicBezTo>
                      <a:pt x="202438" y="39753"/>
                      <a:pt x="196738" y="25992"/>
                      <a:pt x="186592" y="15846"/>
                    </a:cubicBezTo>
                    <a:cubicBezTo>
                      <a:pt x="176446" y="5700"/>
                      <a:pt x="162685" y="0"/>
                      <a:pt x="148336" y="0"/>
                    </a:cubicBezTo>
                    <a:lnTo>
                      <a:pt x="11430" y="0"/>
                    </a:lnTo>
                    <a:cubicBezTo>
                      <a:pt x="5548" y="619"/>
                      <a:pt x="1083" y="5579"/>
                      <a:pt x="1083" y="11493"/>
                    </a:cubicBezTo>
                    <a:cubicBezTo>
                      <a:pt x="1083" y="17408"/>
                      <a:pt x="5548" y="22368"/>
                      <a:pt x="11430" y="22987"/>
                    </a:cubicBezTo>
                    <a:lnTo>
                      <a:pt x="148336" y="22987"/>
                    </a:lnTo>
                    <a:cubicBezTo>
                      <a:pt x="164715" y="24035"/>
                      <a:pt x="177464" y="37626"/>
                      <a:pt x="177464" y="54039"/>
                    </a:cubicBezTo>
                    <a:cubicBezTo>
                      <a:pt x="177464" y="70451"/>
                      <a:pt x="164715" y="84042"/>
                      <a:pt x="148336" y="85090"/>
                    </a:cubicBezTo>
                    <a:lnTo>
                      <a:pt x="33274" y="85090"/>
                    </a:lnTo>
                    <a:cubicBezTo>
                      <a:pt x="14877" y="85160"/>
                      <a:pt x="0" y="100094"/>
                      <a:pt x="0" y="118491"/>
                    </a:cubicBezTo>
                    <a:lnTo>
                      <a:pt x="0" y="118491"/>
                    </a:lnTo>
                    <a:lnTo>
                      <a:pt x="0" y="181991"/>
                    </a:lnTo>
                    <a:cubicBezTo>
                      <a:pt x="619" y="187873"/>
                      <a:pt x="5579" y="192338"/>
                      <a:pt x="11493" y="192338"/>
                    </a:cubicBezTo>
                    <a:cubicBezTo>
                      <a:pt x="17408" y="192338"/>
                      <a:pt x="22368" y="187873"/>
                      <a:pt x="22987" y="181991"/>
                    </a:cubicBezTo>
                    <a:lnTo>
                      <a:pt x="22987" y="150241"/>
                    </a:lnTo>
                    <a:lnTo>
                      <a:pt x="22987" y="150241"/>
                    </a:lnTo>
                    <a:lnTo>
                      <a:pt x="22987" y="118491"/>
                    </a:lnTo>
                    <a:cubicBezTo>
                      <a:pt x="22987" y="112810"/>
                      <a:pt x="27593" y="108204"/>
                      <a:pt x="33274" y="108204"/>
                    </a:cubicBezTo>
                    <a:lnTo>
                      <a:pt x="148336" y="108204"/>
                    </a:lnTo>
                    <a:cubicBezTo>
                      <a:pt x="178216" y="108204"/>
                      <a:pt x="202438" y="83982"/>
                      <a:pt x="202438" y="5410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任意多边形"/>
              <p:cNvSpPr/>
              <p:nvPr/>
            </p:nvSpPr>
            <p:spPr>
              <a:xfrm>
                <a:off x="-53" y="31607"/>
                <a:ext cx="232511" cy="195625"/>
              </a:xfrm>
              <a:custGeom>
                <a:avLst/>
                <a:gdLst/>
                <a:ahLst/>
                <a:cxnLst/>
                <a:rect l="0" t="0" r="0" b="0"/>
                <a:pathLst>
                  <a:path w="232511" h="195625">
                    <a:moveTo>
                      <a:pt x="232336" y="12589"/>
                    </a:moveTo>
                    <a:cubicBezTo>
                      <a:pt x="232510" y="8064"/>
                      <a:pt x="229967" y="3872"/>
                      <a:pt x="225874" y="1936"/>
                    </a:cubicBezTo>
                    <a:cubicBezTo>
                      <a:pt x="221781" y="0"/>
                      <a:pt x="216927" y="694"/>
                      <a:pt x="213540" y="3699"/>
                    </a:cubicBezTo>
                    <a:lnTo>
                      <a:pt x="130228" y="71390"/>
                    </a:lnTo>
                    <a:lnTo>
                      <a:pt x="148516" y="86249"/>
                    </a:lnTo>
                    <a:lnTo>
                      <a:pt x="209476" y="36719"/>
                    </a:lnTo>
                    <a:lnTo>
                      <a:pt x="209476" y="158893"/>
                    </a:lnTo>
                    <a:lnTo>
                      <a:pt x="183060" y="137430"/>
                    </a:lnTo>
                    <a:cubicBezTo>
                      <a:pt x="182600" y="137243"/>
                      <a:pt x="182172" y="136986"/>
                      <a:pt x="181790" y="136668"/>
                    </a:cubicBezTo>
                    <a:lnTo>
                      <a:pt x="116004" y="82693"/>
                    </a:lnTo>
                    <a:lnTo>
                      <a:pt x="97970" y="97552"/>
                    </a:lnTo>
                    <a:lnTo>
                      <a:pt x="97970" y="97552"/>
                    </a:lnTo>
                    <a:lnTo>
                      <a:pt x="78158" y="113681"/>
                    </a:lnTo>
                    <a:lnTo>
                      <a:pt x="50853" y="135779"/>
                    </a:lnTo>
                    <a:lnTo>
                      <a:pt x="50853" y="135779"/>
                    </a:lnTo>
                    <a:lnTo>
                      <a:pt x="23040" y="158893"/>
                    </a:lnTo>
                    <a:lnTo>
                      <a:pt x="23040" y="36719"/>
                    </a:lnTo>
                    <a:lnTo>
                      <a:pt x="83873" y="86122"/>
                    </a:lnTo>
                    <a:lnTo>
                      <a:pt x="101653" y="71263"/>
                    </a:lnTo>
                    <a:lnTo>
                      <a:pt x="19992" y="4588"/>
                    </a:lnTo>
                    <a:lnTo>
                      <a:pt x="19992" y="4588"/>
                    </a:lnTo>
                    <a:lnTo>
                      <a:pt x="18976" y="3699"/>
                    </a:lnTo>
                    <a:cubicBezTo>
                      <a:pt x="16638" y="1756"/>
                      <a:pt x="13622" y="824"/>
                      <a:pt x="10595" y="1110"/>
                    </a:cubicBezTo>
                    <a:cubicBezTo>
                      <a:pt x="7568" y="1396"/>
                      <a:pt x="4780" y="2876"/>
                      <a:pt x="2847" y="5223"/>
                    </a:cubicBezTo>
                    <a:cubicBezTo>
                      <a:pt x="1154" y="7300"/>
                      <a:pt x="254" y="9910"/>
                      <a:pt x="307" y="12589"/>
                    </a:cubicBezTo>
                    <a:lnTo>
                      <a:pt x="53" y="12589"/>
                    </a:lnTo>
                    <a:lnTo>
                      <a:pt x="53" y="182769"/>
                    </a:lnTo>
                    <a:lnTo>
                      <a:pt x="53" y="182769"/>
                    </a:lnTo>
                    <a:cubicBezTo>
                      <a:pt x="0" y="185448"/>
                      <a:pt x="900" y="188058"/>
                      <a:pt x="2593" y="190135"/>
                    </a:cubicBezTo>
                    <a:cubicBezTo>
                      <a:pt x="6702" y="194999"/>
                      <a:pt x="13971" y="195624"/>
                      <a:pt x="18849" y="191532"/>
                    </a:cubicBezTo>
                    <a:lnTo>
                      <a:pt x="116131" y="112411"/>
                    </a:lnTo>
                    <a:lnTo>
                      <a:pt x="213413" y="191532"/>
                    </a:lnTo>
                    <a:cubicBezTo>
                      <a:pt x="218291" y="195624"/>
                      <a:pt x="225560" y="194999"/>
                      <a:pt x="229669" y="190135"/>
                    </a:cubicBezTo>
                    <a:cubicBezTo>
                      <a:pt x="231352" y="188053"/>
                      <a:pt x="232251" y="185446"/>
                      <a:pt x="232209" y="182769"/>
                    </a:cubicBezTo>
                    <a:lnTo>
                      <a:pt x="232209" y="182769"/>
                    </a:lnTo>
                    <a:lnTo>
                      <a:pt x="232209" y="12462"/>
                    </a:lnTo>
                  </a:path>
                </a:pathLst>
              </a:custGeom>
              <a:grpFill/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3724910" cy="625475"/>
            <a:chOff x="0" y="0"/>
            <a:chExt cx="3112164" cy="625646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625646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85090" y="90170"/>
              <a:ext cx="2922905" cy="369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主动公开政府信息情况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3393230" y="625646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407670" y="940435"/>
          <a:ext cx="10955020" cy="54743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8755"/>
                <a:gridCol w="2738755"/>
                <a:gridCol w="2738755"/>
                <a:gridCol w="2738755"/>
              </a:tblGrid>
              <a:tr h="40005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第二十条第（一）项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94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制发件数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本年废止件数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现行有效件</a:t>
                      </a: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规章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5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行政规范性文件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第二十条第（五）项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87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本年处理决定数量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行政许可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878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第二十条第（六）项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本年处理决定数量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行政处罚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75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行政强制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第二十条第（八）项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94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本年收费金额（单位：万元）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行政事业性收费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 flipH="1">
            <a:off x="8471742" y="0"/>
            <a:ext cx="2997642" cy="3143250"/>
          </a:xfrm>
          <a:custGeom>
            <a:avLst/>
            <a:gdLst>
              <a:gd name="connsiteX0" fmla="*/ 3037408 w 6540310"/>
              <a:gd name="connsiteY0" fmla="*/ 0 h 6858000"/>
              <a:gd name="connsiteX1" fmla="*/ 6540310 w 6540310"/>
              <a:gd name="connsiteY1" fmla="*/ 0 h 6858000"/>
              <a:gd name="connsiteX2" fmla="*/ 3502902 w 6540310"/>
              <a:gd name="connsiteY2" fmla="*/ 6858000 h 6858000"/>
              <a:gd name="connsiteX3" fmla="*/ 0 w 654031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0310" h="6858000">
                <a:moveTo>
                  <a:pt x="3037408" y="0"/>
                </a:moveTo>
                <a:lnTo>
                  <a:pt x="6540310" y="0"/>
                </a:lnTo>
                <a:lnTo>
                  <a:pt x="350290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9000">
                <a:srgbClr val="F5F5F5"/>
              </a:gs>
              <a:gs pos="100000">
                <a:srgbClr val="F5F5F5">
                  <a:alpha val="7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任意多边形: 形状 28"/>
          <p:cNvSpPr/>
          <p:nvPr/>
        </p:nvSpPr>
        <p:spPr>
          <a:xfrm flipH="1">
            <a:off x="0" y="0"/>
            <a:ext cx="4985736" cy="6858001"/>
          </a:xfrm>
          <a:custGeom>
            <a:avLst/>
            <a:gdLst>
              <a:gd name="connsiteX0" fmla="*/ 1940583 w 5789739"/>
              <a:gd name="connsiteY0" fmla="*/ 0 h 6858001"/>
              <a:gd name="connsiteX1" fmla="*/ 5789739 w 5789739"/>
              <a:gd name="connsiteY1" fmla="*/ 0 h 6858001"/>
              <a:gd name="connsiteX2" fmla="*/ 5789739 w 5789739"/>
              <a:gd name="connsiteY2" fmla="*/ 6858001 h 6858001"/>
              <a:gd name="connsiteX3" fmla="*/ 0 w 5789739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9739" h="6858001">
                <a:moveTo>
                  <a:pt x="1940583" y="0"/>
                </a:moveTo>
                <a:lnTo>
                  <a:pt x="5789739" y="0"/>
                </a:lnTo>
                <a:lnTo>
                  <a:pt x="5789739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3F94D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平行四边形 29"/>
          <p:cNvSpPr/>
          <p:nvPr/>
        </p:nvSpPr>
        <p:spPr>
          <a:xfrm rot="325359" flipH="1">
            <a:off x="3126449" y="49106"/>
            <a:ext cx="1130798" cy="2985421"/>
          </a:xfrm>
          <a:prstGeom prst="parallelogram">
            <a:avLst>
              <a:gd name="adj" fmla="val 8755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平行四边形 30"/>
          <p:cNvSpPr/>
          <p:nvPr/>
        </p:nvSpPr>
        <p:spPr>
          <a:xfrm flipH="1">
            <a:off x="3819418" y="2560827"/>
            <a:ext cx="1526550" cy="4574224"/>
          </a:xfrm>
          <a:prstGeom prst="parallelogram">
            <a:avLst>
              <a:gd name="adj" fmla="val 8086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 flipH="1">
            <a:off x="1949102" y="1907377"/>
            <a:ext cx="10242898" cy="3009702"/>
            <a:chOff x="-107281" y="2214417"/>
            <a:chExt cx="9458492" cy="2521969"/>
          </a:xfrm>
        </p:grpSpPr>
        <p:sp>
          <p:nvSpPr>
            <p:cNvPr id="22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-9405" y="2214417"/>
              <a:ext cx="8775453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 flipH="1">
            <a:off x="2799974" y="2106132"/>
            <a:ext cx="1946826" cy="2646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zh-CN" sz="16600" b="1" dirty="0">
                <a:solidFill>
                  <a:srgbClr val="3F94D5"/>
                </a:solidFill>
                <a:cs typeface="+mn-ea"/>
                <a:sym typeface="+mn-lt"/>
              </a:rPr>
              <a:t>3</a:t>
            </a:r>
            <a:endParaRPr kumimoji="1" lang="zh-CN" altLang="en-US" sz="41300" b="1" dirty="0">
              <a:solidFill>
                <a:srgbClr val="3F94D5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2800026" y="3449955"/>
            <a:ext cx="931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</a:t>
            </a:r>
            <a:endParaRPr kumimoji="1" lang="zh-CN" altLang="en-US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386442" y="2621755"/>
            <a:ext cx="7040880" cy="1938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收到和处理政府信息</a:t>
            </a:r>
            <a:endParaRPr lang="zh-CN" altLang="en-US" sz="60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60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公开申请情况</a:t>
            </a:r>
            <a:endParaRPr lang="zh-CN" altLang="en-US" sz="60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9" grpId="0" bldLvl="0" animBg="1"/>
      <p:bldP spid="30" grpId="0" bldLvl="0" animBg="1"/>
      <p:bldP spid="31" grpId="0" bldLvl="0" animBg="1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101600" y="125730"/>
            <a:ext cx="3498215" cy="738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收到和处理政府信息公开申请情况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3393230" y="872661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313055" y="125730"/>
          <a:ext cx="11450955" cy="6522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970"/>
                <a:gridCol w="1106170"/>
                <a:gridCol w="3782695"/>
                <a:gridCol w="808990"/>
                <a:gridCol w="808990"/>
                <a:gridCol w="807085"/>
                <a:gridCol w="808355"/>
                <a:gridCol w="807720"/>
                <a:gridCol w="809625"/>
                <a:gridCol w="808355"/>
              </a:tblGrid>
              <a:tr h="218440">
                <a:tc rowSpan="3"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（本列数据的勾稽关系为：第一项加第二项之和，等于第三项加第四项之和）</a:t>
                      </a:r>
                      <a:endParaRPr lang="en-US" altLang="en-US" sz="12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申请人情况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8669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自然人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法人或其他组织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18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商业企业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科研机构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社会公益组织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法律服务机构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一、本年新收政府信息公开申请数量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96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二、上年结转政府信息公开申请数量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90">
                <a:tc rowSpan="2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三、本年度办理结果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（一）予以公开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（二）部分公开</a:t>
                      </a: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（区分处理的，只计这一情形，不计其他情形）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（三）不予公开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1.属于国家秘密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2.其他法律行政法规禁止公开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3.危及“三安全一稳定”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4.保护第三方合法权益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5.属于三类内部事务信息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6.属于四类过程性信息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05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7.属于行政执法案卷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8.属于行政查询事项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（四）无法提供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1.本机关不掌握相关政府信息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2.没有现成信息需要另行制作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3.补正后申请内容仍不明确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（五）不予处理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1.信访举报投诉类申请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2.重复申请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3.要求提供公开出版物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4.无正当理由大量反复申请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22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5.要求行政机关确认或重新出具已获取信息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18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（六）其他处理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1.申请人无正当理由逾期不补正、行政机关不再处理其政府信息公开申请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9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2.申请人逾期未按收费通知要求缴纳费用、行政机关不再处理其政府信息公开申请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3.其他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（七）总计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四、结转下年度继续办理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 flipH="1">
            <a:off x="8471742" y="0"/>
            <a:ext cx="2997642" cy="3143250"/>
          </a:xfrm>
          <a:custGeom>
            <a:avLst/>
            <a:gdLst>
              <a:gd name="connsiteX0" fmla="*/ 3037408 w 6540310"/>
              <a:gd name="connsiteY0" fmla="*/ 0 h 6858000"/>
              <a:gd name="connsiteX1" fmla="*/ 6540310 w 6540310"/>
              <a:gd name="connsiteY1" fmla="*/ 0 h 6858000"/>
              <a:gd name="connsiteX2" fmla="*/ 3502902 w 6540310"/>
              <a:gd name="connsiteY2" fmla="*/ 6858000 h 6858000"/>
              <a:gd name="connsiteX3" fmla="*/ 0 w 654031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0310" h="6858000">
                <a:moveTo>
                  <a:pt x="3037408" y="0"/>
                </a:moveTo>
                <a:lnTo>
                  <a:pt x="6540310" y="0"/>
                </a:lnTo>
                <a:lnTo>
                  <a:pt x="350290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9000">
                <a:srgbClr val="F5F5F5"/>
              </a:gs>
              <a:gs pos="100000">
                <a:srgbClr val="F5F5F5">
                  <a:alpha val="7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任意多边形: 形状 28"/>
          <p:cNvSpPr/>
          <p:nvPr/>
        </p:nvSpPr>
        <p:spPr>
          <a:xfrm flipH="1">
            <a:off x="0" y="0"/>
            <a:ext cx="4985736" cy="6858001"/>
          </a:xfrm>
          <a:custGeom>
            <a:avLst/>
            <a:gdLst>
              <a:gd name="connsiteX0" fmla="*/ 1940583 w 5789739"/>
              <a:gd name="connsiteY0" fmla="*/ 0 h 6858001"/>
              <a:gd name="connsiteX1" fmla="*/ 5789739 w 5789739"/>
              <a:gd name="connsiteY1" fmla="*/ 0 h 6858001"/>
              <a:gd name="connsiteX2" fmla="*/ 5789739 w 5789739"/>
              <a:gd name="connsiteY2" fmla="*/ 6858001 h 6858001"/>
              <a:gd name="connsiteX3" fmla="*/ 0 w 5789739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9739" h="6858001">
                <a:moveTo>
                  <a:pt x="1940583" y="0"/>
                </a:moveTo>
                <a:lnTo>
                  <a:pt x="5789739" y="0"/>
                </a:lnTo>
                <a:lnTo>
                  <a:pt x="5789739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3F94D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平行四边形 29"/>
          <p:cNvSpPr/>
          <p:nvPr/>
        </p:nvSpPr>
        <p:spPr>
          <a:xfrm rot="325359" flipH="1">
            <a:off x="3126449" y="49106"/>
            <a:ext cx="1130798" cy="2985421"/>
          </a:xfrm>
          <a:prstGeom prst="parallelogram">
            <a:avLst>
              <a:gd name="adj" fmla="val 8755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平行四边形 30"/>
          <p:cNvSpPr/>
          <p:nvPr/>
        </p:nvSpPr>
        <p:spPr>
          <a:xfrm flipH="1">
            <a:off x="3819418" y="2560827"/>
            <a:ext cx="1526550" cy="4574224"/>
          </a:xfrm>
          <a:prstGeom prst="parallelogram">
            <a:avLst>
              <a:gd name="adj" fmla="val 8086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 flipH="1">
            <a:off x="1949102" y="1907377"/>
            <a:ext cx="10242898" cy="3009702"/>
            <a:chOff x="-107281" y="2214417"/>
            <a:chExt cx="9458492" cy="2521969"/>
          </a:xfrm>
        </p:grpSpPr>
        <p:sp>
          <p:nvSpPr>
            <p:cNvPr id="22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-9405" y="2214417"/>
              <a:ext cx="8775453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 flipH="1">
            <a:off x="2799974" y="2106132"/>
            <a:ext cx="1946826" cy="2646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zh-CN" sz="16600" b="1" dirty="0">
                <a:solidFill>
                  <a:srgbClr val="3F94D5"/>
                </a:solidFill>
                <a:cs typeface="+mn-ea"/>
                <a:sym typeface="+mn-lt"/>
              </a:rPr>
              <a:t>4</a:t>
            </a:r>
            <a:endParaRPr kumimoji="1" lang="zh-CN" altLang="en-US" sz="41300" b="1" dirty="0">
              <a:solidFill>
                <a:srgbClr val="3F94D5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2800026" y="3449955"/>
            <a:ext cx="931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</a:t>
            </a:r>
            <a:endParaRPr kumimoji="1" lang="zh-CN" altLang="en-US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386442" y="2621755"/>
            <a:ext cx="7040880" cy="1938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政府信息公开行政复</a:t>
            </a:r>
            <a:endParaRPr lang="zh-CN" altLang="en-US" sz="60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60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议、行政诉讼情况</a:t>
            </a:r>
            <a:endParaRPr lang="zh-CN" altLang="en-US" sz="60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9" grpId="0" bldLvl="0" animBg="1"/>
      <p:bldP spid="30" grpId="0" bldLvl="0" animBg="1"/>
      <p:bldP spid="31" grpId="0" bldLvl="0" animBg="1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3724910" cy="1000760"/>
            <a:chOff x="0" y="0"/>
            <a:chExt cx="3112164" cy="706878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706878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85090" y="90170"/>
              <a:ext cx="2922905" cy="521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政府信息公开行政复议、行政诉讼情况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3393230" y="1000931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843915" y="1866900"/>
          <a:ext cx="10300335" cy="4324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7070"/>
                <a:gridCol w="685165"/>
                <a:gridCol w="687070"/>
                <a:gridCol w="683895"/>
                <a:gridCol w="687705"/>
                <a:gridCol w="687070"/>
                <a:gridCol w="684530"/>
                <a:gridCol w="688340"/>
                <a:gridCol w="686435"/>
                <a:gridCol w="687070"/>
                <a:gridCol w="687070"/>
                <a:gridCol w="687070"/>
                <a:gridCol w="687705"/>
                <a:gridCol w="687070"/>
                <a:gridCol w="687070"/>
              </a:tblGrid>
              <a:tr h="64071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行政复议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行政诉讼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4071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未经复议直接起诉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复议后起诉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28079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 flipH="1">
            <a:off x="8471742" y="0"/>
            <a:ext cx="2997642" cy="3143250"/>
          </a:xfrm>
          <a:custGeom>
            <a:avLst/>
            <a:gdLst>
              <a:gd name="connsiteX0" fmla="*/ 3037408 w 6540310"/>
              <a:gd name="connsiteY0" fmla="*/ 0 h 6858000"/>
              <a:gd name="connsiteX1" fmla="*/ 6540310 w 6540310"/>
              <a:gd name="connsiteY1" fmla="*/ 0 h 6858000"/>
              <a:gd name="connsiteX2" fmla="*/ 3502902 w 6540310"/>
              <a:gd name="connsiteY2" fmla="*/ 6858000 h 6858000"/>
              <a:gd name="connsiteX3" fmla="*/ 0 w 654031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0310" h="6858000">
                <a:moveTo>
                  <a:pt x="3037408" y="0"/>
                </a:moveTo>
                <a:lnTo>
                  <a:pt x="6540310" y="0"/>
                </a:lnTo>
                <a:lnTo>
                  <a:pt x="350290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9000">
                <a:srgbClr val="F5F5F5"/>
              </a:gs>
              <a:gs pos="100000">
                <a:srgbClr val="F5F5F5">
                  <a:alpha val="7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任意多边形: 形状 28"/>
          <p:cNvSpPr/>
          <p:nvPr/>
        </p:nvSpPr>
        <p:spPr>
          <a:xfrm flipH="1">
            <a:off x="0" y="0"/>
            <a:ext cx="4985736" cy="6858001"/>
          </a:xfrm>
          <a:custGeom>
            <a:avLst/>
            <a:gdLst>
              <a:gd name="connsiteX0" fmla="*/ 1940583 w 5789739"/>
              <a:gd name="connsiteY0" fmla="*/ 0 h 6858001"/>
              <a:gd name="connsiteX1" fmla="*/ 5789739 w 5789739"/>
              <a:gd name="connsiteY1" fmla="*/ 0 h 6858001"/>
              <a:gd name="connsiteX2" fmla="*/ 5789739 w 5789739"/>
              <a:gd name="connsiteY2" fmla="*/ 6858001 h 6858001"/>
              <a:gd name="connsiteX3" fmla="*/ 0 w 5789739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9739" h="6858001">
                <a:moveTo>
                  <a:pt x="1940583" y="0"/>
                </a:moveTo>
                <a:lnTo>
                  <a:pt x="5789739" y="0"/>
                </a:lnTo>
                <a:lnTo>
                  <a:pt x="5789739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3F94D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平行四边形 29"/>
          <p:cNvSpPr/>
          <p:nvPr/>
        </p:nvSpPr>
        <p:spPr>
          <a:xfrm rot="325359" flipH="1">
            <a:off x="3126449" y="49106"/>
            <a:ext cx="1130798" cy="2985421"/>
          </a:xfrm>
          <a:prstGeom prst="parallelogram">
            <a:avLst>
              <a:gd name="adj" fmla="val 8755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平行四边形 30"/>
          <p:cNvSpPr/>
          <p:nvPr/>
        </p:nvSpPr>
        <p:spPr>
          <a:xfrm flipH="1">
            <a:off x="3819418" y="2560827"/>
            <a:ext cx="1526550" cy="4574224"/>
          </a:xfrm>
          <a:prstGeom prst="parallelogram">
            <a:avLst>
              <a:gd name="adj" fmla="val 8086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 flipH="1">
            <a:off x="1949102" y="1907377"/>
            <a:ext cx="10242898" cy="3009702"/>
            <a:chOff x="-107281" y="2214417"/>
            <a:chExt cx="9458492" cy="2521969"/>
          </a:xfrm>
        </p:grpSpPr>
        <p:sp>
          <p:nvSpPr>
            <p:cNvPr id="22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-9405" y="2214417"/>
              <a:ext cx="8775453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 flipH="1">
            <a:off x="3327024" y="1907377"/>
            <a:ext cx="1946826" cy="2646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zh-CN" sz="16600" b="1" dirty="0">
                <a:solidFill>
                  <a:srgbClr val="3F94D5"/>
                </a:solidFill>
                <a:cs typeface="+mn-ea"/>
                <a:sym typeface="+mn-lt"/>
              </a:rPr>
              <a:t>5</a:t>
            </a:r>
            <a:endParaRPr kumimoji="1" lang="zh-CN" altLang="en-US" sz="41300" b="1" dirty="0">
              <a:solidFill>
                <a:srgbClr val="3F94D5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3221031" y="3143250"/>
            <a:ext cx="931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</a:t>
            </a:r>
            <a:endParaRPr kumimoji="1" lang="zh-CN" altLang="en-US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273537" y="2459830"/>
            <a:ext cx="5516880" cy="1938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存在的主要问题</a:t>
            </a:r>
            <a:endParaRPr lang="zh-CN" altLang="en-US" sz="60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60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及改进情况</a:t>
            </a:r>
            <a:endParaRPr lang="zh-CN" altLang="en-US" sz="60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  <p:bldP spid="30" grpId="0" animBg="1"/>
      <p:bldP spid="31" grpId="0" animBg="1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958850" y="1689735"/>
            <a:ext cx="3441065" cy="4152900"/>
          </a:xfrm>
          <a:prstGeom prst="rect">
            <a:avLst/>
          </a:prstGeom>
          <a:blipFill rotWithShape="1">
            <a:blip r:embed="rId1" cstate="screen"/>
            <a:stretch>
              <a:fillRect/>
            </a:stretch>
          </a:blipFill>
          <a:ln w="19050" cap="flat" cmpd="sng" algn="ctr">
            <a:noFill/>
            <a:prstDash val="solid"/>
            <a:miter lim="800000"/>
          </a:ln>
          <a:effectLst>
            <a:outerShdw blurRad="50800" dist="1016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noFill/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399700" y="2166161"/>
            <a:ext cx="1530350" cy="3194050"/>
            <a:chOff x="4399700" y="2147111"/>
            <a:chExt cx="1530350" cy="319405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4399700" y="3747311"/>
              <a:ext cx="153035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4971200" y="5341161"/>
              <a:ext cx="9271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971200" y="2147111"/>
              <a:ext cx="927100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4971200" y="2147111"/>
              <a:ext cx="0" cy="319405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5974043" y="1846502"/>
            <a:ext cx="639317" cy="639317"/>
            <a:chOff x="6184052" y="1744222"/>
            <a:chExt cx="787395" cy="787395"/>
          </a:xfrm>
        </p:grpSpPr>
        <p:sp>
          <p:nvSpPr>
            <p:cNvPr id="17" name="椭圆 16"/>
            <p:cNvSpPr/>
            <p:nvPr/>
          </p:nvSpPr>
          <p:spPr>
            <a:xfrm>
              <a:off x="6184052" y="1744222"/>
              <a:ext cx="787395" cy="787395"/>
            </a:xfrm>
            <a:prstGeom prst="ellipse">
              <a:avLst/>
            </a:prstGeom>
            <a:solidFill>
              <a:srgbClr val="2285C5"/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>
                <a:cs typeface="+mn-ea"/>
                <a:sym typeface="+mn-lt"/>
              </a:endParaRPr>
            </a:p>
          </p:txBody>
        </p:sp>
        <p:sp>
          <p:nvSpPr>
            <p:cNvPr id="18" name="文本框 18"/>
            <p:cNvSpPr txBox="1"/>
            <p:nvPr/>
          </p:nvSpPr>
          <p:spPr>
            <a:xfrm>
              <a:off x="6211908" y="1825562"/>
              <a:ext cx="731681" cy="644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974043" y="3507583"/>
            <a:ext cx="639317" cy="639317"/>
            <a:chOff x="6184052" y="3405303"/>
            <a:chExt cx="787395" cy="787395"/>
          </a:xfrm>
        </p:grpSpPr>
        <p:sp>
          <p:nvSpPr>
            <p:cNvPr id="19" name="椭圆 18"/>
            <p:cNvSpPr/>
            <p:nvPr/>
          </p:nvSpPr>
          <p:spPr>
            <a:xfrm>
              <a:off x="6184052" y="3405303"/>
              <a:ext cx="787395" cy="787395"/>
            </a:xfrm>
            <a:prstGeom prst="ellipse">
              <a:avLst/>
            </a:prstGeom>
            <a:solidFill>
              <a:srgbClr val="2285C5"/>
            </a:solidFill>
            <a:ln>
              <a:noFill/>
            </a:ln>
            <a:effectLst>
              <a:outerShdw blurRad="50800" dist="635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cs typeface="+mn-ea"/>
                <a:sym typeface="+mn-lt"/>
              </a:endParaRPr>
            </a:p>
          </p:txBody>
        </p:sp>
        <p:sp>
          <p:nvSpPr>
            <p:cNvPr id="20" name="文本框 18"/>
            <p:cNvSpPr txBox="1"/>
            <p:nvPr/>
          </p:nvSpPr>
          <p:spPr>
            <a:xfrm>
              <a:off x="6211908" y="3486643"/>
              <a:ext cx="731681" cy="644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974043" y="5099187"/>
            <a:ext cx="639317" cy="639317"/>
            <a:chOff x="6184052" y="4996907"/>
            <a:chExt cx="787395" cy="787395"/>
          </a:xfrm>
        </p:grpSpPr>
        <p:sp>
          <p:nvSpPr>
            <p:cNvPr id="21" name="椭圆 20"/>
            <p:cNvSpPr/>
            <p:nvPr/>
          </p:nvSpPr>
          <p:spPr>
            <a:xfrm>
              <a:off x="6184052" y="4996907"/>
              <a:ext cx="787395" cy="787395"/>
            </a:xfrm>
            <a:prstGeom prst="ellipse">
              <a:avLst/>
            </a:prstGeom>
            <a:solidFill>
              <a:srgbClr val="2285C5"/>
            </a:solidFill>
            <a:ln>
              <a:noFill/>
            </a:ln>
            <a:effectLst>
              <a:outerShdw blurRad="50800" dist="635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>
                <a:cs typeface="+mn-ea"/>
                <a:sym typeface="+mn-lt"/>
              </a:endParaRPr>
            </a:p>
          </p:txBody>
        </p:sp>
        <p:sp>
          <p:nvSpPr>
            <p:cNvPr id="22" name="文本框 18"/>
            <p:cNvSpPr txBox="1"/>
            <p:nvPr/>
          </p:nvSpPr>
          <p:spPr>
            <a:xfrm>
              <a:off x="6211908" y="5078247"/>
              <a:ext cx="731681" cy="644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6888242" y="1912507"/>
            <a:ext cx="379057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监督保障不够健全</a:t>
            </a:r>
            <a:r>
              <a:rPr 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。</a:t>
            </a:r>
            <a:endParaRPr lang="zh-CN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910044" y="3568700"/>
            <a:ext cx="39247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栏目更新不够及时</a:t>
            </a:r>
            <a:r>
              <a:rPr 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。</a:t>
            </a:r>
            <a:endParaRPr lang="zh-CN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939280" y="5159375"/>
            <a:ext cx="38442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行政争议实质化解存在难度。</a:t>
            </a:r>
            <a:endParaRPr lang="zh-CN" altLang="en-US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0" y="0"/>
            <a:ext cx="4068445" cy="625075"/>
            <a:chOff x="0" y="0"/>
            <a:chExt cx="3112164" cy="625646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625646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288775" y="90452"/>
              <a:ext cx="2451349" cy="369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存在的主要问题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3706285" y="625011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28" grpId="0"/>
      <p:bldP spid="30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3112164" cy="625646"/>
            <a:chOff x="0" y="0"/>
            <a:chExt cx="3112164" cy="625646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625646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275812" y="163981"/>
              <a:ext cx="2295937" cy="368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改进措施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2835065" y="625646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2484455" y="1718665"/>
            <a:ext cx="7223089" cy="1246452"/>
            <a:chOff x="785170" y="1783783"/>
            <a:chExt cx="7223089" cy="1246452"/>
          </a:xfrm>
        </p:grpSpPr>
        <p:sp>
          <p:nvSpPr>
            <p:cNvPr id="16" name="isḷïdé"/>
            <p:cNvSpPr/>
            <p:nvPr/>
          </p:nvSpPr>
          <p:spPr>
            <a:xfrm>
              <a:off x="785170" y="1783783"/>
              <a:ext cx="7223089" cy="124645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17" name="íṩ1iḋè"/>
            <p:cNvSpPr/>
            <p:nvPr/>
          </p:nvSpPr>
          <p:spPr>
            <a:xfrm>
              <a:off x="1403797" y="2160787"/>
              <a:ext cx="444222" cy="444220"/>
            </a:xfrm>
            <a:prstGeom prst="ellipse">
              <a:avLst/>
            </a:prstGeom>
            <a:solidFill>
              <a:srgbClr val="2285C5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accent2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18" name="íṥľide"/>
            <p:cNvSpPr/>
            <p:nvPr/>
          </p:nvSpPr>
          <p:spPr>
            <a:xfrm>
              <a:off x="1511791" y="2272874"/>
              <a:ext cx="216443" cy="212577"/>
            </a:xfrm>
            <a:custGeom>
              <a:avLst/>
              <a:gdLst>
                <a:gd name="connsiteX0" fmla="*/ 343764 w 533400"/>
                <a:gd name="connsiteY0" fmla="*/ 276846 h 523875"/>
                <a:gd name="connsiteX1" fmla="*/ 372339 w 533400"/>
                <a:gd name="connsiteY1" fmla="*/ 305421 h 523875"/>
                <a:gd name="connsiteX2" fmla="*/ 372339 w 533400"/>
                <a:gd name="connsiteY2" fmla="*/ 495921 h 523875"/>
                <a:gd name="connsiteX3" fmla="*/ 343764 w 533400"/>
                <a:gd name="connsiteY3" fmla="*/ 524496 h 523875"/>
                <a:gd name="connsiteX4" fmla="*/ 191364 w 533400"/>
                <a:gd name="connsiteY4" fmla="*/ 524496 h 523875"/>
                <a:gd name="connsiteX5" fmla="*/ 162789 w 533400"/>
                <a:gd name="connsiteY5" fmla="*/ 495921 h 523875"/>
                <a:gd name="connsiteX6" fmla="*/ 162789 w 533400"/>
                <a:gd name="connsiteY6" fmla="*/ 305421 h 523875"/>
                <a:gd name="connsiteX7" fmla="*/ 191364 w 533400"/>
                <a:gd name="connsiteY7" fmla="*/ 276846 h 523875"/>
                <a:gd name="connsiteX8" fmla="*/ 343764 w 533400"/>
                <a:gd name="connsiteY8" fmla="*/ 276846 h 523875"/>
                <a:gd name="connsiteX9" fmla="*/ 143739 w 533400"/>
                <a:gd name="connsiteY9" fmla="*/ 114921 h 523875"/>
                <a:gd name="connsiteX10" fmla="*/ 179934 w 533400"/>
                <a:gd name="connsiteY10" fmla="*/ 153021 h 523875"/>
                <a:gd name="connsiteX11" fmla="*/ 181839 w 533400"/>
                <a:gd name="connsiteY11" fmla="*/ 153021 h 523875"/>
                <a:gd name="connsiteX12" fmla="*/ 353289 w 533400"/>
                <a:gd name="connsiteY12" fmla="*/ 153021 h 523875"/>
                <a:gd name="connsiteX13" fmla="*/ 391389 w 533400"/>
                <a:gd name="connsiteY13" fmla="*/ 116826 h 523875"/>
                <a:gd name="connsiteX14" fmla="*/ 391389 w 533400"/>
                <a:gd name="connsiteY14" fmla="*/ 114921 h 523875"/>
                <a:gd name="connsiteX15" fmla="*/ 505689 w 533400"/>
                <a:gd name="connsiteY15" fmla="*/ 114921 h 523875"/>
                <a:gd name="connsiteX16" fmla="*/ 534264 w 533400"/>
                <a:gd name="connsiteY16" fmla="*/ 143496 h 523875"/>
                <a:gd name="connsiteX17" fmla="*/ 534264 w 533400"/>
                <a:gd name="connsiteY17" fmla="*/ 381621 h 523875"/>
                <a:gd name="connsiteX18" fmla="*/ 505689 w 533400"/>
                <a:gd name="connsiteY18" fmla="*/ 410196 h 523875"/>
                <a:gd name="connsiteX19" fmla="*/ 391389 w 533400"/>
                <a:gd name="connsiteY19" fmla="*/ 410196 h 523875"/>
                <a:gd name="connsiteX20" fmla="*/ 391389 w 533400"/>
                <a:gd name="connsiteY20" fmla="*/ 295896 h 523875"/>
                <a:gd name="connsiteX21" fmla="*/ 355194 w 533400"/>
                <a:gd name="connsiteY21" fmla="*/ 257796 h 523875"/>
                <a:gd name="connsiteX22" fmla="*/ 353289 w 533400"/>
                <a:gd name="connsiteY22" fmla="*/ 257796 h 523875"/>
                <a:gd name="connsiteX23" fmla="*/ 181839 w 533400"/>
                <a:gd name="connsiteY23" fmla="*/ 257796 h 523875"/>
                <a:gd name="connsiteX24" fmla="*/ 143739 w 533400"/>
                <a:gd name="connsiteY24" fmla="*/ 293991 h 523875"/>
                <a:gd name="connsiteX25" fmla="*/ 143739 w 533400"/>
                <a:gd name="connsiteY25" fmla="*/ 295896 h 523875"/>
                <a:gd name="connsiteX26" fmla="*/ 143739 w 533400"/>
                <a:gd name="connsiteY26" fmla="*/ 410196 h 523875"/>
                <a:gd name="connsiteX27" fmla="*/ 29439 w 533400"/>
                <a:gd name="connsiteY27" fmla="*/ 410196 h 523875"/>
                <a:gd name="connsiteX28" fmla="*/ 864 w 533400"/>
                <a:gd name="connsiteY28" fmla="*/ 381621 h 523875"/>
                <a:gd name="connsiteX29" fmla="*/ 864 w 533400"/>
                <a:gd name="connsiteY29" fmla="*/ 201408 h 523875"/>
                <a:gd name="connsiteX30" fmla="*/ 11151 w 533400"/>
                <a:gd name="connsiteY30" fmla="*/ 175405 h 523875"/>
                <a:gd name="connsiteX31" fmla="*/ 56300 w 533400"/>
                <a:gd name="connsiteY31" fmla="*/ 127018 h 523875"/>
                <a:gd name="connsiteX32" fmla="*/ 84112 w 533400"/>
                <a:gd name="connsiteY32" fmla="*/ 114921 h 523875"/>
                <a:gd name="connsiteX33" fmla="*/ 143739 w 533400"/>
                <a:gd name="connsiteY33" fmla="*/ 114921 h 523875"/>
                <a:gd name="connsiteX34" fmla="*/ 462827 w 533400"/>
                <a:gd name="connsiteY34" fmla="*/ 172071 h 523875"/>
                <a:gd name="connsiteX35" fmla="*/ 448539 w 533400"/>
                <a:gd name="connsiteY35" fmla="*/ 186359 h 523875"/>
                <a:gd name="connsiteX36" fmla="*/ 462827 w 533400"/>
                <a:gd name="connsiteY36" fmla="*/ 200646 h 523875"/>
                <a:gd name="connsiteX37" fmla="*/ 477114 w 533400"/>
                <a:gd name="connsiteY37" fmla="*/ 186359 h 523875"/>
                <a:gd name="connsiteX38" fmla="*/ 462827 w 533400"/>
                <a:gd name="connsiteY38" fmla="*/ 172071 h 523875"/>
                <a:gd name="connsiteX39" fmla="*/ 343764 w 533400"/>
                <a:gd name="connsiteY39" fmla="*/ 621 h 523875"/>
                <a:gd name="connsiteX40" fmla="*/ 372339 w 533400"/>
                <a:gd name="connsiteY40" fmla="*/ 29196 h 523875"/>
                <a:gd name="connsiteX41" fmla="*/ 372339 w 533400"/>
                <a:gd name="connsiteY41" fmla="*/ 105396 h 523875"/>
                <a:gd name="connsiteX42" fmla="*/ 343764 w 533400"/>
                <a:gd name="connsiteY42" fmla="*/ 133971 h 523875"/>
                <a:gd name="connsiteX43" fmla="*/ 191364 w 533400"/>
                <a:gd name="connsiteY43" fmla="*/ 133971 h 523875"/>
                <a:gd name="connsiteX44" fmla="*/ 162789 w 533400"/>
                <a:gd name="connsiteY44" fmla="*/ 105396 h 523875"/>
                <a:gd name="connsiteX45" fmla="*/ 162789 w 533400"/>
                <a:gd name="connsiteY45" fmla="*/ 29196 h 523875"/>
                <a:gd name="connsiteX46" fmla="*/ 191364 w 533400"/>
                <a:gd name="connsiteY46" fmla="*/ 621 h 523875"/>
                <a:gd name="connsiteX47" fmla="*/ 343764 w 533400"/>
                <a:gd name="connsiteY47" fmla="*/ 621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33400" h="523875">
                  <a:moveTo>
                    <a:pt x="343764" y="276846"/>
                  </a:moveTo>
                  <a:cubicBezTo>
                    <a:pt x="359576" y="276846"/>
                    <a:pt x="372339" y="289610"/>
                    <a:pt x="372339" y="305421"/>
                  </a:cubicBezTo>
                  <a:lnTo>
                    <a:pt x="372339" y="495921"/>
                  </a:lnTo>
                  <a:cubicBezTo>
                    <a:pt x="372339" y="511732"/>
                    <a:pt x="359576" y="524496"/>
                    <a:pt x="343764" y="524496"/>
                  </a:cubicBezTo>
                  <a:lnTo>
                    <a:pt x="191364" y="524496"/>
                  </a:lnTo>
                  <a:cubicBezTo>
                    <a:pt x="175552" y="524496"/>
                    <a:pt x="162789" y="511732"/>
                    <a:pt x="162789" y="495921"/>
                  </a:cubicBezTo>
                  <a:lnTo>
                    <a:pt x="162789" y="305421"/>
                  </a:lnTo>
                  <a:cubicBezTo>
                    <a:pt x="162789" y="289610"/>
                    <a:pt x="175552" y="276846"/>
                    <a:pt x="191364" y="276846"/>
                  </a:cubicBezTo>
                  <a:lnTo>
                    <a:pt x="343764" y="276846"/>
                  </a:lnTo>
                  <a:close/>
                  <a:moveTo>
                    <a:pt x="143739" y="114921"/>
                  </a:moveTo>
                  <a:cubicBezTo>
                    <a:pt x="143739" y="135305"/>
                    <a:pt x="159741" y="151973"/>
                    <a:pt x="179934" y="153021"/>
                  </a:cubicBezTo>
                  <a:lnTo>
                    <a:pt x="181839" y="153021"/>
                  </a:lnTo>
                  <a:lnTo>
                    <a:pt x="353289" y="153021"/>
                  </a:lnTo>
                  <a:cubicBezTo>
                    <a:pt x="373673" y="153021"/>
                    <a:pt x="390341" y="137019"/>
                    <a:pt x="391389" y="116826"/>
                  </a:cubicBezTo>
                  <a:lnTo>
                    <a:pt x="391389" y="114921"/>
                  </a:lnTo>
                  <a:lnTo>
                    <a:pt x="505689" y="114921"/>
                  </a:lnTo>
                  <a:cubicBezTo>
                    <a:pt x="521501" y="114921"/>
                    <a:pt x="534264" y="127685"/>
                    <a:pt x="534264" y="143496"/>
                  </a:cubicBezTo>
                  <a:lnTo>
                    <a:pt x="534264" y="381621"/>
                  </a:lnTo>
                  <a:cubicBezTo>
                    <a:pt x="534264" y="397432"/>
                    <a:pt x="521501" y="410196"/>
                    <a:pt x="505689" y="410196"/>
                  </a:cubicBezTo>
                  <a:lnTo>
                    <a:pt x="391389" y="410196"/>
                  </a:lnTo>
                  <a:lnTo>
                    <a:pt x="391389" y="295896"/>
                  </a:lnTo>
                  <a:cubicBezTo>
                    <a:pt x="391389" y="275512"/>
                    <a:pt x="375387" y="258844"/>
                    <a:pt x="355194" y="257796"/>
                  </a:cubicBezTo>
                  <a:lnTo>
                    <a:pt x="353289" y="257796"/>
                  </a:lnTo>
                  <a:lnTo>
                    <a:pt x="181839" y="257796"/>
                  </a:lnTo>
                  <a:cubicBezTo>
                    <a:pt x="161455" y="257796"/>
                    <a:pt x="144787" y="273798"/>
                    <a:pt x="143739" y="293991"/>
                  </a:cubicBezTo>
                  <a:lnTo>
                    <a:pt x="143739" y="295896"/>
                  </a:lnTo>
                  <a:lnTo>
                    <a:pt x="143739" y="410196"/>
                  </a:lnTo>
                  <a:lnTo>
                    <a:pt x="29439" y="410196"/>
                  </a:lnTo>
                  <a:cubicBezTo>
                    <a:pt x="13627" y="410196"/>
                    <a:pt x="864" y="397432"/>
                    <a:pt x="864" y="381621"/>
                  </a:cubicBezTo>
                  <a:lnTo>
                    <a:pt x="864" y="201408"/>
                  </a:lnTo>
                  <a:cubicBezTo>
                    <a:pt x="864" y="191788"/>
                    <a:pt x="4484" y="182454"/>
                    <a:pt x="11151" y="175405"/>
                  </a:cubicBezTo>
                  <a:lnTo>
                    <a:pt x="56300" y="127018"/>
                  </a:lnTo>
                  <a:cubicBezTo>
                    <a:pt x="63538" y="119303"/>
                    <a:pt x="73635" y="114921"/>
                    <a:pt x="84112" y="114921"/>
                  </a:cubicBezTo>
                  <a:lnTo>
                    <a:pt x="143739" y="114921"/>
                  </a:lnTo>
                  <a:close/>
                  <a:moveTo>
                    <a:pt x="462827" y="172071"/>
                  </a:moveTo>
                  <a:cubicBezTo>
                    <a:pt x="454921" y="172071"/>
                    <a:pt x="448539" y="178453"/>
                    <a:pt x="448539" y="186359"/>
                  </a:cubicBezTo>
                  <a:cubicBezTo>
                    <a:pt x="448539" y="194264"/>
                    <a:pt x="454921" y="200646"/>
                    <a:pt x="462827" y="200646"/>
                  </a:cubicBezTo>
                  <a:cubicBezTo>
                    <a:pt x="470732" y="200646"/>
                    <a:pt x="477114" y="194264"/>
                    <a:pt x="477114" y="186359"/>
                  </a:cubicBezTo>
                  <a:cubicBezTo>
                    <a:pt x="477114" y="178453"/>
                    <a:pt x="470732" y="172071"/>
                    <a:pt x="462827" y="172071"/>
                  </a:cubicBezTo>
                  <a:close/>
                  <a:moveTo>
                    <a:pt x="343764" y="621"/>
                  </a:moveTo>
                  <a:cubicBezTo>
                    <a:pt x="359576" y="621"/>
                    <a:pt x="372339" y="13385"/>
                    <a:pt x="372339" y="29196"/>
                  </a:cubicBezTo>
                  <a:lnTo>
                    <a:pt x="372339" y="105396"/>
                  </a:lnTo>
                  <a:cubicBezTo>
                    <a:pt x="372339" y="121207"/>
                    <a:pt x="359576" y="133971"/>
                    <a:pt x="343764" y="133971"/>
                  </a:cubicBezTo>
                  <a:lnTo>
                    <a:pt x="191364" y="133971"/>
                  </a:lnTo>
                  <a:cubicBezTo>
                    <a:pt x="175552" y="133971"/>
                    <a:pt x="162789" y="121207"/>
                    <a:pt x="162789" y="105396"/>
                  </a:cubicBezTo>
                  <a:lnTo>
                    <a:pt x="162789" y="29196"/>
                  </a:lnTo>
                  <a:cubicBezTo>
                    <a:pt x="162789" y="13385"/>
                    <a:pt x="175552" y="621"/>
                    <a:pt x="191364" y="621"/>
                  </a:cubicBezTo>
                  <a:lnTo>
                    <a:pt x="343764" y="621"/>
                  </a:lnTo>
                  <a:close/>
                </a:path>
              </a:pathLst>
            </a:custGeom>
            <a:solidFill>
              <a:schemeClr val="bg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4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19" name="1"/>
            <p:cNvSpPr txBox="1"/>
            <p:nvPr/>
          </p:nvSpPr>
          <p:spPr>
            <a:xfrm>
              <a:off x="2236145" y="2160973"/>
              <a:ext cx="5324475" cy="368935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/>
            <a:p>
              <a:pPr lvl="0">
                <a:defRPr/>
              </a:pPr>
              <a:r>
                <a:rPr sz="24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一是加强学习教育，提高政务公开水平。</a:t>
              </a:r>
              <a:endParaRPr sz="24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484455" y="3173614"/>
            <a:ext cx="7223089" cy="1246452"/>
            <a:chOff x="785170" y="1783783"/>
            <a:chExt cx="7223089" cy="1246452"/>
          </a:xfrm>
        </p:grpSpPr>
        <p:sp>
          <p:nvSpPr>
            <p:cNvPr id="25" name="isḷïdé"/>
            <p:cNvSpPr/>
            <p:nvPr/>
          </p:nvSpPr>
          <p:spPr>
            <a:xfrm>
              <a:off x="785170" y="1783783"/>
              <a:ext cx="7223089" cy="124645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31" name="íṩ1iḋè"/>
            <p:cNvSpPr/>
            <p:nvPr/>
          </p:nvSpPr>
          <p:spPr>
            <a:xfrm>
              <a:off x="1403797" y="2160787"/>
              <a:ext cx="444222" cy="444220"/>
            </a:xfrm>
            <a:prstGeom prst="ellipse">
              <a:avLst/>
            </a:prstGeom>
            <a:solidFill>
              <a:srgbClr val="2285C5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accent2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32" name="íṥľide"/>
            <p:cNvSpPr/>
            <p:nvPr/>
          </p:nvSpPr>
          <p:spPr>
            <a:xfrm>
              <a:off x="1511791" y="2272874"/>
              <a:ext cx="216443" cy="212577"/>
            </a:xfrm>
            <a:custGeom>
              <a:avLst/>
              <a:gdLst>
                <a:gd name="connsiteX0" fmla="*/ 343764 w 533400"/>
                <a:gd name="connsiteY0" fmla="*/ 276846 h 523875"/>
                <a:gd name="connsiteX1" fmla="*/ 372339 w 533400"/>
                <a:gd name="connsiteY1" fmla="*/ 305421 h 523875"/>
                <a:gd name="connsiteX2" fmla="*/ 372339 w 533400"/>
                <a:gd name="connsiteY2" fmla="*/ 495921 h 523875"/>
                <a:gd name="connsiteX3" fmla="*/ 343764 w 533400"/>
                <a:gd name="connsiteY3" fmla="*/ 524496 h 523875"/>
                <a:gd name="connsiteX4" fmla="*/ 191364 w 533400"/>
                <a:gd name="connsiteY4" fmla="*/ 524496 h 523875"/>
                <a:gd name="connsiteX5" fmla="*/ 162789 w 533400"/>
                <a:gd name="connsiteY5" fmla="*/ 495921 h 523875"/>
                <a:gd name="connsiteX6" fmla="*/ 162789 w 533400"/>
                <a:gd name="connsiteY6" fmla="*/ 305421 h 523875"/>
                <a:gd name="connsiteX7" fmla="*/ 191364 w 533400"/>
                <a:gd name="connsiteY7" fmla="*/ 276846 h 523875"/>
                <a:gd name="connsiteX8" fmla="*/ 343764 w 533400"/>
                <a:gd name="connsiteY8" fmla="*/ 276846 h 523875"/>
                <a:gd name="connsiteX9" fmla="*/ 143739 w 533400"/>
                <a:gd name="connsiteY9" fmla="*/ 114921 h 523875"/>
                <a:gd name="connsiteX10" fmla="*/ 179934 w 533400"/>
                <a:gd name="connsiteY10" fmla="*/ 153021 h 523875"/>
                <a:gd name="connsiteX11" fmla="*/ 181839 w 533400"/>
                <a:gd name="connsiteY11" fmla="*/ 153021 h 523875"/>
                <a:gd name="connsiteX12" fmla="*/ 353289 w 533400"/>
                <a:gd name="connsiteY12" fmla="*/ 153021 h 523875"/>
                <a:gd name="connsiteX13" fmla="*/ 391389 w 533400"/>
                <a:gd name="connsiteY13" fmla="*/ 116826 h 523875"/>
                <a:gd name="connsiteX14" fmla="*/ 391389 w 533400"/>
                <a:gd name="connsiteY14" fmla="*/ 114921 h 523875"/>
                <a:gd name="connsiteX15" fmla="*/ 505689 w 533400"/>
                <a:gd name="connsiteY15" fmla="*/ 114921 h 523875"/>
                <a:gd name="connsiteX16" fmla="*/ 534264 w 533400"/>
                <a:gd name="connsiteY16" fmla="*/ 143496 h 523875"/>
                <a:gd name="connsiteX17" fmla="*/ 534264 w 533400"/>
                <a:gd name="connsiteY17" fmla="*/ 381621 h 523875"/>
                <a:gd name="connsiteX18" fmla="*/ 505689 w 533400"/>
                <a:gd name="connsiteY18" fmla="*/ 410196 h 523875"/>
                <a:gd name="connsiteX19" fmla="*/ 391389 w 533400"/>
                <a:gd name="connsiteY19" fmla="*/ 410196 h 523875"/>
                <a:gd name="connsiteX20" fmla="*/ 391389 w 533400"/>
                <a:gd name="connsiteY20" fmla="*/ 295896 h 523875"/>
                <a:gd name="connsiteX21" fmla="*/ 355194 w 533400"/>
                <a:gd name="connsiteY21" fmla="*/ 257796 h 523875"/>
                <a:gd name="connsiteX22" fmla="*/ 353289 w 533400"/>
                <a:gd name="connsiteY22" fmla="*/ 257796 h 523875"/>
                <a:gd name="connsiteX23" fmla="*/ 181839 w 533400"/>
                <a:gd name="connsiteY23" fmla="*/ 257796 h 523875"/>
                <a:gd name="connsiteX24" fmla="*/ 143739 w 533400"/>
                <a:gd name="connsiteY24" fmla="*/ 293991 h 523875"/>
                <a:gd name="connsiteX25" fmla="*/ 143739 w 533400"/>
                <a:gd name="connsiteY25" fmla="*/ 295896 h 523875"/>
                <a:gd name="connsiteX26" fmla="*/ 143739 w 533400"/>
                <a:gd name="connsiteY26" fmla="*/ 410196 h 523875"/>
                <a:gd name="connsiteX27" fmla="*/ 29439 w 533400"/>
                <a:gd name="connsiteY27" fmla="*/ 410196 h 523875"/>
                <a:gd name="connsiteX28" fmla="*/ 864 w 533400"/>
                <a:gd name="connsiteY28" fmla="*/ 381621 h 523875"/>
                <a:gd name="connsiteX29" fmla="*/ 864 w 533400"/>
                <a:gd name="connsiteY29" fmla="*/ 201408 h 523875"/>
                <a:gd name="connsiteX30" fmla="*/ 11151 w 533400"/>
                <a:gd name="connsiteY30" fmla="*/ 175405 h 523875"/>
                <a:gd name="connsiteX31" fmla="*/ 56300 w 533400"/>
                <a:gd name="connsiteY31" fmla="*/ 127018 h 523875"/>
                <a:gd name="connsiteX32" fmla="*/ 84112 w 533400"/>
                <a:gd name="connsiteY32" fmla="*/ 114921 h 523875"/>
                <a:gd name="connsiteX33" fmla="*/ 143739 w 533400"/>
                <a:gd name="connsiteY33" fmla="*/ 114921 h 523875"/>
                <a:gd name="connsiteX34" fmla="*/ 462827 w 533400"/>
                <a:gd name="connsiteY34" fmla="*/ 172071 h 523875"/>
                <a:gd name="connsiteX35" fmla="*/ 448539 w 533400"/>
                <a:gd name="connsiteY35" fmla="*/ 186359 h 523875"/>
                <a:gd name="connsiteX36" fmla="*/ 462827 w 533400"/>
                <a:gd name="connsiteY36" fmla="*/ 200646 h 523875"/>
                <a:gd name="connsiteX37" fmla="*/ 477114 w 533400"/>
                <a:gd name="connsiteY37" fmla="*/ 186359 h 523875"/>
                <a:gd name="connsiteX38" fmla="*/ 462827 w 533400"/>
                <a:gd name="connsiteY38" fmla="*/ 172071 h 523875"/>
                <a:gd name="connsiteX39" fmla="*/ 343764 w 533400"/>
                <a:gd name="connsiteY39" fmla="*/ 621 h 523875"/>
                <a:gd name="connsiteX40" fmla="*/ 372339 w 533400"/>
                <a:gd name="connsiteY40" fmla="*/ 29196 h 523875"/>
                <a:gd name="connsiteX41" fmla="*/ 372339 w 533400"/>
                <a:gd name="connsiteY41" fmla="*/ 105396 h 523875"/>
                <a:gd name="connsiteX42" fmla="*/ 343764 w 533400"/>
                <a:gd name="connsiteY42" fmla="*/ 133971 h 523875"/>
                <a:gd name="connsiteX43" fmla="*/ 191364 w 533400"/>
                <a:gd name="connsiteY43" fmla="*/ 133971 h 523875"/>
                <a:gd name="connsiteX44" fmla="*/ 162789 w 533400"/>
                <a:gd name="connsiteY44" fmla="*/ 105396 h 523875"/>
                <a:gd name="connsiteX45" fmla="*/ 162789 w 533400"/>
                <a:gd name="connsiteY45" fmla="*/ 29196 h 523875"/>
                <a:gd name="connsiteX46" fmla="*/ 191364 w 533400"/>
                <a:gd name="connsiteY46" fmla="*/ 621 h 523875"/>
                <a:gd name="connsiteX47" fmla="*/ 343764 w 533400"/>
                <a:gd name="connsiteY47" fmla="*/ 621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33400" h="523875">
                  <a:moveTo>
                    <a:pt x="343764" y="276846"/>
                  </a:moveTo>
                  <a:cubicBezTo>
                    <a:pt x="359576" y="276846"/>
                    <a:pt x="372339" y="289610"/>
                    <a:pt x="372339" y="305421"/>
                  </a:cubicBezTo>
                  <a:lnTo>
                    <a:pt x="372339" y="495921"/>
                  </a:lnTo>
                  <a:cubicBezTo>
                    <a:pt x="372339" y="511732"/>
                    <a:pt x="359576" y="524496"/>
                    <a:pt x="343764" y="524496"/>
                  </a:cubicBezTo>
                  <a:lnTo>
                    <a:pt x="191364" y="524496"/>
                  </a:lnTo>
                  <a:cubicBezTo>
                    <a:pt x="175552" y="524496"/>
                    <a:pt x="162789" y="511732"/>
                    <a:pt x="162789" y="495921"/>
                  </a:cubicBezTo>
                  <a:lnTo>
                    <a:pt x="162789" y="305421"/>
                  </a:lnTo>
                  <a:cubicBezTo>
                    <a:pt x="162789" y="289610"/>
                    <a:pt x="175552" y="276846"/>
                    <a:pt x="191364" y="276846"/>
                  </a:cubicBezTo>
                  <a:lnTo>
                    <a:pt x="343764" y="276846"/>
                  </a:lnTo>
                  <a:close/>
                  <a:moveTo>
                    <a:pt x="143739" y="114921"/>
                  </a:moveTo>
                  <a:cubicBezTo>
                    <a:pt x="143739" y="135305"/>
                    <a:pt x="159741" y="151973"/>
                    <a:pt x="179934" y="153021"/>
                  </a:cubicBezTo>
                  <a:lnTo>
                    <a:pt x="181839" y="153021"/>
                  </a:lnTo>
                  <a:lnTo>
                    <a:pt x="353289" y="153021"/>
                  </a:lnTo>
                  <a:cubicBezTo>
                    <a:pt x="373673" y="153021"/>
                    <a:pt x="390341" y="137019"/>
                    <a:pt x="391389" y="116826"/>
                  </a:cubicBezTo>
                  <a:lnTo>
                    <a:pt x="391389" y="114921"/>
                  </a:lnTo>
                  <a:lnTo>
                    <a:pt x="505689" y="114921"/>
                  </a:lnTo>
                  <a:cubicBezTo>
                    <a:pt x="521501" y="114921"/>
                    <a:pt x="534264" y="127685"/>
                    <a:pt x="534264" y="143496"/>
                  </a:cubicBezTo>
                  <a:lnTo>
                    <a:pt x="534264" y="381621"/>
                  </a:lnTo>
                  <a:cubicBezTo>
                    <a:pt x="534264" y="397432"/>
                    <a:pt x="521501" y="410196"/>
                    <a:pt x="505689" y="410196"/>
                  </a:cubicBezTo>
                  <a:lnTo>
                    <a:pt x="391389" y="410196"/>
                  </a:lnTo>
                  <a:lnTo>
                    <a:pt x="391389" y="295896"/>
                  </a:lnTo>
                  <a:cubicBezTo>
                    <a:pt x="391389" y="275512"/>
                    <a:pt x="375387" y="258844"/>
                    <a:pt x="355194" y="257796"/>
                  </a:cubicBezTo>
                  <a:lnTo>
                    <a:pt x="353289" y="257796"/>
                  </a:lnTo>
                  <a:lnTo>
                    <a:pt x="181839" y="257796"/>
                  </a:lnTo>
                  <a:cubicBezTo>
                    <a:pt x="161455" y="257796"/>
                    <a:pt x="144787" y="273798"/>
                    <a:pt x="143739" y="293991"/>
                  </a:cubicBezTo>
                  <a:lnTo>
                    <a:pt x="143739" y="295896"/>
                  </a:lnTo>
                  <a:lnTo>
                    <a:pt x="143739" y="410196"/>
                  </a:lnTo>
                  <a:lnTo>
                    <a:pt x="29439" y="410196"/>
                  </a:lnTo>
                  <a:cubicBezTo>
                    <a:pt x="13627" y="410196"/>
                    <a:pt x="864" y="397432"/>
                    <a:pt x="864" y="381621"/>
                  </a:cubicBezTo>
                  <a:lnTo>
                    <a:pt x="864" y="201408"/>
                  </a:lnTo>
                  <a:cubicBezTo>
                    <a:pt x="864" y="191788"/>
                    <a:pt x="4484" y="182454"/>
                    <a:pt x="11151" y="175405"/>
                  </a:cubicBezTo>
                  <a:lnTo>
                    <a:pt x="56300" y="127018"/>
                  </a:lnTo>
                  <a:cubicBezTo>
                    <a:pt x="63538" y="119303"/>
                    <a:pt x="73635" y="114921"/>
                    <a:pt x="84112" y="114921"/>
                  </a:cubicBezTo>
                  <a:lnTo>
                    <a:pt x="143739" y="114921"/>
                  </a:lnTo>
                  <a:close/>
                  <a:moveTo>
                    <a:pt x="462827" y="172071"/>
                  </a:moveTo>
                  <a:cubicBezTo>
                    <a:pt x="454921" y="172071"/>
                    <a:pt x="448539" y="178453"/>
                    <a:pt x="448539" y="186359"/>
                  </a:cubicBezTo>
                  <a:cubicBezTo>
                    <a:pt x="448539" y="194264"/>
                    <a:pt x="454921" y="200646"/>
                    <a:pt x="462827" y="200646"/>
                  </a:cubicBezTo>
                  <a:cubicBezTo>
                    <a:pt x="470732" y="200646"/>
                    <a:pt x="477114" y="194264"/>
                    <a:pt x="477114" y="186359"/>
                  </a:cubicBezTo>
                  <a:cubicBezTo>
                    <a:pt x="477114" y="178453"/>
                    <a:pt x="470732" y="172071"/>
                    <a:pt x="462827" y="172071"/>
                  </a:cubicBezTo>
                  <a:close/>
                  <a:moveTo>
                    <a:pt x="343764" y="621"/>
                  </a:moveTo>
                  <a:cubicBezTo>
                    <a:pt x="359576" y="621"/>
                    <a:pt x="372339" y="13385"/>
                    <a:pt x="372339" y="29196"/>
                  </a:cubicBezTo>
                  <a:lnTo>
                    <a:pt x="372339" y="105396"/>
                  </a:lnTo>
                  <a:cubicBezTo>
                    <a:pt x="372339" y="121207"/>
                    <a:pt x="359576" y="133971"/>
                    <a:pt x="343764" y="133971"/>
                  </a:cubicBezTo>
                  <a:lnTo>
                    <a:pt x="191364" y="133971"/>
                  </a:lnTo>
                  <a:cubicBezTo>
                    <a:pt x="175552" y="133971"/>
                    <a:pt x="162789" y="121207"/>
                    <a:pt x="162789" y="105396"/>
                  </a:cubicBezTo>
                  <a:lnTo>
                    <a:pt x="162789" y="29196"/>
                  </a:lnTo>
                  <a:cubicBezTo>
                    <a:pt x="162789" y="13385"/>
                    <a:pt x="175552" y="621"/>
                    <a:pt x="191364" y="621"/>
                  </a:cubicBezTo>
                  <a:lnTo>
                    <a:pt x="343764" y="621"/>
                  </a:lnTo>
                  <a:close/>
                </a:path>
              </a:pathLst>
            </a:custGeom>
            <a:solidFill>
              <a:schemeClr val="bg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4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33" name="1"/>
            <p:cNvSpPr txBox="1"/>
            <p:nvPr/>
          </p:nvSpPr>
          <p:spPr>
            <a:xfrm>
              <a:off x="2219984" y="2033071"/>
              <a:ext cx="5302750" cy="738505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/>
            <a:p>
              <a:pPr lvl="0">
                <a:defRPr/>
              </a:pPr>
              <a:r>
                <a:rPr sz="24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二是健全监督保障机制，推动政务公开取得更大实效。</a:t>
              </a:r>
              <a:endParaRPr sz="24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484455" y="4628563"/>
            <a:ext cx="7223089" cy="1246452"/>
            <a:chOff x="785170" y="1783783"/>
            <a:chExt cx="7223089" cy="1246452"/>
          </a:xfrm>
        </p:grpSpPr>
        <p:sp>
          <p:nvSpPr>
            <p:cNvPr id="35" name="isḷïdé"/>
            <p:cNvSpPr/>
            <p:nvPr/>
          </p:nvSpPr>
          <p:spPr>
            <a:xfrm>
              <a:off x="785170" y="1783783"/>
              <a:ext cx="7223089" cy="124645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36" name="íṩ1iḋè"/>
            <p:cNvSpPr/>
            <p:nvPr/>
          </p:nvSpPr>
          <p:spPr>
            <a:xfrm>
              <a:off x="1403797" y="2160787"/>
              <a:ext cx="444222" cy="444220"/>
            </a:xfrm>
            <a:prstGeom prst="ellipse">
              <a:avLst/>
            </a:prstGeom>
            <a:solidFill>
              <a:srgbClr val="2285C5"/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accent2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37" name="íṥľide"/>
            <p:cNvSpPr/>
            <p:nvPr/>
          </p:nvSpPr>
          <p:spPr>
            <a:xfrm>
              <a:off x="1511791" y="2272874"/>
              <a:ext cx="216443" cy="212577"/>
            </a:xfrm>
            <a:custGeom>
              <a:avLst/>
              <a:gdLst>
                <a:gd name="connsiteX0" fmla="*/ 343764 w 533400"/>
                <a:gd name="connsiteY0" fmla="*/ 276846 h 523875"/>
                <a:gd name="connsiteX1" fmla="*/ 372339 w 533400"/>
                <a:gd name="connsiteY1" fmla="*/ 305421 h 523875"/>
                <a:gd name="connsiteX2" fmla="*/ 372339 w 533400"/>
                <a:gd name="connsiteY2" fmla="*/ 495921 h 523875"/>
                <a:gd name="connsiteX3" fmla="*/ 343764 w 533400"/>
                <a:gd name="connsiteY3" fmla="*/ 524496 h 523875"/>
                <a:gd name="connsiteX4" fmla="*/ 191364 w 533400"/>
                <a:gd name="connsiteY4" fmla="*/ 524496 h 523875"/>
                <a:gd name="connsiteX5" fmla="*/ 162789 w 533400"/>
                <a:gd name="connsiteY5" fmla="*/ 495921 h 523875"/>
                <a:gd name="connsiteX6" fmla="*/ 162789 w 533400"/>
                <a:gd name="connsiteY6" fmla="*/ 305421 h 523875"/>
                <a:gd name="connsiteX7" fmla="*/ 191364 w 533400"/>
                <a:gd name="connsiteY7" fmla="*/ 276846 h 523875"/>
                <a:gd name="connsiteX8" fmla="*/ 343764 w 533400"/>
                <a:gd name="connsiteY8" fmla="*/ 276846 h 523875"/>
                <a:gd name="connsiteX9" fmla="*/ 143739 w 533400"/>
                <a:gd name="connsiteY9" fmla="*/ 114921 h 523875"/>
                <a:gd name="connsiteX10" fmla="*/ 179934 w 533400"/>
                <a:gd name="connsiteY10" fmla="*/ 153021 h 523875"/>
                <a:gd name="connsiteX11" fmla="*/ 181839 w 533400"/>
                <a:gd name="connsiteY11" fmla="*/ 153021 h 523875"/>
                <a:gd name="connsiteX12" fmla="*/ 353289 w 533400"/>
                <a:gd name="connsiteY12" fmla="*/ 153021 h 523875"/>
                <a:gd name="connsiteX13" fmla="*/ 391389 w 533400"/>
                <a:gd name="connsiteY13" fmla="*/ 116826 h 523875"/>
                <a:gd name="connsiteX14" fmla="*/ 391389 w 533400"/>
                <a:gd name="connsiteY14" fmla="*/ 114921 h 523875"/>
                <a:gd name="connsiteX15" fmla="*/ 505689 w 533400"/>
                <a:gd name="connsiteY15" fmla="*/ 114921 h 523875"/>
                <a:gd name="connsiteX16" fmla="*/ 534264 w 533400"/>
                <a:gd name="connsiteY16" fmla="*/ 143496 h 523875"/>
                <a:gd name="connsiteX17" fmla="*/ 534264 w 533400"/>
                <a:gd name="connsiteY17" fmla="*/ 381621 h 523875"/>
                <a:gd name="connsiteX18" fmla="*/ 505689 w 533400"/>
                <a:gd name="connsiteY18" fmla="*/ 410196 h 523875"/>
                <a:gd name="connsiteX19" fmla="*/ 391389 w 533400"/>
                <a:gd name="connsiteY19" fmla="*/ 410196 h 523875"/>
                <a:gd name="connsiteX20" fmla="*/ 391389 w 533400"/>
                <a:gd name="connsiteY20" fmla="*/ 295896 h 523875"/>
                <a:gd name="connsiteX21" fmla="*/ 355194 w 533400"/>
                <a:gd name="connsiteY21" fmla="*/ 257796 h 523875"/>
                <a:gd name="connsiteX22" fmla="*/ 353289 w 533400"/>
                <a:gd name="connsiteY22" fmla="*/ 257796 h 523875"/>
                <a:gd name="connsiteX23" fmla="*/ 181839 w 533400"/>
                <a:gd name="connsiteY23" fmla="*/ 257796 h 523875"/>
                <a:gd name="connsiteX24" fmla="*/ 143739 w 533400"/>
                <a:gd name="connsiteY24" fmla="*/ 293991 h 523875"/>
                <a:gd name="connsiteX25" fmla="*/ 143739 w 533400"/>
                <a:gd name="connsiteY25" fmla="*/ 295896 h 523875"/>
                <a:gd name="connsiteX26" fmla="*/ 143739 w 533400"/>
                <a:gd name="connsiteY26" fmla="*/ 410196 h 523875"/>
                <a:gd name="connsiteX27" fmla="*/ 29439 w 533400"/>
                <a:gd name="connsiteY27" fmla="*/ 410196 h 523875"/>
                <a:gd name="connsiteX28" fmla="*/ 864 w 533400"/>
                <a:gd name="connsiteY28" fmla="*/ 381621 h 523875"/>
                <a:gd name="connsiteX29" fmla="*/ 864 w 533400"/>
                <a:gd name="connsiteY29" fmla="*/ 201408 h 523875"/>
                <a:gd name="connsiteX30" fmla="*/ 11151 w 533400"/>
                <a:gd name="connsiteY30" fmla="*/ 175405 h 523875"/>
                <a:gd name="connsiteX31" fmla="*/ 56300 w 533400"/>
                <a:gd name="connsiteY31" fmla="*/ 127018 h 523875"/>
                <a:gd name="connsiteX32" fmla="*/ 84112 w 533400"/>
                <a:gd name="connsiteY32" fmla="*/ 114921 h 523875"/>
                <a:gd name="connsiteX33" fmla="*/ 143739 w 533400"/>
                <a:gd name="connsiteY33" fmla="*/ 114921 h 523875"/>
                <a:gd name="connsiteX34" fmla="*/ 462827 w 533400"/>
                <a:gd name="connsiteY34" fmla="*/ 172071 h 523875"/>
                <a:gd name="connsiteX35" fmla="*/ 448539 w 533400"/>
                <a:gd name="connsiteY35" fmla="*/ 186359 h 523875"/>
                <a:gd name="connsiteX36" fmla="*/ 462827 w 533400"/>
                <a:gd name="connsiteY36" fmla="*/ 200646 h 523875"/>
                <a:gd name="connsiteX37" fmla="*/ 477114 w 533400"/>
                <a:gd name="connsiteY37" fmla="*/ 186359 h 523875"/>
                <a:gd name="connsiteX38" fmla="*/ 462827 w 533400"/>
                <a:gd name="connsiteY38" fmla="*/ 172071 h 523875"/>
                <a:gd name="connsiteX39" fmla="*/ 343764 w 533400"/>
                <a:gd name="connsiteY39" fmla="*/ 621 h 523875"/>
                <a:gd name="connsiteX40" fmla="*/ 372339 w 533400"/>
                <a:gd name="connsiteY40" fmla="*/ 29196 h 523875"/>
                <a:gd name="connsiteX41" fmla="*/ 372339 w 533400"/>
                <a:gd name="connsiteY41" fmla="*/ 105396 h 523875"/>
                <a:gd name="connsiteX42" fmla="*/ 343764 w 533400"/>
                <a:gd name="connsiteY42" fmla="*/ 133971 h 523875"/>
                <a:gd name="connsiteX43" fmla="*/ 191364 w 533400"/>
                <a:gd name="connsiteY43" fmla="*/ 133971 h 523875"/>
                <a:gd name="connsiteX44" fmla="*/ 162789 w 533400"/>
                <a:gd name="connsiteY44" fmla="*/ 105396 h 523875"/>
                <a:gd name="connsiteX45" fmla="*/ 162789 w 533400"/>
                <a:gd name="connsiteY45" fmla="*/ 29196 h 523875"/>
                <a:gd name="connsiteX46" fmla="*/ 191364 w 533400"/>
                <a:gd name="connsiteY46" fmla="*/ 621 h 523875"/>
                <a:gd name="connsiteX47" fmla="*/ 343764 w 533400"/>
                <a:gd name="connsiteY47" fmla="*/ 621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33400" h="523875">
                  <a:moveTo>
                    <a:pt x="343764" y="276846"/>
                  </a:moveTo>
                  <a:cubicBezTo>
                    <a:pt x="359576" y="276846"/>
                    <a:pt x="372339" y="289610"/>
                    <a:pt x="372339" y="305421"/>
                  </a:cubicBezTo>
                  <a:lnTo>
                    <a:pt x="372339" y="495921"/>
                  </a:lnTo>
                  <a:cubicBezTo>
                    <a:pt x="372339" y="511732"/>
                    <a:pt x="359576" y="524496"/>
                    <a:pt x="343764" y="524496"/>
                  </a:cubicBezTo>
                  <a:lnTo>
                    <a:pt x="191364" y="524496"/>
                  </a:lnTo>
                  <a:cubicBezTo>
                    <a:pt x="175552" y="524496"/>
                    <a:pt x="162789" y="511732"/>
                    <a:pt x="162789" y="495921"/>
                  </a:cubicBezTo>
                  <a:lnTo>
                    <a:pt x="162789" y="305421"/>
                  </a:lnTo>
                  <a:cubicBezTo>
                    <a:pt x="162789" y="289610"/>
                    <a:pt x="175552" y="276846"/>
                    <a:pt x="191364" y="276846"/>
                  </a:cubicBezTo>
                  <a:lnTo>
                    <a:pt x="343764" y="276846"/>
                  </a:lnTo>
                  <a:close/>
                  <a:moveTo>
                    <a:pt x="143739" y="114921"/>
                  </a:moveTo>
                  <a:cubicBezTo>
                    <a:pt x="143739" y="135305"/>
                    <a:pt x="159741" y="151973"/>
                    <a:pt x="179934" y="153021"/>
                  </a:cubicBezTo>
                  <a:lnTo>
                    <a:pt x="181839" y="153021"/>
                  </a:lnTo>
                  <a:lnTo>
                    <a:pt x="353289" y="153021"/>
                  </a:lnTo>
                  <a:cubicBezTo>
                    <a:pt x="373673" y="153021"/>
                    <a:pt x="390341" y="137019"/>
                    <a:pt x="391389" y="116826"/>
                  </a:cubicBezTo>
                  <a:lnTo>
                    <a:pt x="391389" y="114921"/>
                  </a:lnTo>
                  <a:lnTo>
                    <a:pt x="505689" y="114921"/>
                  </a:lnTo>
                  <a:cubicBezTo>
                    <a:pt x="521501" y="114921"/>
                    <a:pt x="534264" y="127685"/>
                    <a:pt x="534264" y="143496"/>
                  </a:cubicBezTo>
                  <a:lnTo>
                    <a:pt x="534264" y="381621"/>
                  </a:lnTo>
                  <a:cubicBezTo>
                    <a:pt x="534264" y="397432"/>
                    <a:pt x="521501" y="410196"/>
                    <a:pt x="505689" y="410196"/>
                  </a:cubicBezTo>
                  <a:lnTo>
                    <a:pt x="391389" y="410196"/>
                  </a:lnTo>
                  <a:lnTo>
                    <a:pt x="391389" y="295896"/>
                  </a:lnTo>
                  <a:cubicBezTo>
                    <a:pt x="391389" y="275512"/>
                    <a:pt x="375387" y="258844"/>
                    <a:pt x="355194" y="257796"/>
                  </a:cubicBezTo>
                  <a:lnTo>
                    <a:pt x="353289" y="257796"/>
                  </a:lnTo>
                  <a:lnTo>
                    <a:pt x="181839" y="257796"/>
                  </a:lnTo>
                  <a:cubicBezTo>
                    <a:pt x="161455" y="257796"/>
                    <a:pt x="144787" y="273798"/>
                    <a:pt x="143739" y="293991"/>
                  </a:cubicBezTo>
                  <a:lnTo>
                    <a:pt x="143739" y="295896"/>
                  </a:lnTo>
                  <a:lnTo>
                    <a:pt x="143739" y="410196"/>
                  </a:lnTo>
                  <a:lnTo>
                    <a:pt x="29439" y="410196"/>
                  </a:lnTo>
                  <a:cubicBezTo>
                    <a:pt x="13627" y="410196"/>
                    <a:pt x="864" y="397432"/>
                    <a:pt x="864" y="381621"/>
                  </a:cubicBezTo>
                  <a:lnTo>
                    <a:pt x="864" y="201408"/>
                  </a:lnTo>
                  <a:cubicBezTo>
                    <a:pt x="864" y="191788"/>
                    <a:pt x="4484" y="182454"/>
                    <a:pt x="11151" y="175405"/>
                  </a:cubicBezTo>
                  <a:lnTo>
                    <a:pt x="56300" y="127018"/>
                  </a:lnTo>
                  <a:cubicBezTo>
                    <a:pt x="63538" y="119303"/>
                    <a:pt x="73635" y="114921"/>
                    <a:pt x="84112" y="114921"/>
                  </a:cubicBezTo>
                  <a:lnTo>
                    <a:pt x="143739" y="114921"/>
                  </a:lnTo>
                  <a:close/>
                  <a:moveTo>
                    <a:pt x="462827" y="172071"/>
                  </a:moveTo>
                  <a:cubicBezTo>
                    <a:pt x="454921" y="172071"/>
                    <a:pt x="448539" y="178453"/>
                    <a:pt x="448539" y="186359"/>
                  </a:cubicBezTo>
                  <a:cubicBezTo>
                    <a:pt x="448539" y="194264"/>
                    <a:pt x="454921" y="200646"/>
                    <a:pt x="462827" y="200646"/>
                  </a:cubicBezTo>
                  <a:cubicBezTo>
                    <a:pt x="470732" y="200646"/>
                    <a:pt x="477114" y="194264"/>
                    <a:pt x="477114" y="186359"/>
                  </a:cubicBezTo>
                  <a:cubicBezTo>
                    <a:pt x="477114" y="178453"/>
                    <a:pt x="470732" y="172071"/>
                    <a:pt x="462827" y="172071"/>
                  </a:cubicBezTo>
                  <a:close/>
                  <a:moveTo>
                    <a:pt x="343764" y="621"/>
                  </a:moveTo>
                  <a:cubicBezTo>
                    <a:pt x="359576" y="621"/>
                    <a:pt x="372339" y="13385"/>
                    <a:pt x="372339" y="29196"/>
                  </a:cubicBezTo>
                  <a:lnTo>
                    <a:pt x="372339" y="105396"/>
                  </a:lnTo>
                  <a:cubicBezTo>
                    <a:pt x="372339" y="121207"/>
                    <a:pt x="359576" y="133971"/>
                    <a:pt x="343764" y="133971"/>
                  </a:cubicBezTo>
                  <a:lnTo>
                    <a:pt x="191364" y="133971"/>
                  </a:lnTo>
                  <a:cubicBezTo>
                    <a:pt x="175552" y="133971"/>
                    <a:pt x="162789" y="121207"/>
                    <a:pt x="162789" y="105396"/>
                  </a:cubicBezTo>
                  <a:lnTo>
                    <a:pt x="162789" y="29196"/>
                  </a:lnTo>
                  <a:cubicBezTo>
                    <a:pt x="162789" y="13385"/>
                    <a:pt x="175552" y="621"/>
                    <a:pt x="191364" y="621"/>
                  </a:cubicBezTo>
                  <a:lnTo>
                    <a:pt x="343764" y="621"/>
                  </a:lnTo>
                  <a:close/>
                </a:path>
              </a:pathLst>
            </a:custGeom>
            <a:solidFill>
              <a:schemeClr val="bg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4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38" name="1"/>
            <p:cNvSpPr txBox="1"/>
            <p:nvPr/>
          </p:nvSpPr>
          <p:spPr>
            <a:xfrm>
              <a:off x="2236145" y="2160973"/>
              <a:ext cx="5286375" cy="738505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spAutoFit/>
            </a:bodyPr>
            <a:lstStyle/>
            <a:p>
              <a:pPr lvl="0">
                <a:defRPr/>
              </a:pPr>
              <a:r>
                <a:rPr sz="24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三是提升基层两化建设质量，优化细化公共法律服务事项。</a:t>
              </a:r>
              <a:endParaRPr sz="24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 flipH="1">
            <a:off x="8471742" y="0"/>
            <a:ext cx="2997642" cy="3143250"/>
          </a:xfrm>
          <a:custGeom>
            <a:avLst/>
            <a:gdLst>
              <a:gd name="connsiteX0" fmla="*/ 3037408 w 6540310"/>
              <a:gd name="connsiteY0" fmla="*/ 0 h 6858000"/>
              <a:gd name="connsiteX1" fmla="*/ 6540310 w 6540310"/>
              <a:gd name="connsiteY1" fmla="*/ 0 h 6858000"/>
              <a:gd name="connsiteX2" fmla="*/ 3502902 w 6540310"/>
              <a:gd name="connsiteY2" fmla="*/ 6858000 h 6858000"/>
              <a:gd name="connsiteX3" fmla="*/ 0 w 654031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0310" h="6858000">
                <a:moveTo>
                  <a:pt x="3037408" y="0"/>
                </a:moveTo>
                <a:lnTo>
                  <a:pt x="6540310" y="0"/>
                </a:lnTo>
                <a:lnTo>
                  <a:pt x="350290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9000">
                <a:srgbClr val="F5F5F5"/>
              </a:gs>
              <a:gs pos="100000">
                <a:srgbClr val="F5F5F5">
                  <a:alpha val="7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任意多边形: 形状 28"/>
          <p:cNvSpPr/>
          <p:nvPr/>
        </p:nvSpPr>
        <p:spPr>
          <a:xfrm flipH="1">
            <a:off x="0" y="0"/>
            <a:ext cx="4985736" cy="6858001"/>
          </a:xfrm>
          <a:custGeom>
            <a:avLst/>
            <a:gdLst>
              <a:gd name="connsiteX0" fmla="*/ 1940583 w 5789739"/>
              <a:gd name="connsiteY0" fmla="*/ 0 h 6858001"/>
              <a:gd name="connsiteX1" fmla="*/ 5789739 w 5789739"/>
              <a:gd name="connsiteY1" fmla="*/ 0 h 6858001"/>
              <a:gd name="connsiteX2" fmla="*/ 5789739 w 5789739"/>
              <a:gd name="connsiteY2" fmla="*/ 6858001 h 6858001"/>
              <a:gd name="connsiteX3" fmla="*/ 0 w 5789739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9739" h="6858001">
                <a:moveTo>
                  <a:pt x="1940583" y="0"/>
                </a:moveTo>
                <a:lnTo>
                  <a:pt x="5789739" y="0"/>
                </a:lnTo>
                <a:lnTo>
                  <a:pt x="5789739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3F94D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平行四边形 29"/>
          <p:cNvSpPr/>
          <p:nvPr/>
        </p:nvSpPr>
        <p:spPr>
          <a:xfrm rot="325359" flipH="1">
            <a:off x="3126449" y="49106"/>
            <a:ext cx="1130798" cy="2985421"/>
          </a:xfrm>
          <a:prstGeom prst="parallelogram">
            <a:avLst>
              <a:gd name="adj" fmla="val 8755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平行四边形 30"/>
          <p:cNvSpPr/>
          <p:nvPr/>
        </p:nvSpPr>
        <p:spPr>
          <a:xfrm flipH="1">
            <a:off x="3819418" y="2560827"/>
            <a:ext cx="1526550" cy="4574224"/>
          </a:xfrm>
          <a:prstGeom prst="parallelogram">
            <a:avLst>
              <a:gd name="adj" fmla="val 8086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 flipH="1">
            <a:off x="1949102" y="1907377"/>
            <a:ext cx="10242898" cy="3009702"/>
            <a:chOff x="-107281" y="2214417"/>
            <a:chExt cx="9458492" cy="2521969"/>
          </a:xfrm>
        </p:grpSpPr>
        <p:sp>
          <p:nvSpPr>
            <p:cNvPr id="22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-9405" y="2214417"/>
              <a:ext cx="8775453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 flipH="1">
            <a:off x="3327024" y="1907377"/>
            <a:ext cx="1946826" cy="2646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zh-CN" sz="16600" b="1" dirty="0">
                <a:solidFill>
                  <a:srgbClr val="3F94D5"/>
                </a:solidFill>
                <a:cs typeface="+mn-ea"/>
                <a:sym typeface="+mn-lt"/>
              </a:rPr>
              <a:t>6</a:t>
            </a:r>
            <a:endParaRPr kumimoji="1" lang="zh-CN" altLang="en-US" sz="41300" b="1" dirty="0">
              <a:solidFill>
                <a:srgbClr val="3F94D5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3155851" y="3586934"/>
            <a:ext cx="931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</a:t>
            </a:r>
            <a:endParaRPr kumimoji="1" lang="zh-CN" altLang="en-US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943337" y="2737325"/>
            <a:ext cx="7040880" cy="1014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60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其他需要报告的事项</a:t>
            </a:r>
            <a:endParaRPr lang="zh-CN" altLang="en-US" sz="60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  <p:bldP spid="30" grpId="0" animBg="1"/>
      <p:bldP spid="31" grpId="0" animBg="1"/>
      <p:bldP spid="25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3609975" cy="622300"/>
            <a:chOff x="0" y="0"/>
            <a:chExt cx="3112164" cy="419027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419027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288775" y="90452"/>
              <a:ext cx="2451349" cy="248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其他需要报告的事项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3288455" y="622471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 rot="5400000" flipH="1">
            <a:off x="4037167" y="-1084372"/>
            <a:ext cx="3860796" cy="9356935"/>
            <a:chOff x="-107281" y="2214417"/>
            <a:chExt cx="9458492" cy="2521969"/>
          </a:xfrm>
        </p:grpSpPr>
        <p:sp>
          <p:nvSpPr>
            <p:cNvPr id="25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-9404" y="2214417"/>
              <a:ext cx="8966710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2693717" y="3106350"/>
            <a:ext cx="680423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我局2022年未收取政府信息公开相关处理费。</a:t>
            </a:r>
            <a:endParaRPr lang="zh-CN" altLang="en-US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1401565" y="2627001"/>
            <a:ext cx="4490753" cy="460375"/>
            <a:chOff x="1414091" y="2240162"/>
            <a:chExt cx="4490753" cy="460375"/>
          </a:xfrm>
        </p:grpSpPr>
        <p:sp>
          <p:nvSpPr>
            <p:cNvPr id="8" name="文本框 10"/>
            <p:cNvSpPr txBox="1"/>
            <p:nvPr/>
          </p:nvSpPr>
          <p:spPr>
            <a:xfrm>
              <a:off x="1414091" y="2281059"/>
              <a:ext cx="515673" cy="391472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1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i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2000" b="1" i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2095627" y="2240162"/>
              <a:ext cx="3809217" cy="460375"/>
              <a:chOff x="-1749863" y="2440578"/>
              <a:chExt cx="3809217" cy="460375"/>
            </a:xfrm>
          </p:grpSpPr>
          <p:sp>
            <p:nvSpPr>
              <p:cNvPr id="12" name="文本框 14"/>
              <p:cNvSpPr txBox="1"/>
              <p:nvPr/>
            </p:nvSpPr>
            <p:spPr>
              <a:xfrm>
                <a:off x="-851770" y="2440578"/>
                <a:ext cx="2911124" cy="46037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b="1" dirty="0">
                    <a:solidFill>
                      <a:schemeClr val="bg2">
                        <a:lumMod val="25000"/>
                      </a:schemeClr>
                    </a:solidFill>
                    <a:cs typeface="+mn-ea"/>
                    <a:sym typeface="+mn-lt"/>
                  </a:rPr>
                  <a:t>总体情况</a:t>
                </a:r>
                <a:endParaRPr lang="zh-CN" altLang="en-US" sz="24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>
                <a:off x="-1749863" y="2677211"/>
                <a:ext cx="898093" cy="0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直接连接符 19"/>
          <p:cNvCxnSpPr/>
          <p:nvPr/>
        </p:nvCxnSpPr>
        <p:spPr>
          <a:xfrm>
            <a:off x="0" y="1463040"/>
            <a:ext cx="12192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5"/>
          <p:cNvSpPr txBox="1"/>
          <p:nvPr/>
        </p:nvSpPr>
        <p:spPr>
          <a:xfrm>
            <a:off x="718459" y="681056"/>
            <a:ext cx="2397557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32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目录</a:t>
            </a:r>
            <a:r>
              <a:rPr lang="en-US" altLang="zh-CN" sz="32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/</a:t>
            </a:r>
            <a:r>
              <a:rPr lang="en-US" altLang="zh-CN" sz="16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36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401565" y="3379401"/>
            <a:ext cx="5090341" cy="460375"/>
            <a:chOff x="1414091" y="2240162"/>
            <a:chExt cx="5090341" cy="460375"/>
          </a:xfrm>
        </p:grpSpPr>
        <p:sp>
          <p:nvSpPr>
            <p:cNvPr id="37" name="文本框 10"/>
            <p:cNvSpPr txBox="1"/>
            <p:nvPr/>
          </p:nvSpPr>
          <p:spPr>
            <a:xfrm>
              <a:off x="1414091" y="2281059"/>
              <a:ext cx="515673" cy="391472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1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i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2000" b="1" i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2095627" y="2240162"/>
              <a:ext cx="4408805" cy="460375"/>
              <a:chOff x="-1749863" y="2440578"/>
              <a:chExt cx="4408805" cy="460375"/>
            </a:xfrm>
          </p:grpSpPr>
          <p:sp>
            <p:nvSpPr>
              <p:cNvPr id="39" name="文本框 14"/>
              <p:cNvSpPr txBox="1"/>
              <p:nvPr/>
            </p:nvSpPr>
            <p:spPr>
              <a:xfrm>
                <a:off x="-851973" y="2440578"/>
                <a:ext cx="3510915" cy="46037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b="1" dirty="0">
                    <a:solidFill>
                      <a:schemeClr val="bg2">
                        <a:lumMod val="25000"/>
                      </a:schemeClr>
                    </a:solidFill>
                    <a:cs typeface="+mn-ea"/>
                    <a:sym typeface="+mn-lt"/>
                  </a:rPr>
                  <a:t>主动公开政府信息情况</a:t>
                </a:r>
                <a:endParaRPr lang="zh-CN" altLang="en-US" sz="24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-1749863" y="2677211"/>
                <a:ext cx="898093" cy="0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组合 40"/>
          <p:cNvGrpSpPr/>
          <p:nvPr/>
        </p:nvGrpSpPr>
        <p:grpSpPr>
          <a:xfrm>
            <a:off x="1401565" y="4157836"/>
            <a:ext cx="6598466" cy="460375"/>
            <a:chOff x="1414091" y="2240162"/>
            <a:chExt cx="6598466" cy="460375"/>
          </a:xfrm>
        </p:grpSpPr>
        <p:sp>
          <p:nvSpPr>
            <p:cNvPr id="42" name="文本框 10"/>
            <p:cNvSpPr txBox="1"/>
            <p:nvPr/>
          </p:nvSpPr>
          <p:spPr>
            <a:xfrm>
              <a:off x="1414091" y="2281059"/>
              <a:ext cx="515673" cy="391472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1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i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2000" b="1" i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2095627" y="2240162"/>
              <a:ext cx="5916930" cy="460375"/>
              <a:chOff x="-1749863" y="2440578"/>
              <a:chExt cx="5916930" cy="460375"/>
            </a:xfrm>
          </p:grpSpPr>
          <p:sp>
            <p:nvSpPr>
              <p:cNvPr id="44" name="文本框 14"/>
              <p:cNvSpPr txBox="1"/>
              <p:nvPr/>
            </p:nvSpPr>
            <p:spPr>
              <a:xfrm>
                <a:off x="-851973" y="2440578"/>
                <a:ext cx="5019040" cy="46037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b="1" dirty="0">
                    <a:solidFill>
                      <a:schemeClr val="bg2">
                        <a:lumMod val="25000"/>
                      </a:schemeClr>
                    </a:solidFill>
                    <a:cs typeface="+mn-ea"/>
                    <a:sym typeface="+mn-lt"/>
                  </a:rPr>
                  <a:t>收到和处理政府信息公开申请情况</a:t>
                </a:r>
                <a:endParaRPr lang="zh-CN" altLang="en-US" sz="24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-1749863" y="2677211"/>
                <a:ext cx="898093" cy="0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组合 45"/>
          <p:cNvGrpSpPr/>
          <p:nvPr/>
        </p:nvGrpSpPr>
        <p:grpSpPr>
          <a:xfrm>
            <a:off x="1401565" y="4955956"/>
            <a:ext cx="8899071" cy="460375"/>
            <a:chOff x="1414091" y="2240162"/>
            <a:chExt cx="8899071" cy="460375"/>
          </a:xfrm>
        </p:grpSpPr>
        <p:sp>
          <p:nvSpPr>
            <p:cNvPr id="47" name="文本框 10"/>
            <p:cNvSpPr txBox="1"/>
            <p:nvPr/>
          </p:nvSpPr>
          <p:spPr>
            <a:xfrm>
              <a:off x="1414091" y="2281059"/>
              <a:ext cx="515673" cy="391472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1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i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2000" b="1" i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2095627" y="2240162"/>
              <a:ext cx="8217535" cy="460375"/>
              <a:chOff x="-1749863" y="2440578"/>
              <a:chExt cx="8217535" cy="460375"/>
            </a:xfrm>
          </p:grpSpPr>
          <p:sp>
            <p:nvSpPr>
              <p:cNvPr id="49" name="文本框 14"/>
              <p:cNvSpPr txBox="1"/>
              <p:nvPr/>
            </p:nvSpPr>
            <p:spPr>
              <a:xfrm>
                <a:off x="-851973" y="2440578"/>
                <a:ext cx="7319645" cy="46037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b="1" dirty="0">
                    <a:solidFill>
                      <a:schemeClr val="bg2">
                        <a:lumMod val="25000"/>
                      </a:schemeClr>
                    </a:solidFill>
                    <a:cs typeface="+mn-ea"/>
                    <a:sym typeface="+mn-lt"/>
                  </a:rPr>
                  <a:t>政府信息公开行政复议、行政诉讼情况</a:t>
                </a:r>
                <a:endParaRPr lang="zh-CN" altLang="en-US" sz="24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-1749863" y="2677211"/>
                <a:ext cx="898093" cy="0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组合 50"/>
          <p:cNvGrpSpPr/>
          <p:nvPr/>
        </p:nvGrpSpPr>
        <p:grpSpPr>
          <a:xfrm>
            <a:off x="1401565" y="5775029"/>
            <a:ext cx="6968671" cy="460375"/>
            <a:chOff x="1414091" y="2240162"/>
            <a:chExt cx="6968671" cy="460375"/>
          </a:xfrm>
        </p:grpSpPr>
        <p:sp>
          <p:nvSpPr>
            <p:cNvPr id="52" name="文本框 10"/>
            <p:cNvSpPr txBox="1"/>
            <p:nvPr/>
          </p:nvSpPr>
          <p:spPr>
            <a:xfrm>
              <a:off x="1414091" y="2281059"/>
              <a:ext cx="515673" cy="391472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b="0" i="1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i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05</a:t>
              </a:r>
              <a:endParaRPr lang="zh-CN" altLang="en-US" sz="2000" b="1" i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2095627" y="2240162"/>
              <a:ext cx="6287135" cy="460375"/>
              <a:chOff x="-1749863" y="2440578"/>
              <a:chExt cx="6287135" cy="460375"/>
            </a:xfrm>
          </p:grpSpPr>
          <p:sp>
            <p:nvSpPr>
              <p:cNvPr id="54" name="文本框 14"/>
              <p:cNvSpPr txBox="1"/>
              <p:nvPr/>
            </p:nvSpPr>
            <p:spPr>
              <a:xfrm>
                <a:off x="-851973" y="2440578"/>
                <a:ext cx="5389245" cy="46037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2400" b="1" dirty="0">
                    <a:solidFill>
                      <a:schemeClr val="bg2">
                        <a:lumMod val="25000"/>
                      </a:schemeClr>
                    </a:solidFill>
                    <a:cs typeface="+mn-ea"/>
                    <a:sym typeface="+mn-lt"/>
                  </a:rPr>
                  <a:t>存在的主要问题及改进情况</a:t>
                </a:r>
                <a:endParaRPr lang="zh-CN" altLang="en-US" sz="24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-1749863" y="2677211"/>
                <a:ext cx="898093" cy="0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文本框 1"/>
          <p:cNvSpPr txBox="1"/>
          <p:nvPr/>
        </p:nvSpPr>
        <p:spPr>
          <a:xfrm>
            <a:off x="1304290" y="1466850"/>
            <a:ext cx="895731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just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本年度报告根据《中华人民共和国政府信息公开条例》要求编制。所列数据统计时间为2022年1月1日至2022年12月31日。</a:t>
            </a:r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 flipH="1">
            <a:off x="8471742" y="0"/>
            <a:ext cx="2997642" cy="3143250"/>
          </a:xfrm>
          <a:custGeom>
            <a:avLst/>
            <a:gdLst>
              <a:gd name="connsiteX0" fmla="*/ 3037408 w 6540310"/>
              <a:gd name="connsiteY0" fmla="*/ 0 h 6858000"/>
              <a:gd name="connsiteX1" fmla="*/ 6540310 w 6540310"/>
              <a:gd name="connsiteY1" fmla="*/ 0 h 6858000"/>
              <a:gd name="connsiteX2" fmla="*/ 3502902 w 6540310"/>
              <a:gd name="connsiteY2" fmla="*/ 6858000 h 6858000"/>
              <a:gd name="connsiteX3" fmla="*/ 0 w 654031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0310" h="6858000">
                <a:moveTo>
                  <a:pt x="3037408" y="0"/>
                </a:moveTo>
                <a:lnTo>
                  <a:pt x="6540310" y="0"/>
                </a:lnTo>
                <a:lnTo>
                  <a:pt x="350290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9000">
                <a:srgbClr val="F5F5F5"/>
              </a:gs>
              <a:gs pos="100000">
                <a:srgbClr val="F5F5F5">
                  <a:alpha val="7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任意多边形: 形状 28"/>
          <p:cNvSpPr/>
          <p:nvPr/>
        </p:nvSpPr>
        <p:spPr>
          <a:xfrm flipH="1">
            <a:off x="0" y="0"/>
            <a:ext cx="4985736" cy="6858001"/>
          </a:xfrm>
          <a:custGeom>
            <a:avLst/>
            <a:gdLst>
              <a:gd name="connsiteX0" fmla="*/ 1940583 w 5789739"/>
              <a:gd name="connsiteY0" fmla="*/ 0 h 6858001"/>
              <a:gd name="connsiteX1" fmla="*/ 5789739 w 5789739"/>
              <a:gd name="connsiteY1" fmla="*/ 0 h 6858001"/>
              <a:gd name="connsiteX2" fmla="*/ 5789739 w 5789739"/>
              <a:gd name="connsiteY2" fmla="*/ 6858001 h 6858001"/>
              <a:gd name="connsiteX3" fmla="*/ 0 w 5789739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9739" h="6858001">
                <a:moveTo>
                  <a:pt x="1940583" y="0"/>
                </a:moveTo>
                <a:lnTo>
                  <a:pt x="5789739" y="0"/>
                </a:lnTo>
                <a:lnTo>
                  <a:pt x="5789739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3F94D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平行四边形 29"/>
          <p:cNvSpPr/>
          <p:nvPr/>
        </p:nvSpPr>
        <p:spPr>
          <a:xfrm rot="325359" flipH="1">
            <a:off x="3126449" y="49106"/>
            <a:ext cx="1130798" cy="2985421"/>
          </a:xfrm>
          <a:prstGeom prst="parallelogram">
            <a:avLst>
              <a:gd name="adj" fmla="val 8755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平行四边形 30"/>
          <p:cNvSpPr/>
          <p:nvPr/>
        </p:nvSpPr>
        <p:spPr>
          <a:xfrm flipH="1">
            <a:off x="3819418" y="2560827"/>
            <a:ext cx="1526550" cy="4574224"/>
          </a:xfrm>
          <a:prstGeom prst="parallelogram">
            <a:avLst>
              <a:gd name="adj" fmla="val 8086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 flipH="1">
            <a:off x="1949104" y="1887688"/>
            <a:ext cx="10242898" cy="3009702"/>
            <a:chOff x="-107281" y="2214417"/>
            <a:chExt cx="9458492" cy="2521969"/>
          </a:xfrm>
        </p:grpSpPr>
        <p:sp>
          <p:nvSpPr>
            <p:cNvPr id="22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-9405" y="2214417"/>
              <a:ext cx="8775453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 flipH="1">
            <a:off x="3327024" y="1907377"/>
            <a:ext cx="1946826" cy="2646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zh-CN" sz="16600" b="1" dirty="0">
                <a:solidFill>
                  <a:srgbClr val="3F94D5"/>
                </a:solidFill>
                <a:cs typeface="+mn-ea"/>
                <a:sym typeface="+mn-lt"/>
              </a:rPr>
              <a:t>1</a:t>
            </a:r>
            <a:endParaRPr kumimoji="1" lang="zh-CN" altLang="en-US" sz="41300" b="1" dirty="0">
              <a:solidFill>
                <a:srgbClr val="3F94D5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3221031" y="3143250"/>
            <a:ext cx="931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</a:t>
            </a:r>
            <a:endParaRPr kumimoji="1" lang="zh-CN" altLang="en-US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116817" y="2590005"/>
            <a:ext cx="3230880" cy="1014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总体情况</a:t>
            </a:r>
            <a:endParaRPr lang="zh-CN" altLang="en-US" sz="60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  <p:bldP spid="30" grpId="0" animBg="1"/>
      <p:bldP spid="31" grpId="0" animBg="1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3112164" cy="625646"/>
            <a:chOff x="0" y="0"/>
            <a:chExt cx="3112164" cy="625646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625646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288775" y="90452"/>
              <a:ext cx="2451349" cy="492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3200" b="1" dirty="0">
                  <a:solidFill>
                    <a:schemeClr val="bg1"/>
                  </a:solidFill>
                  <a:cs typeface="+mn-ea"/>
                  <a:sym typeface="+mn-lt"/>
                </a:rPr>
                <a:t>总体情况</a:t>
              </a:r>
              <a:endParaRPr lang="zh-CN" altLang="en-US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7" name="直接连接符 6"/>
          <p:cNvCxnSpPr>
            <a:stCxn id="4" idx="2"/>
          </p:cNvCxnSpPr>
          <p:nvPr/>
        </p:nvCxnSpPr>
        <p:spPr>
          <a:xfrm>
            <a:off x="2835065" y="625646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1"/>
          <p:cNvSpPr txBox="1"/>
          <p:nvPr/>
        </p:nvSpPr>
        <p:spPr>
          <a:xfrm flipH="1">
            <a:off x="1514475" y="771525"/>
            <a:ext cx="285496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（一）主动公开情况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514449" y="1175133"/>
            <a:ext cx="8984615" cy="1938020"/>
            <a:chOff x="918156" y="3050408"/>
            <a:chExt cx="8984615" cy="1938020"/>
          </a:xfrm>
        </p:grpSpPr>
        <p:sp>
          <p:nvSpPr>
            <p:cNvPr id="23" name="文本框 22"/>
            <p:cNvSpPr txBox="1"/>
            <p:nvPr/>
          </p:nvSpPr>
          <p:spPr>
            <a:xfrm flipH="1">
              <a:off x="1556331" y="3050408"/>
              <a:ext cx="8346440" cy="19380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一是做好重点领域政务公开。</a:t>
              </a:r>
              <a:r>
                <a:rPr lang="zh-CN" altLang="en-US" sz="1600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优化法治营商环境，推进各部门制定并公开《进一步推进柔性执法制度实现共同富裕的实施意见》，6个执法部门共出台224项免于处罚和63项减轻处罚事项清单，近150家市场主体受益。以律所团队签约、“三师服务·助企惠企”专项行动、“千所联千会”以及“千名律师联千企”等形式开展企业法治体检900多次，提供法律咨询解答200次，提供法治宣传170多次。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: 圆角 23"/>
            <p:cNvSpPr/>
            <p:nvPr/>
          </p:nvSpPr>
          <p:spPr>
            <a:xfrm>
              <a:off x="918156" y="3237733"/>
              <a:ext cx="638175" cy="534670"/>
            </a:xfrm>
            <a:prstGeom prst="roundRect">
              <a:avLst/>
            </a:prstGeom>
            <a:solidFill>
              <a:srgbClr val="347FB9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515084" y="2997785"/>
            <a:ext cx="8987155" cy="1198880"/>
            <a:chOff x="918156" y="3095744"/>
            <a:chExt cx="8987155" cy="1198880"/>
          </a:xfrm>
        </p:grpSpPr>
        <p:sp>
          <p:nvSpPr>
            <p:cNvPr id="21" name="文本框 20"/>
            <p:cNvSpPr txBox="1"/>
            <p:nvPr/>
          </p:nvSpPr>
          <p:spPr>
            <a:xfrm flipH="1">
              <a:off x="1558871" y="3095744"/>
              <a:ext cx="8346440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50000"/>
                </a:lnSpc>
              </a:pPr>
              <a:r>
                <a:rPr sz="16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二是深化基层两化建设。</a:t>
              </a:r>
              <a:r>
                <a:rPr sz="1600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通过线上线下联动，公开法律援助等业务材料。要求律师事务所及法律服务所公开收费标准、业务范围等信息。严格落实“双随机、一公开”监管要求，对7家律师事务所及3家法律服务所进行不定期检查，并将抽查结果向社会公开。</a:t>
              </a:r>
              <a:endParaRPr sz="16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: 圆角 21"/>
            <p:cNvSpPr/>
            <p:nvPr/>
          </p:nvSpPr>
          <p:spPr>
            <a:xfrm>
              <a:off x="918156" y="3232904"/>
              <a:ext cx="638175" cy="534670"/>
            </a:xfrm>
            <a:prstGeom prst="roundRect">
              <a:avLst/>
            </a:prstGeom>
            <a:solidFill>
              <a:srgbClr val="347FB9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518259" y="4082078"/>
            <a:ext cx="8982075" cy="1198880"/>
            <a:chOff x="1073096" y="2907400"/>
            <a:chExt cx="8982075" cy="1198880"/>
          </a:xfrm>
        </p:grpSpPr>
        <p:sp>
          <p:nvSpPr>
            <p:cNvPr id="19" name="文本框 18"/>
            <p:cNvSpPr txBox="1"/>
            <p:nvPr/>
          </p:nvSpPr>
          <p:spPr>
            <a:xfrm flipH="1">
              <a:off x="1708731" y="2907400"/>
              <a:ext cx="8346440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三是加强完善政策解读。</a:t>
              </a:r>
              <a:r>
                <a:rPr lang="zh-CN" altLang="en-US" sz="1600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通过图文形式解读政策信息2条。开展“法治海盐”公益普法电视栏目、“盐邑说法”活动等226场次。依托“海盐普法在线”微信公众号，公开以案释法案例，解读社会热点法律问题。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: 圆角 19"/>
            <p:cNvSpPr/>
            <p:nvPr/>
          </p:nvSpPr>
          <p:spPr>
            <a:xfrm>
              <a:off x="1073096" y="3097265"/>
              <a:ext cx="637540" cy="534670"/>
            </a:xfrm>
            <a:prstGeom prst="roundRect">
              <a:avLst/>
            </a:prstGeom>
            <a:solidFill>
              <a:srgbClr val="347FB9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516354" y="5166023"/>
            <a:ext cx="8987790" cy="1568450"/>
            <a:chOff x="1071191" y="2907400"/>
            <a:chExt cx="8987790" cy="1568450"/>
          </a:xfrm>
        </p:grpSpPr>
        <p:sp>
          <p:nvSpPr>
            <p:cNvPr id="6" name="文本框 5"/>
            <p:cNvSpPr txBox="1"/>
            <p:nvPr/>
          </p:nvSpPr>
          <p:spPr>
            <a:xfrm flipH="1">
              <a:off x="1710636" y="2907400"/>
              <a:ext cx="8348345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四是积极主动回应社会关切。</a:t>
              </a:r>
              <a:r>
                <a:rPr lang="zh-CN" altLang="en-US" sz="1600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优化“12348”法律服务热线、网上咨询等平台，接听来电来访咨询1351人次，满意度达99%。提升法律援助窗口，做到法律咨询一次性解答清楚，援助申请一次性告知需办事项。畅通公开渠道，在“海盐普法在线”微信公众号开设“掌上办”板块，推进法律援助惠民服务。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: 圆角 19"/>
            <p:cNvSpPr/>
            <p:nvPr/>
          </p:nvSpPr>
          <p:spPr>
            <a:xfrm>
              <a:off x="1071191" y="3111870"/>
              <a:ext cx="637540" cy="534670"/>
            </a:xfrm>
            <a:prstGeom prst="roundRect">
              <a:avLst/>
            </a:prstGeom>
            <a:solidFill>
              <a:srgbClr val="347FB9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 rot="5400000" flipH="1">
            <a:off x="4037167" y="-1084372"/>
            <a:ext cx="3860796" cy="9356935"/>
            <a:chOff x="-107281" y="2214417"/>
            <a:chExt cx="9458492" cy="2521969"/>
          </a:xfrm>
        </p:grpSpPr>
        <p:sp>
          <p:nvSpPr>
            <p:cNvPr id="19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-9404" y="2214417"/>
              <a:ext cx="8966710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0" y="0"/>
            <a:ext cx="3112164" cy="625646"/>
            <a:chOff x="0" y="0"/>
            <a:chExt cx="3112164" cy="625646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625646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288775" y="90452"/>
              <a:ext cx="2451349" cy="368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总体情况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2835065" y="625646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868678" y="2483374"/>
            <a:ext cx="2722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（二）依申请公开情况</a:t>
            </a:r>
            <a:endParaRPr lang="zh-CN" altLang="en-US" sz="2000" b="1" dirty="0">
              <a:solidFill>
                <a:srgbClr val="2285C5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68805" y="3133090"/>
            <a:ext cx="5035550" cy="133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2022年我局未收到依申请政府信息公开事项，未发生政府信息公开行政复议、行政诉讼情况。</a:t>
            </a:r>
            <a:endParaRPr lang="zh-CN" altLang="en-US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477125" y="2385695"/>
            <a:ext cx="2303145" cy="2536825"/>
          </a:xfrm>
          <a:prstGeom prst="rect">
            <a:avLst/>
          </a:prstGeom>
          <a:blipFill rotWithShape="1">
            <a:blip r:embed="rId1" cstate="screen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 rot="5400000" flipH="1">
            <a:off x="4037167" y="-1084372"/>
            <a:ext cx="3860796" cy="9356935"/>
            <a:chOff x="-107281" y="2214417"/>
            <a:chExt cx="9458492" cy="2521969"/>
          </a:xfrm>
        </p:grpSpPr>
        <p:sp>
          <p:nvSpPr>
            <p:cNvPr id="19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-9404" y="2214417"/>
              <a:ext cx="8966710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0" y="0"/>
            <a:ext cx="3112164" cy="625646"/>
            <a:chOff x="0" y="0"/>
            <a:chExt cx="3112164" cy="625646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625646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288775" y="90452"/>
              <a:ext cx="2451349" cy="368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总体情况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2835065" y="625646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944878" y="2470674"/>
            <a:ext cx="312674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（三）政府信息管理情况</a:t>
            </a:r>
            <a:endParaRPr lang="zh-CN" altLang="en-US" sz="2000" b="1" dirty="0">
              <a:solidFill>
                <a:srgbClr val="2285C5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92605" y="2985770"/>
            <a:ext cx="5035550" cy="133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完善信息公开管理机制，编制《海盐县司法局政府信息公开动态调整制度》。强化审核要求，确保信息公开安全、及时、准确。</a:t>
            </a:r>
            <a:endParaRPr lang="zh-CN" altLang="en-US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451725" y="2385695"/>
            <a:ext cx="2327910" cy="2536825"/>
          </a:xfrm>
          <a:prstGeom prst="rect">
            <a:avLst/>
          </a:prstGeom>
          <a:blipFill rotWithShape="1">
            <a:blip r:embed="rId1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 rot="5400000" flipH="1">
            <a:off x="4037167" y="-1084372"/>
            <a:ext cx="3860796" cy="9356935"/>
            <a:chOff x="-107281" y="2214417"/>
            <a:chExt cx="9458492" cy="2521969"/>
          </a:xfrm>
        </p:grpSpPr>
        <p:sp>
          <p:nvSpPr>
            <p:cNvPr id="19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-9404" y="2214417"/>
              <a:ext cx="8966710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0" y="0"/>
            <a:ext cx="3112164" cy="625646"/>
            <a:chOff x="0" y="0"/>
            <a:chExt cx="3112164" cy="625646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625646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288775" y="90452"/>
              <a:ext cx="2451349" cy="368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总体情况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2835065" y="625646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944878" y="2470674"/>
            <a:ext cx="261874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（四）平台建设情况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92605" y="2985770"/>
            <a:ext cx="5035550" cy="133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做好政府网站已建栏目运维，确保网站信息发布内容准确、格式规范。依托海盐普法在线微信公众号发布信息412条。</a:t>
            </a:r>
            <a:endParaRPr lang="zh-CN" altLang="en-US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400290" y="2385695"/>
            <a:ext cx="2316480" cy="2536825"/>
          </a:xfrm>
          <a:prstGeom prst="rect">
            <a:avLst/>
          </a:prstGeom>
          <a:blipFill rotWithShape="1">
            <a:blip r:embed="rId1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 rot="5400000" flipH="1">
            <a:off x="4037167" y="-1084372"/>
            <a:ext cx="3860796" cy="9356935"/>
            <a:chOff x="-107281" y="2214417"/>
            <a:chExt cx="9458492" cy="2521969"/>
          </a:xfrm>
        </p:grpSpPr>
        <p:sp>
          <p:nvSpPr>
            <p:cNvPr id="19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-9404" y="2214417"/>
              <a:ext cx="8966710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0" y="0"/>
            <a:ext cx="3112164" cy="625646"/>
            <a:chOff x="0" y="0"/>
            <a:chExt cx="3112164" cy="625646"/>
          </a:xfrm>
        </p:grpSpPr>
        <p:sp>
          <p:nvSpPr>
            <p:cNvPr id="4" name="任意多边形: 形状 3"/>
            <p:cNvSpPr/>
            <p:nvPr/>
          </p:nvSpPr>
          <p:spPr>
            <a:xfrm flipH="1" flipV="1">
              <a:off x="0" y="0"/>
              <a:ext cx="3112164" cy="625646"/>
            </a:xfrm>
            <a:custGeom>
              <a:avLst/>
              <a:gdLst>
                <a:gd name="connsiteX0" fmla="*/ 3112164 w 3112164"/>
                <a:gd name="connsiteY0" fmla="*/ 625646 h 625646"/>
                <a:gd name="connsiteX1" fmla="*/ 0 w 3112164"/>
                <a:gd name="connsiteY1" fmla="*/ 625646 h 625646"/>
                <a:gd name="connsiteX2" fmla="*/ 277099 w 3112164"/>
                <a:gd name="connsiteY2" fmla="*/ 0 h 625646"/>
                <a:gd name="connsiteX3" fmla="*/ 3112164 w 3112164"/>
                <a:gd name="connsiteY3" fmla="*/ 0 h 62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2164" h="625646">
                  <a:moveTo>
                    <a:pt x="3112164" y="625646"/>
                  </a:moveTo>
                  <a:lnTo>
                    <a:pt x="0" y="625646"/>
                  </a:lnTo>
                  <a:lnTo>
                    <a:pt x="277099" y="0"/>
                  </a:lnTo>
                  <a:lnTo>
                    <a:pt x="3112164" y="0"/>
                  </a:lnTo>
                  <a:close/>
                </a:path>
              </a:pathLst>
            </a:cu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7"/>
            <p:cNvSpPr>
              <a:spLocks noChangeArrowheads="1"/>
            </p:cNvSpPr>
            <p:nvPr/>
          </p:nvSpPr>
          <p:spPr bwMode="auto">
            <a:xfrm>
              <a:off x="288775" y="90452"/>
              <a:ext cx="2451349" cy="368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algn="ctr">
                <a:defRPr/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总体情况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6" name="直接连接符 5"/>
          <p:cNvCxnSpPr>
            <a:stCxn id="4" idx="2"/>
          </p:cNvCxnSpPr>
          <p:nvPr/>
        </p:nvCxnSpPr>
        <p:spPr>
          <a:xfrm>
            <a:off x="2835065" y="625646"/>
            <a:ext cx="93569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944878" y="2470674"/>
            <a:ext cx="261874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</a:t>
            </a: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（五）监督保障情况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92605" y="2985770"/>
            <a:ext cx="503555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明确职责分工，将信息工作纳入工作考核。编制《海盐县司法局政府信息公开责任追究办法》，主动接受社会评议。2022年未出现政府信息公开工作责任追究情况。</a:t>
            </a:r>
            <a:endParaRPr lang="zh-CN" altLang="en-US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490460" y="2386330"/>
            <a:ext cx="2239010" cy="2536825"/>
          </a:xfrm>
          <a:prstGeom prst="rect">
            <a:avLst/>
          </a:prstGeom>
          <a:blipFill rotWithShape="1">
            <a:blip r:embed="rId1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 flipH="1">
            <a:off x="8471742" y="0"/>
            <a:ext cx="2997642" cy="3143250"/>
          </a:xfrm>
          <a:custGeom>
            <a:avLst/>
            <a:gdLst>
              <a:gd name="connsiteX0" fmla="*/ 3037408 w 6540310"/>
              <a:gd name="connsiteY0" fmla="*/ 0 h 6858000"/>
              <a:gd name="connsiteX1" fmla="*/ 6540310 w 6540310"/>
              <a:gd name="connsiteY1" fmla="*/ 0 h 6858000"/>
              <a:gd name="connsiteX2" fmla="*/ 3502902 w 6540310"/>
              <a:gd name="connsiteY2" fmla="*/ 6858000 h 6858000"/>
              <a:gd name="connsiteX3" fmla="*/ 0 w 654031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0310" h="6858000">
                <a:moveTo>
                  <a:pt x="3037408" y="0"/>
                </a:moveTo>
                <a:lnTo>
                  <a:pt x="6540310" y="0"/>
                </a:lnTo>
                <a:lnTo>
                  <a:pt x="350290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9000">
                <a:srgbClr val="F5F5F5"/>
              </a:gs>
              <a:gs pos="100000">
                <a:srgbClr val="F5F5F5">
                  <a:alpha val="7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任意多边形: 形状 28"/>
          <p:cNvSpPr/>
          <p:nvPr/>
        </p:nvSpPr>
        <p:spPr>
          <a:xfrm flipH="1">
            <a:off x="0" y="0"/>
            <a:ext cx="4985736" cy="6858001"/>
          </a:xfrm>
          <a:custGeom>
            <a:avLst/>
            <a:gdLst>
              <a:gd name="connsiteX0" fmla="*/ 1940583 w 5789739"/>
              <a:gd name="connsiteY0" fmla="*/ 0 h 6858001"/>
              <a:gd name="connsiteX1" fmla="*/ 5789739 w 5789739"/>
              <a:gd name="connsiteY1" fmla="*/ 0 h 6858001"/>
              <a:gd name="connsiteX2" fmla="*/ 5789739 w 5789739"/>
              <a:gd name="connsiteY2" fmla="*/ 6858001 h 6858001"/>
              <a:gd name="connsiteX3" fmla="*/ 0 w 5789739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9739" h="6858001">
                <a:moveTo>
                  <a:pt x="1940583" y="0"/>
                </a:moveTo>
                <a:lnTo>
                  <a:pt x="5789739" y="0"/>
                </a:lnTo>
                <a:lnTo>
                  <a:pt x="5789739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3F94D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平行四边形 29"/>
          <p:cNvSpPr/>
          <p:nvPr/>
        </p:nvSpPr>
        <p:spPr>
          <a:xfrm rot="325359" flipH="1">
            <a:off x="3126449" y="49106"/>
            <a:ext cx="1130798" cy="2985421"/>
          </a:xfrm>
          <a:prstGeom prst="parallelogram">
            <a:avLst>
              <a:gd name="adj" fmla="val 8755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平行四边形 30"/>
          <p:cNvSpPr/>
          <p:nvPr/>
        </p:nvSpPr>
        <p:spPr>
          <a:xfrm flipH="1">
            <a:off x="3819418" y="2560827"/>
            <a:ext cx="1526550" cy="4574224"/>
          </a:xfrm>
          <a:prstGeom prst="parallelogram">
            <a:avLst>
              <a:gd name="adj" fmla="val 8086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 flipH="1">
            <a:off x="1949102" y="1907377"/>
            <a:ext cx="10242898" cy="3009702"/>
            <a:chOff x="-107281" y="2214417"/>
            <a:chExt cx="9458492" cy="2521969"/>
          </a:xfrm>
        </p:grpSpPr>
        <p:sp>
          <p:nvSpPr>
            <p:cNvPr id="22" name="任意多边形: 形状 33"/>
            <p:cNvSpPr/>
            <p:nvPr/>
          </p:nvSpPr>
          <p:spPr>
            <a:xfrm>
              <a:off x="-107281" y="2214417"/>
              <a:ext cx="9458492" cy="2521969"/>
            </a:xfrm>
            <a:prstGeom prst="rect">
              <a:avLst/>
            </a:prstGeom>
            <a:solidFill>
              <a:srgbClr val="3F94D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-9405" y="2214417"/>
              <a:ext cx="8775453" cy="2521969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46100" dist="190500" dir="6600000" algn="tr" rotWithShape="0">
                <a:prstClr val="black">
                  <a:alpha val="26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 flipH="1">
            <a:off x="2838074" y="1907377"/>
            <a:ext cx="1946826" cy="2646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zh-CN" sz="16600" b="1" dirty="0">
                <a:solidFill>
                  <a:srgbClr val="3F94D5"/>
                </a:solidFill>
                <a:cs typeface="+mn-ea"/>
                <a:sym typeface="+mn-lt"/>
              </a:rPr>
              <a:t>2</a:t>
            </a:r>
            <a:endParaRPr kumimoji="1" lang="zh-CN" altLang="en-US" sz="41300" b="1" dirty="0">
              <a:solidFill>
                <a:srgbClr val="3F94D5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2800026" y="3143250"/>
            <a:ext cx="931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PART</a:t>
            </a:r>
            <a:endParaRPr kumimoji="1" lang="zh-CN" altLang="en-US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282937" y="2723355"/>
            <a:ext cx="7802880" cy="1014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主动公开政府信息情况</a:t>
            </a:r>
            <a:endParaRPr lang="zh-CN" altLang="en-US" sz="60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  <p:bldP spid="30" grpId="0" animBg="1"/>
      <p:bldP spid="31" grpId="0" animBg="1"/>
      <p:bldP spid="25" grpId="0"/>
      <p:bldP spid="26" grpId="0"/>
      <p:bldP spid="27" grpId="0"/>
    </p:bldLst>
  </p:timing>
</p:sld>
</file>

<file path=ppt/tags/tag1.xml><?xml version="1.0" encoding="utf-8"?>
<p:tagLst xmlns:p="http://schemas.openxmlformats.org/presentationml/2006/main">
  <p:tag name="TABLE_ENDDRAG_ORIGIN_RECT" val="862*431"/>
  <p:tag name="TABLE_ENDDRAG_RECT" val="32*68*862*431"/>
</p:tagLst>
</file>

<file path=ppt/tags/tag2.xml><?xml version="1.0" encoding="utf-8"?>
<p:tagLst xmlns:p="http://schemas.openxmlformats.org/presentationml/2006/main">
  <p:tag name="TABLE_ENDDRAG_ORIGIN_RECT" val="901*574"/>
  <p:tag name="TABLE_ENDDRAG_RECT" val="24*9*901*574"/>
</p:tagLst>
</file>

<file path=ppt/tags/tag3.xml><?xml version="1.0" encoding="utf-8"?>
<p:tagLst xmlns:p="http://schemas.openxmlformats.org/presentationml/2006/main">
  <p:tag name="TABLE_ENDDRAG_ORIGIN_RECT" val="811*340"/>
  <p:tag name="TABLE_ENDDRAG_RECT" val="66*147*811*34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4rp3ukfz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3195</Words>
  <Application>WPS 演示</Application>
  <PresentationFormat>自定义</PresentationFormat>
  <Paragraphs>936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</vt:lpstr>
      <vt:lpstr>宋体</vt:lpstr>
      <vt:lpstr>Wingdings</vt:lpstr>
      <vt:lpstr>思源黑体</vt:lpstr>
      <vt:lpstr>黑体</vt:lpstr>
      <vt:lpstr>楷体</vt:lpstr>
      <vt:lpstr>微软雅黑</vt:lpstr>
      <vt:lpstr>Arial Unicode MS</vt:lpstr>
      <vt:lpstr>Calibri</vt:lpstr>
      <vt:lpstr>等线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年中工作总结</dc:title>
  <dc:creator>第一PPT</dc:creator>
  <cp:keywords>www.1ppt.com</cp:keywords>
  <dc:description>www.1ppt.com</dc:description>
  <cp:lastModifiedBy>dell301z</cp:lastModifiedBy>
  <cp:revision>80</cp:revision>
  <dcterms:created xsi:type="dcterms:W3CDTF">2021-06-03T02:01:00Z</dcterms:created>
  <dcterms:modified xsi:type="dcterms:W3CDTF">2023-01-19T08:44:14Z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A2123AF3FA5A464FB74A3BBDC80E891A</vt:lpwstr>
  </property>
  <property fmtid="{D5CDD505-2E9C-101B-9397-08002B2CF9AE}" pid="3" name="KSOProductBuildVer">
    <vt:lpwstr>2052-11.8.2.11542</vt:lpwstr>
  </property>
</Properties>
</file>