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3"/>
    <p:sldMasterId id="2147483679" r:id="rId4"/>
  </p:sldMasterIdLst>
  <p:notesMasterIdLst>
    <p:notesMasterId r:id="rId13"/>
  </p:notesMasterIdLst>
  <p:handoutMasterIdLst>
    <p:handoutMasterId r:id="rId24"/>
  </p:handoutMasterIdLst>
  <p:sldIdLst>
    <p:sldId id="617" r:id="rId5"/>
    <p:sldId id="797" r:id="rId6"/>
    <p:sldId id="818" r:id="rId7"/>
    <p:sldId id="824" r:id="rId8"/>
    <p:sldId id="802" r:id="rId9"/>
    <p:sldId id="800" r:id="rId10"/>
    <p:sldId id="803" r:id="rId11"/>
    <p:sldId id="806" r:id="rId12"/>
    <p:sldId id="819" r:id="rId14"/>
    <p:sldId id="807" r:id="rId15"/>
    <p:sldId id="820" r:id="rId16"/>
    <p:sldId id="825" r:id="rId17"/>
    <p:sldId id="821" r:id="rId18"/>
    <p:sldId id="809" r:id="rId19"/>
    <p:sldId id="822" r:id="rId20"/>
    <p:sldId id="810" r:id="rId21"/>
    <p:sldId id="823" r:id="rId22"/>
    <p:sldId id="827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4F5"/>
    <a:srgbClr val="F57316"/>
    <a:srgbClr val="C6DAFB"/>
    <a:srgbClr val="BBD2FA"/>
    <a:srgbClr val="3C595C"/>
    <a:srgbClr val="45394B"/>
    <a:srgbClr val="3D5A5C"/>
    <a:srgbClr val="469A96"/>
    <a:srgbClr val="4F9F9B"/>
    <a:srgbClr val="496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43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2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9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55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63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0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82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0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1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2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3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79742" y="2150424"/>
            <a:ext cx="5305899" cy="1539021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84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4"/>
            <a:ext cx="2700000" cy="31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4"/>
            <a:ext cx="3960000" cy="31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4"/>
            <a:ext cx="2700000" cy="31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076075" y="3787617"/>
            <a:ext cx="5109566" cy="448271"/>
          </a:xfrm>
        </p:spPr>
        <p:txBody>
          <a:bodyPr>
            <a:normAutofit/>
          </a:bodyPr>
          <a:lstStyle>
            <a:lvl1pPr marL="0" indent="0">
              <a:buNone/>
              <a:defRPr sz="1765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" name="文本框 36"/>
          <p:cNvSpPr txBox="1"/>
          <p:nvPr>
            <p:custDataLst>
              <p:tags r:id="rId7"/>
            </p:custDataLst>
          </p:nvPr>
        </p:nvSpPr>
        <p:spPr>
          <a:xfrm>
            <a:off x="6544208" y="1815224"/>
            <a:ext cx="784488" cy="1539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410" dirty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zh-CN" altLang="en-US" sz="94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3.xml"/><Relationship Id="rId20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 advTm="15000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234.xml"/><Relationship Id="rId1" Type="http://schemas.openxmlformats.org/officeDocument/2006/relationships/tags" Target="../tags/tag2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2" Type="http://schemas.openxmlformats.org/officeDocument/2006/relationships/slideLayout" Target="../slideLayouts/slideLayout19.xml"/><Relationship Id="rId31" Type="http://schemas.openxmlformats.org/officeDocument/2006/relationships/tags" Target="../tags/tag177.xml"/><Relationship Id="rId30" Type="http://schemas.openxmlformats.org/officeDocument/2006/relationships/tags" Target="../tags/tag176.xml"/><Relationship Id="rId3" Type="http://schemas.openxmlformats.org/officeDocument/2006/relationships/tags" Target="../tags/tag149.xml"/><Relationship Id="rId29" Type="http://schemas.openxmlformats.org/officeDocument/2006/relationships/tags" Target="../tags/tag175.xml"/><Relationship Id="rId28" Type="http://schemas.openxmlformats.org/officeDocument/2006/relationships/tags" Target="../tags/tag174.xml"/><Relationship Id="rId27" Type="http://schemas.openxmlformats.org/officeDocument/2006/relationships/tags" Target="../tags/tag173.xml"/><Relationship Id="rId26" Type="http://schemas.openxmlformats.org/officeDocument/2006/relationships/tags" Target="../tags/tag172.xml"/><Relationship Id="rId25" Type="http://schemas.openxmlformats.org/officeDocument/2006/relationships/tags" Target="../tags/tag171.xml"/><Relationship Id="rId24" Type="http://schemas.openxmlformats.org/officeDocument/2006/relationships/tags" Target="../tags/tag170.xml"/><Relationship Id="rId23" Type="http://schemas.openxmlformats.org/officeDocument/2006/relationships/tags" Target="../tags/tag169.xml"/><Relationship Id="rId22" Type="http://schemas.openxmlformats.org/officeDocument/2006/relationships/tags" Target="../tags/tag168.xml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9" Type="http://schemas.openxmlformats.org/officeDocument/2006/relationships/slideLayout" Target="../slideLayouts/slideLayout24.xml"/><Relationship Id="rId18" Type="http://schemas.openxmlformats.org/officeDocument/2006/relationships/tags" Target="../tags/tag216.xml"/><Relationship Id="rId17" Type="http://schemas.openxmlformats.org/officeDocument/2006/relationships/image" Target="../media/image18.svg"/><Relationship Id="rId16" Type="http://schemas.openxmlformats.org/officeDocument/2006/relationships/image" Target="../media/image17.pn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191101-104614-8065"/>
          <p:cNvPicPr>
            <a:picLocks noChangeAspect="1"/>
          </p:cNvPicPr>
          <p:nvPr/>
        </p:nvPicPr>
        <p:blipFill>
          <a:blip r:embed="rId1"/>
          <a:srcRect l="6884"/>
          <a:stretch>
            <a:fillRect/>
          </a:stretch>
        </p:blipFill>
        <p:spPr>
          <a:xfrm>
            <a:off x="0" y="4810125"/>
            <a:ext cx="10299065" cy="2695575"/>
          </a:xfrm>
          <a:prstGeom prst="rect">
            <a:avLst/>
          </a:prstGeom>
        </p:spPr>
      </p:pic>
      <p:pic>
        <p:nvPicPr>
          <p:cNvPr id="3" name="图片 2" descr="20191101-104613-168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2495550"/>
            <a:ext cx="3105150" cy="3038475"/>
          </a:xfrm>
          <a:prstGeom prst="rect">
            <a:avLst/>
          </a:prstGeom>
        </p:spPr>
      </p:pic>
      <p:pic>
        <p:nvPicPr>
          <p:cNvPr id="5" name="图片 4" descr="20191101-104613-a12f"/>
          <p:cNvPicPr>
            <a:picLocks noChangeAspect="1"/>
          </p:cNvPicPr>
          <p:nvPr/>
        </p:nvPicPr>
        <p:blipFill>
          <a:blip r:embed="rId3"/>
          <a:srcRect l="22995" t="48219"/>
          <a:stretch>
            <a:fillRect/>
          </a:stretch>
        </p:blipFill>
        <p:spPr>
          <a:xfrm>
            <a:off x="0" y="0"/>
            <a:ext cx="2677160" cy="1800225"/>
          </a:xfrm>
          <a:prstGeom prst="rect">
            <a:avLst/>
          </a:prstGeom>
        </p:spPr>
      </p:pic>
      <p:pic>
        <p:nvPicPr>
          <p:cNvPr id="7" name="图片 6" descr="20191101-104614-227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40" y="4980940"/>
            <a:ext cx="2981325" cy="981075"/>
          </a:xfrm>
          <a:prstGeom prst="rect">
            <a:avLst/>
          </a:prstGeom>
        </p:spPr>
      </p:pic>
      <p:pic>
        <p:nvPicPr>
          <p:cNvPr id="8" name="图片 7" descr="20191101-104614-66f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130" y="5433695"/>
            <a:ext cx="2009775" cy="1447800"/>
          </a:xfrm>
          <a:prstGeom prst="rect">
            <a:avLst/>
          </a:prstGeom>
        </p:spPr>
      </p:pic>
      <p:pic>
        <p:nvPicPr>
          <p:cNvPr id="9" name="图片 8" descr="20191101-104614-f8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870" y="4733925"/>
            <a:ext cx="1914525" cy="800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77070" y="4810125"/>
            <a:ext cx="2614930" cy="2696210"/>
          </a:xfrm>
          <a:prstGeom prst="rect">
            <a:avLst/>
          </a:prstGeom>
          <a:solidFill>
            <a:srgbClr val="B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descr="7b0a20202020227461726765744d6f64756c65223a202270726f636573734f6e6c696e65466f6e7473220a7d0a"/>
          <p:cNvSpPr txBox="1"/>
          <p:nvPr/>
        </p:nvSpPr>
        <p:spPr>
          <a:xfrm>
            <a:off x="2805748" y="1703705"/>
            <a:ext cx="800608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cs typeface="+mj-ea"/>
                <a:sym typeface="方正楷体_GB2312" panose="02000000000000000000" charset="-122"/>
              </a:rPr>
              <a:t>2022年度</a:t>
            </a:r>
            <a:endParaRPr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+mj-ea"/>
              <a:ea typeface="+mj-ea"/>
              <a:cs typeface="+mj-ea"/>
              <a:sym typeface="方正楷体_GB2312" panose="02000000000000000000" charset="-122"/>
            </a:endParaRPr>
          </a:p>
          <a:p>
            <a:pPr algn="ctr"/>
            <a:r>
              <a:rPr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cs typeface="+mj-ea"/>
                <a:sym typeface="方正楷体_GB2312" panose="02000000000000000000" charset="-122"/>
              </a:rPr>
              <a:t>海盐县交通运输局政府信息公开</a:t>
            </a:r>
            <a:endParaRPr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+mj-ea"/>
              <a:ea typeface="+mj-ea"/>
              <a:cs typeface="+mj-ea"/>
              <a:sym typeface="方正楷体_GB2312" panose="02000000000000000000" charset="-122"/>
            </a:endParaRPr>
          </a:p>
          <a:p>
            <a:pPr algn="ctr"/>
            <a:r>
              <a:rPr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cs typeface="+mj-ea"/>
                <a:sym typeface="方正楷体_GB2312" panose="02000000000000000000" charset="-122"/>
              </a:rPr>
              <a:t>工作</a:t>
            </a:r>
            <a:r>
              <a:rPr 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cs typeface="+mj-ea"/>
                <a:sym typeface="方正楷体_GB2312" panose="02000000000000000000" charset="-122"/>
              </a:rPr>
              <a:t>年度</a:t>
            </a:r>
            <a:r>
              <a:rPr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cs typeface="+mj-ea"/>
                <a:sym typeface="方正楷体_GB2312" panose="02000000000000000000" charset="-122"/>
              </a:rPr>
              <a:t>报告</a:t>
            </a:r>
            <a:endParaRPr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+mj-ea"/>
              <a:ea typeface="+mj-ea"/>
              <a:cs typeface="+mj-ea"/>
              <a:sym typeface="方正楷体_GB2312" panose="02000000000000000000" charset="-122"/>
            </a:endParaRPr>
          </a:p>
        </p:txBody>
      </p:sp>
      <p:pic>
        <p:nvPicPr>
          <p:cNvPr id="10" name="图片 9" descr="畅行365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435" y="116840"/>
            <a:ext cx="2049145" cy="1685290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4732020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931338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815340" y="248285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主动公开政府信息情况</a:t>
            </a:r>
            <a:endParaRPr lang="zh-CN" altLang="en-US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05890" y="1356360"/>
          <a:ext cx="9522460" cy="5296535"/>
        </p:xfrm>
        <a:graphic>
          <a:graphicData uri="http://schemas.openxmlformats.org/drawingml/2006/table">
            <a:tbl>
              <a:tblPr/>
              <a:tblGrid>
                <a:gridCol w="2380615"/>
                <a:gridCol w="2380615"/>
                <a:gridCol w="2380615"/>
                <a:gridCol w="2380615"/>
              </a:tblGrid>
              <a:tr h="37211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制发件数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本年废止件数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现行有效件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行政规范性文件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本年收费金额（单位：万元）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lang="en-US"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5520690" y="3014345"/>
            <a:ext cx="678370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收到和处理政府信息公开申请情况</a:t>
            </a:r>
            <a:endParaRPr lang="zh-CN" altLang="en-US" sz="48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6400165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931338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815340" y="248285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收到和处理政府信息公开申请情况</a:t>
            </a:r>
            <a:endParaRPr lang="en-US" altLang="zh-CN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795" y="1094105"/>
            <a:ext cx="5873115" cy="558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lang="en-US"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5449570" y="3014345"/>
            <a:ext cx="685482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政府信息公开行政复议、行政诉讼情况</a:t>
            </a:r>
            <a:endParaRPr lang="zh-CN" altLang="en-US" sz="48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6890385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413" y="93324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815340" y="248285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政府信息公开行政复议、行政诉讼情况</a:t>
            </a:r>
            <a:endParaRPr lang="zh-CN" altLang="en-US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852170" y="1650365"/>
          <a:ext cx="10373995" cy="368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80"/>
                <a:gridCol w="692150"/>
                <a:gridCol w="690880"/>
                <a:gridCol w="691515"/>
                <a:gridCol w="692785"/>
                <a:gridCol w="691515"/>
                <a:gridCol w="690880"/>
                <a:gridCol w="692785"/>
                <a:gridCol w="690880"/>
                <a:gridCol w="691515"/>
                <a:gridCol w="692785"/>
                <a:gridCol w="691515"/>
                <a:gridCol w="690880"/>
                <a:gridCol w="692150"/>
                <a:gridCol w="690880"/>
              </a:tblGrid>
              <a:tr h="795020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行政复议</a:t>
                      </a:r>
                      <a:endParaRPr b="1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t>行政诉讼</a:t>
                      </a: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95020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维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持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200" b="0" u="none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2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纠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正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200" b="0" u="none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2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他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200" b="0" u="none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2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尚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未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200" b="0" u="none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2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总计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200" b="0" u="none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2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未经复议直接起诉</a:t>
                      </a:r>
                      <a:endParaRPr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复议后起诉</a:t>
                      </a:r>
                      <a:endParaRPr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299845">
                <a:tc vMerge="1">
                  <a:tcPr marL="0" marR="0" marT="0" marB="1" anchor="ctr"/>
                </a:tc>
                <a:tc vMerge="1">
                  <a:tcPr marL="0" marR="0" marT="0" marB="1" anchor="ctr"/>
                </a:tc>
                <a:tc vMerge="1">
                  <a:tcPr marL="0" marR="0" marT="0" marB="1" anchor="ctr"/>
                </a:tc>
                <a:tc vMerge="1">
                  <a:tcPr marL="0" marR="0" marT="0" marB="1" anchor="ctr"/>
                </a:tc>
                <a:tc vMerge="1"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维持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纠正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尚未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总计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维持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纠正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结果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尚未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审结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00" b="0" u="none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总计</a:t>
                      </a:r>
                      <a:endParaRPr lang="zh-CN" altLang="en-US" sz="1000" b="0" u="none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</a:tr>
              <a:tr h="7950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 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1" u="none">
                          <a:solidFill>
                            <a:schemeClr val="accent1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en-US" altLang="zh-CN" sz="1600" b="1" u="none">
                        <a:solidFill>
                          <a:schemeClr val="accent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lang="en-US"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5449570" y="3014345"/>
            <a:ext cx="685482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48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存在的主要问题及改进情况</a:t>
            </a:r>
            <a:endParaRPr lang="zh-CN" altLang="en-US" sz="48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5546725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83672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815340" y="248073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存在的主要问题及改进情况</a:t>
            </a:r>
            <a:endParaRPr lang="zh-CN" altLang="en-US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951653" y="2286847"/>
            <a:ext cx="4893733" cy="3782060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055073" y="2436661"/>
            <a:ext cx="4686175" cy="183372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1892303" y="1816524"/>
            <a:ext cx="3011715" cy="812317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4"/>
            </p:custDataLst>
          </p:nvPr>
        </p:nvSpPr>
        <p:spPr>
          <a:xfrm>
            <a:off x="1249680" y="2769447"/>
            <a:ext cx="4296833" cy="28905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en-US" altLang="zh-CN" sz="2600" b="1" dirty="0" err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政府信息公开的线下渠道较少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政策解读公开形式与内容较为单一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交通领域相关栏目信息仍不够深化。</a:t>
            </a:r>
            <a:endParaRPr lang="en-US" altLang="zh-CN" sz="2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圆角矩形 33"/>
          <p:cNvSpPr/>
          <p:nvPr>
            <p:custDataLst>
              <p:tags r:id="rId5"/>
            </p:custDataLst>
          </p:nvPr>
        </p:nvSpPr>
        <p:spPr>
          <a:xfrm>
            <a:off x="6409267" y="2286847"/>
            <a:ext cx="4893733" cy="3782060"/>
          </a:xfrm>
          <a:prstGeom prst="roundRect">
            <a:avLst/>
          </a:prstGeom>
          <a:noFill/>
          <a:ln w="12700" cap="flat" cmpd="sng" algn="ctr">
            <a:solidFill>
              <a:srgbClr val="3B3E4D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>
            <p:custDataLst>
              <p:tags r:id="rId6"/>
            </p:custDataLst>
          </p:nvPr>
        </p:nvSpPr>
        <p:spPr>
          <a:xfrm>
            <a:off x="6512637" y="2436661"/>
            <a:ext cx="4686175" cy="183372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>
            <p:custDataLst>
              <p:tags r:id="rId7"/>
            </p:custDataLst>
          </p:nvPr>
        </p:nvSpPr>
        <p:spPr>
          <a:xfrm>
            <a:off x="7349869" y="1816524"/>
            <a:ext cx="3011715" cy="812317"/>
          </a:xfrm>
          <a:prstGeom prst="roundRect">
            <a:avLst/>
          </a:prstGeom>
          <a:gradFill>
            <a:gsLst>
              <a:gs pos="0">
                <a:srgbClr val="A0B7A5"/>
              </a:gs>
              <a:gs pos="94000">
                <a:srgbClr val="6AA18E"/>
              </a:gs>
            </a:gsLst>
            <a:lin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6706658" y="2521162"/>
            <a:ext cx="4296833" cy="30725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endParaRPr lang="en-US" altLang="zh-CN" sz="213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拓宽发布渠道，进一步提高政策解读质量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按照交通运输领域基层政务公开的事项标准，加强各部门的信息交流与协同。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021692" y="1924180"/>
            <a:ext cx="2752807" cy="597005"/>
          </a:xfrm>
          <a:prstGeom prst="rect">
            <a:avLst/>
          </a:prstGeom>
          <a:noFill/>
        </p:spPr>
        <p:txBody>
          <a:bodyPr wrap="square" bIns="0" rtlCol="0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479768" y="1924180"/>
            <a:ext cx="2752807" cy="597005"/>
          </a:xfrm>
          <a:prstGeom prst="rect">
            <a:avLst/>
          </a:prstGeom>
          <a:gradFill>
            <a:gsLst>
              <a:gs pos="0">
                <a:srgbClr val="A0B7A5"/>
              </a:gs>
              <a:gs pos="94000">
                <a:srgbClr val="6AA18E"/>
              </a:gs>
            </a:gsLst>
            <a:lin scaled="1"/>
          </a:gradFill>
        </p:spPr>
        <p:txBody>
          <a:bodyPr wrap="square" bIns="0" rtlCol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改进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lang="en-US"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5449570" y="3014345"/>
            <a:ext cx="685482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4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其他需要报告的事项</a:t>
            </a:r>
            <a:endParaRPr lang="zh-CN" altLang="en-US" sz="48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4534535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83672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815340" y="248073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其他需要报告的事项</a:t>
            </a:r>
            <a:endParaRPr lang="en-US" altLang="zh-CN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9" name="组合 58" descr="7b0a202020202274657874626f78223a20227b5c2269645c223a32303334323031352c5c2263617465676f72795f69645c223a5c225c227d220a7d0a"/>
          <p:cNvGrpSpPr/>
          <p:nvPr/>
        </p:nvGrpSpPr>
        <p:grpSpPr>
          <a:xfrm>
            <a:off x="2272030" y="1496695"/>
            <a:ext cx="7480152" cy="3962400"/>
            <a:chOff x="5814" y="3873"/>
            <a:chExt cx="7587" cy="3052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5912" y="3977"/>
              <a:ext cx="7377" cy="2846"/>
            </a:xfrm>
            <a:prstGeom prst="rect">
              <a:avLst/>
            </a:prstGeom>
            <a:solidFill>
              <a:srgbClr val="F2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>
              <p:custDataLst>
                <p:tags r:id="rId2"/>
              </p:custDataLst>
            </p:nvPr>
          </p:nvSpPr>
          <p:spPr>
            <a:xfrm>
              <a:off x="5814" y="3873"/>
              <a:ext cx="340" cy="3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4" h="454">
                  <a:moveTo>
                    <a:pt x="84" y="0"/>
                  </a:moveTo>
                  <a:lnTo>
                    <a:pt x="197" y="0"/>
                  </a:lnTo>
                  <a:lnTo>
                    <a:pt x="197" y="95"/>
                  </a:lnTo>
                  <a:lnTo>
                    <a:pt x="454" y="95"/>
                  </a:lnTo>
                  <a:lnTo>
                    <a:pt x="454" y="209"/>
                  </a:lnTo>
                  <a:lnTo>
                    <a:pt x="197" y="209"/>
                  </a:lnTo>
                  <a:lnTo>
                    <a:pt x="197" y="454"/>
                  </a:lnTo>
                  <a:lnTo>
                    <a:pt x="84" y="454"/>
                  </a:lnTo>
                  <a:lnTo>
                    <a:pt x="84" y="209"/>
                  </a:lnTo>
                  <a:lnTo>
                    <a:pt x="0" y="209"/>
                  </a:lnTo>
                  <a:lnTo>
                    <a:pt x="0" y="95"/>
                  </a:lnTo>
                  <a:lnTo>
                    <a:pt x="84" y="9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F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3"/>
              </p:custDataLst>
            </p:nvPr>
          </p:nvSpPr>
          <p:spPr>
            <a:xfrm>
              <a:off x="6282" y="4197"/>
              <a:ext cx="6637" cy="22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 defTabSz="913765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defRPr/>
              </a:pPr>
              <a:r>
                <a:rPr lang="en-US" altLang="zh-CN" sz="32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海盐县交通运输局严格按照《政府信息公开信息处理费管理办法》规定，2022年未收取政府信息公开相关处理费。</a:t>
              </a:r>
              <a:endPara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4" name="任意多边形 63"/>
            <p:cNvSpPr/>
            <p:nvPr>
              <p:custDataLst>
                <p:tags r:id="rId4"/>
              </p:custDataLst>
            </p:nvPr>
          </p:nvSpPr>
          <p:spPr>
            <a:xfrm rot="5400000">
              <a:off x="13061" y="3873"/>
              <a:ext cx="340" cy="3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4" h="454">
                  <a:moveTo>
                    <a:pt x="84" y="0"/>
                  </a:moveTo>
                  <a:lnTo>
                    <a:pt x="197" y="0"/>
                  </a:lnTo>
                  <a:lnTo>
                    <a:pt x="197" y="95"/>
                  </a:lnTo>
                  <a:lnTo>
                    <a:pt x="454" y="95"/>
                  </a:lnTo>
                  <a:lnTo>
                    <a:pt x="454" y="209"/>
                  </a:lnTo>
                  <a:lnTo>
                    <a:pt x="197" y="209"/>
                  </a:lnTo>
                  <a:lnTo>
                    <a:pt x="197" y="454"/>
                  </a:lnTo>
                  <a:lnTo>
                    <a:pt x="84" y="454"/>
                  </a:lnTo>
                  <a:lnTo>
                    <a:pt x="84" y="209"/>
                  </a:lnTo>
                  <a:lnTo>
                    <a:pt x="0" y="209"/>
                  </a:lnTo>
                  <a:lnTo>
                    <a:pt x="0" y="95"/>
                  </a:lnTo>
                  <a:lnTo>
                    <a:pt x="84" y="9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F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>
              <p:custDataLst>
                <p:tags r:id="rId5"/>
              </p:custDataLst>
            </p:nvPr>
          </p:nvSpPr>
          <p:spPr>
            <a:xfrm rot="10800000">
              <a:off x="13061" y="6585"/>
              <a:ext cx="340" cy="3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4" h="454">
                  <a:moveTo>
                    <a:pt x="84" y="0"/>
                  </a:moveTo>
                  <a:lnTo>
                    <a:pt x="197" y="0"/>
                  </a:lnTo>
                  <a:lnTo>
                    <a:pt x="197" y="95"/>
                  </a:lnTo>
                  <a:lnTo>
                    <a:pt x="454" y="95"/>
                  </a:lnTo>
                  <a:lnTo>
                    <a:pt x="454" y="209"/>
                  </a:lnTo>
                  <a:lnTo>
                    <a:pt x="197" y="209"/>
                  </a:lnTo>
                  <a:lnTo>
                    <a:pt x="197" y="454"/>
                  </a:lnTo>
                  <a:lnTo>
                    <a:pt x="84" y="454"/>
                  </a:lnTo>
                  <a:lnTo>
                    <a:pt x="84" y="209"/>
                  </a:lnTo>
                  <a:lnTo>
                    <a:pt x="0" y="209"/>
                  </a:lnTo>
                  <a:lnTo>
                    <a:pt x="0" y="95"/>
                  </a:lnTo>
                  <a:lnTo>
                    <a:pt x="84" y="9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F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>
              <p:custDataLst>
                <p:tags r:id="rId6"/>
              </p:custDataLst>
            </p:nvPr>
          </p:nvSpPr>
          <p:spPr>
            <a:xfrm rot="16200000">
              <a:off x="5814" y="6585"/>
              <a:ext cx="340" cy="3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4" h="454">
                  <a:moveTo>
                    <a:pt x="84" y="0"/>
                  </a:moveTo>
                  <a:lnTo>
                    <a:pt x="197" y="0"/>
                  </a:lnTo>
                  <a:lnTo>
                    <a:pt x="197" y="95"/>
                  </a:lnTo>
                  <a:lnTo>
                    <a:pt x="454" y="95"/>
                  </a:lnTo>
                  <a:lnTo>
                    <a:pt x="454" y="209"/>
                  </a:lnTo>
                  <a:lnTo>
                    <a:pt x="197" y="209"/>
                  </a:lnTo>
                  <a:lnTo>
                    <a:pt x="197" y="454"/>
                  </a:lnTo>
                  <a:lnTo>
                    <a:pt x="84" y="454"/>
                  </a:lnTo>
                  <a:lnTo>
                    <a:pt x="84" y="209"/>
                  </a:lnTo>
                  <a:lnTo>
                    <a:pt x="0" y="209"/>
                  </a:lnTo>
                  <a:lnTo>
                    <a:pt x="0" y="95"/>
                  </a:lnTo>
                  <a:lnTo>
                    <a:pt x="84" y="9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F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>
            <p:custDataLst>
              <p:tags r:id="rId7"/>
            </p:custDataLst>
          </p:nvPr>
        </p:nvSpPr>
        <p:spPr bwMode="auto">
          <a:xfrm>
            <a:off x="1" y="6326120"/>
            <a:ext cx="12192000" cy="550291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2000">
                <a:srgbClr val="68BBD2">
                  <a:alpha val="100000"/>
                </a:srgbClr>
              </a:gs>
              <a:gs pos="9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007BD3"/>
              </a:gs>
              <a:gs pos="80000">
                <a:srgbClr val="034373"/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35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圆角矩形 139"/>
          <p:cNvSpPr/>
          <p:nvPr>
            <p:custDataLst>
              <p:tags r:id="rId1"/>
            </p:custDataLst>
          </p:nvPr>
        </p:nvSpPr>
        <p:spPr>
          <a:xfrm>
            <a:off x="309245" y="605155"/>
            <a:ext cx="11579860" cy="643890"/>
          </a:xfrm>
          <a:prstGeom prst="roundRect">
            <a:avLst>
              <a:gd name="adj" fmla="val 22602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  <a:effectLst>
            <a:outerShdw blurRad="469900" dist="114300" dir="2700000" algn="tl" rotWithShape="0">
              <a:srgbClr val="1185F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889000" y="742315"/>
            <a:ext cx="353060" cy="387985"/>
            <a:chOff x="5925" y="5693"/>
            <a:chExt cx="586" cy="645"/>
          </a:xfrm>
        </p:grpSpPr>
        <p:sp>
          <p:nvSpPr>
            <p:cNvPr id="14" name="椭圆 13"/>
            <p:cNvSpPr/>
            <p:nvPr>
              <p:custDataLst>
                <p:tags r:id="rId3"/>
              </p:custDataLst>
            </p:nvPr>
          </p:nvSpPr>
          <p:spPr>
            <a:xfrm>
              <a:off x="5925" y="5693"/>
              <a:ext cx="532" cy="53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5"/>
            </p:cNvCxnSpPr>
            <p:nvPr>
              <p:custDataLst>
                <p:tags r:id="rId4"/>
              </p:custDataLst>
            </p:nvPr>
          </p:nvCxnSpPr>
          <p:spPr>
            <a:xfrm>
              <a:off x="6350" y="6197"/>
              <a:ext cx="161" cy="14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770380" y="627380"/>
            <a:ext cx="1765300" cy="62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cap="all" spc="600" dirty="0">
                <a:solidFill>
                  <a:srgbClr val="F2FAFF"/>
                </a:solidFill>
                <a:uFillTx/>
                <a:latin typeface="+mj-ea"/>
                <a:ea typeface="+mj-ea"/>
                <a:cs typeface="Arial" panose="020B0604020202020204" pitchFamily="34" charset="0"/>
                <a:sym typeface="+mn-ea"/>
              </a:rPr>
              <a:t>目 录 </a:t>
            </a:r>
            <a:endParaRPr lang="zh-CN" altLang="en-US" sz="2800" b="1" cap="all" spc="600" dirty="0">
              <a:solidFill>
                <a:srgbClr val="F2FAFF"/>
              </a:solidFill>
              <a:uFillTx/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1504950" y="792480"/>
            <a:ext cx="2540" cy="288925"/>
          </a:xfrm>
          <a:prstGeom prst="line">
            <a:avLst/>
          </a:prstGeom>
          <a:ln w="28575" cap="rnd">
            <a:solidFill>
              <a:srgbClr val="F2F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>
            <p:custDataLst>
              <p:tags r:id="rId7"/>
            </p:custDataLst>
          </p:nvPr>
        </p:nvSpPr>
        <p:spPr>
          <a:xfrm>
            <a:off x="396240" y="302895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561340" y="314452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561340" y="4015105"/>
            <a:ext cx="1600200" cy="96647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总体情况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10"/>
            </p:custDataLst>
          </p:nvPr>
        </p:nvCxnSpPr>
        <p:spPr>
          <a:xfrm flipH="1">
            <a:off x="782320" y="5224780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>
            <p:custDataLst>
              <p:tags r:id="rId11"/>
            </p:custDataLst>
          </p:nvPr>
        </p:nvSpPr>
        <p:spPr>
          <a:xfrm>
            <a:off x="2336800" y="195199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>
            <p:custDataLst>
              <p:tags r:id="rId12"/>
            </p:custDataLst>
          </p:nvPr>
        </p:nvSpPr>
        <p:spPr>
          <a:xfrm>
            <a:off x="2501900" y="206756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2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13"/>
            </p:custDataLst>
          </p:nvPr>
        </p:nvSpPr>
        <p:spPr>
          <a:xfrm>
            <a:off x="2336165" y="2938145"/>
            <a:ext cx="1765935" cy="9664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主动公开政府信息情况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57" name="直接箭头连接符 56"/>
          <p:cNvCxnSpPr/>
          <p:nvPr>
            <p:custDataLst>
              <p:tags r:id="rId14"/>
            </p:custDataLst>
          </p:nvPr>
        </p:nvCxnSpPr>
        <p:spPr>
          <a:xfrm flipH="1">
            <a:off x="2705417" y="4293821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>
            <p:custDataLst>
              <p:tags r:id="rId15"/>
            </p:custDataLst>
          </p:nvPr>
        </p:nvSpPr>
        <p:spPr>
          <a:xfrm>
            <a:off x="4277360" y="302895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>
            <p:custDataLst>
              <p:tags r:id="rId16"/>
            </p:custDataLst>
          </p:nvPr>
        </p:nvSpPr>
        <p:spPr>
          <a:xfrm>
            <a:off x="4442460" y="314452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3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17"/>
            </p:custDataLst>
          </p:nvPr>
        </p:nvSpPr>
        <p:spPr>
          <a:xfrm>
            <a:off x="4277360" y="3974465"/>
            <a:ext cx="1977390" cy="9664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收到和处理政府信息公开申请情况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18"/>
            </p:custDataLst>
          </p:nvPr>
        </p:nvCxnSpPr>
        <p:spPr>
          <a:xfrm flipH="1">
            <a:off x="4669155" y="5321300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圆角矩形 63"/>
          <p:cNvSpPr/>
          <p:nvPr>
            <p:custDataLst>
              <p:tags r:id="rId19"/>
            </p:custDataLst>
          </p:nvPr>
        </p:nvSpPr>
        <p:spPr>
          <a:xfrm>
            <a:off x="6217920" y="195199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>
            <p:custDataLst>
              <p:tags r:id="rId20"/>
            </p:custDataLst>
          </p:nvPr>
        </p:nvSpPr>
        <p:spPr>
          <a:xfrm>
            <a:off x="6383020" y="206756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4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6" name="文本框 65"/>
          <p:cNvSpPr txBox="1"/>
          <p:nvPr>
            <p:custDataLst>
              <p:tags r:id="rId21"/>
            </p:custDataLst>
          </p:nvPr>
        </p:nvSpPr>
        <p:spPr>
          <a:xfrm>
            <a:off x="6266180" y="2788432"/>
            <a:ext cx="1903730" cy="966470"/>
          </a:xfrm>
          <a:prstGeom prst="rect">
            <a:avLst/>
          </a:prstGeom>
          <a:noFill/>
          <a:effectLst/>
        </p:spPr>
        <p:txBody>
          <a:bodyPr wrap="square" rtlCol="0"/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政府信息公开行政复议、行政诉讼情况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67" name="直接箭头连接符 66"/>
          <p:cNvCxnSpPr/>
          <p:nvPr>
            <p:custDataLst>
              <p:tags r:id="rId22"/>
            </p:custDataLst>
          </p:nvPr>
        </p:nvCxnSpPr>
        <p:spPr>
          <a:xfrm flipH="1">
            <a:off x="6598285" y="5017721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圆角矩形 68"/>
          <p:cNvSpPr/>
          <p:nvPr>
            <p:custDataLst>
              <p:tags r:id="rId23"/>
            </p:custDataLst>
          </p:nvPr>
        </p:nvSpPr>
        <p:spPr>
          <a:xfrm>
            <a:off x="8158480" y="302895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>
            <p:custDataLst>
              <p:tags r:id="rId24"/>
            </p:custDataLst>
          </p:nvPr>
        </p:nvSpPr>
        <p:spPr>
          <a:xfrm>
            <a:off x="8323580" y="314452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5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25"/>
            </p:custDataLst>
          </p:nvPr>
        </p:nvSpPr>
        <p:spPr>
          <a:xfrm>
            <a:off x="8028305" y="4015105"/>
            <a:ext cx="2025650" cy="9664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存在的主要问题及改进情况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72" name="直接箭头连接符 71"/>
          <p:cNvCxnSpPr/>
          <p:nvPr>
            <p:custDataLst>
              <p:tags r:id="rId26"/>
            </p:custDataLst>
          </p:nvPr>
        </p:nvCxnSpPr>
        <p:spPr>
          <a:xfrm flipH="1">
            <a:off x="8531567" y="5424805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>
            <p:custDataLst>
              <p:tags r:id="rId27"/>
            </p:custDataLst>
          </p:nvPr>
        </p:nvSpPr>
        <p:spPr>
          <a:xfrm>
            <a:off x="10099040" y="1951990"/>
            <a:ext cx="1765300" cy="3030855"/>
          </a:xfrm>
          <a:prstGeom prst="roundRect">
            <a:avLst>
              <a:gd name="adj" fmla="val 8963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>
            <a:outerShdw blurRad="419100" dist="228600" dir="2700000" algn="tl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8"/>
            </p:custDataLst>
          </p:nvPr>
        </p:nvSpPr>
        <p:spPr>
          <a:xfrm>
            <a:off x="10264140" y="2067560"/>
            <a:ext cx="1117600" cy="82994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6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9"/>
            </p:custDataLst>
          </p:nvPr>
        </p:nvSpPr>
        <p:spPr>
          <a:xfrm>
            <a:off x="10142220" y="2938145"/>
            <a:ext cx="1808480" cy="9664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其他需要报告的事项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30"/>
            </p:custDataLst>
          </p:nvPr>
        </p:nvCxnSpPr>
        <p:spPr>
          <a:xfrm flipH="1">
            <a:off x="10490835" y="4295970"/>
            <a:ext cx="5715" cy="63500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31"/>
    </p:custDataLst>
  </p:cSld>
  <p:clrMapOvr>
    <a:masterClrMapping/>
  </p:clrMapOvr>
  <p:transition spd="slow" advTm="1500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6783423" y="3014182"/>
            <a:ext cx="4275883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总体情况</a:t>
            </a:r>
            <a:endParaRPr lang="zh-CN" altLang="en-US" sz="48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2852420" cy="9315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93324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815340" y="248285"/>
            <a:ext cx="95961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总体情况</a:t>
            </a:r>
            <a:endParaRPr lang="zh-CN" altLang="en-US" sz="2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0781" y="1049263"/>
            <a:ext cx="106641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主动公开情况</a:t>
            </a:r>
            <a:endParaRPr lang="zh-CN" altLang="en-US" sz="36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抓好工程建设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、公交发展、民生项目等基础信息公开工作。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及时更新主要领导、内设机构、工作职责等情况，公开交通领域政策文件、提案建议、工作动态、通知公告等信息共239条。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err="1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推进基层</a:t>
            </a:r>
            <a:r>
              <a:rPr lang="en-US" altLang="zh-CN" sz="2400" b="1" dirty="0" err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“两化”信息公开工作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重大建设项目专题方面，主动公开建设项目的批准、招标、设计、施工、竣工等各阶段信息共11条。编制《海盐县交通运输领域基层政务公开事项标准目录（2022年度）》，完成公开栏目设置，公开行政许可、监督检查等信息共34条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做好政策解读工作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运用图文、视频等形式，对营商环境、柔性执法等公众关心的问题，解读《交通运输领域市场主体柔性执法“一免一减”目录清单》1件。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及时回应关切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在防台防汛、疫情防控期间，通过政府网站、“海盐交通”微信公众号等发布公交运营等相关信息共123条，公开《一图详解海盐各类公交卡使用攻略》1篇。坚持把建议提案作为畅通民情民意、汇集民智民力的重要渠道，承办建议提案31件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12" y="39222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0" name="文本框 99"/>
          <p:cNvSpPr txBox="1"/>
          <p:nvPr/>
        </p:nvSpPr>
        <p:spPr>
          <a:xfrm>
            <a:off x="1517650" y="1374140"/>
            <a:ext cx="973391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按照全省依申请公开办理规范指引，及时答复申请公开内容，对办理的规则与流程进行进一步的明确，做到精准回应群众申请。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14"/>
          <p:cNvSpPr/>
          <p:nvPr>
            <p:custDataLst>
              <p:tags r:id="rId1"/>
            </p:custDataLst>
          </p:nvPr>
        </p:nvSpPr>
        <p:spPr>
          <a:xfrm>
            <a:off x="2574396" y="3298081"/>
            <a:ext cx="2075139" cy="2773789"/>
          </a:xfrm>
          <a:prstGeom prst="roundRect">
            <a:avLst>
              <a:gd name="adj" fmla="val 561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762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任意多边形: 形状 94"/>
          <p:cNvSpPr/>
          <p:nvPr>
            <p:custDataLst>
              <p:tags r:id="rId2"/>
            </p:custDataLst>
          </p:nvPr>
        </p:nvSpPr>
        <p:spPr>
          <a:xfrm>
            <a:off x="3065680" y="2548891"/>
            <a:ext cx="1091827" cy="1106691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文本框 53"/>
          <p:cNvSpPr txBox="1"/>
          <p:nvPr>
            <p:custDataLst>
              <p:tags r:id="rId3"/>
            </p:custDataLst>
          </p:nvPr>
        </p:nvSpPr>
        <p:spPr>
          <a:xfrm>
            <a:off x="2574396" y="4292533"/>
            <a:ext cx="1945443" cy="514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已处理件数1件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" name="Object 4028"/>
          <p:cNvSpPr txBox="1"/>
          <p:nvPr>
            <p:custDataLst>
              <p:tags r:id="rId4"/>
            </p:custDataLst>
          </p:nvPr>
        </p:nvSpPr>
        <p:spPr>
          <a:xfrm>
            <a:off x="3180139" y="2807540"/>
            <a:ext cx="900069" cy="5462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</a:t>
            </a:r>
            <a:r>
              <a:rPr lang="en-US" altLang="zh-CN" sz="2800" b="0" i="0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endParaRPr lang="en-US" altLang="zh-CN" sz="2800" b="0" i="0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矩形: 圆角 14"/>
          <p:cNvSpPr/>
          <p:nvPr>
            <p:custDataLst>
              <p:tags r:id="rId5"/>
            </p:custDataLst>
          </p:nvPr>
        </p:nvSpPr>
        <p:spPr>
          <a:xfrm>
            <a:off x="5152340" y="3298081"/>
            <a:ext cx="2075139" cy="2773789"/>
          </a:xfrm>
          <a:prstGeom prst="roundRect">
            <a:avLst>
              <a:gd name="adj" fmla="val 561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762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: 形状 94"/>
          <p:cNvSpPr/>
          <p:nvPr>
            <p:custDataLst>
              <p:tags r:id="rId6"/>
            </p:custDataLst>
          </p:nvPr>
        </p:nvSpPr>
        <p:spPr>
          <a:xfrm>
            <a:off x="5643624" y="2548891"/>
            <a:ext cx="1091827" cy="1106691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gradFill>
            <a:gsLst>
              <a:gs pos="100000">
                <a:srgbClr val="E06A6D"/>
              </a:gs>
              <a:gs pos="0">
                <a:srgbClr val="FDB0BA"/>
              </a:gs>
            </a:gsLst>
            <a:lin scaled="1"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7"/>
            </p:custDataLst>
          </p:nvPr>
        </p:nvSpPr>
        <p:spPr>
          <a:xfrm>
            <a:off x="5135880" y="4292600"/>
            <a:ext cx="2081953" cy="1087967"/>
          </a:xfrm>
          <a:prstGeom prst="rect">
            <a:avLst/>
          </a:prstGeom>
          <a:noFill/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未发生涉及政府信息公开的行政复议、行政诉讼案件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Object 4028"/>
          <p:cNvSpPr txBox="1"/>
          <p:nvPr>
            <p:custDataLst>
              <p:tags r:id="rId8"/>
            </p:custDataLst>
          </p:nvPr>
        </p:nvSpPr>
        <p:spPr>
          <a:xfrm>
            <a:off x="5758085" y="2807540"/>
            <a:ext cx="900069" cy="546285"/>
          </a:xfrm>
          <a:prstGeom prst="rect">
            <a:avLst/>
          </a:prstGeom>
          <a:gradFill>
            <a:gsLst>
              <a:gs pos="100000">
                <a:srgbClr val="E06A6D"/>
              </a:gs>
              <a:gs pos="0">
                <a:srgbClr val="FDB0BA"/>
              </a:gs>
            </a:gsLst>
            <a:lin scaled="1"/>
          </a:gradFill>
        </p:spPr>
        <p:txBody>
          <a:bodyPr vert="horz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zh-CN" sz="2800" b="0" i="0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4" name="矩形: 圆角 14"/>
          <p:cNvSpPr/>
          <p:nvPr>
            <p:custDataLst>
              <p:tags r:id="rId9"/>
            </p:custDataLst>
          </p:nvPr>
        </p:nvSpPr>
        <p:spPr>
          <a:xfrm>
            <a:off x="7730285" y="3298081"/>
            <a:ext cx="2075139" cy="2773789"/>
          </a:xfrm>
          <a:prstGeom prst="roundRect">
            <a:avLst>
              <a:gd name="adj" fmla="val 561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762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任意多边形: 形状 94"/>
          <p:cNvSpPr/>
          <p:nvPr>
            <p:custDataLst>
              <p:tags r:id="rId10"/>
            </p:custDataLst>
          </p:nvPr>
        </p:nvSpPr>
        <p:spPr>
          <a:xfrm>
            <a:off x="8221568" y="2548891"/>
            <a:ext cx="1091827" cy="1106691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solidFill>
            <a:srgbClr val="BBD2FA"/>
          </a:soli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ctr" rotWithShape="0">
              <a:srgbClr val="D7D7D7">
                <a:lumMod val="50000"/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11"/>
            </p:custDataLst>
          </p:nvPr>
        </p:nvSpPr>
        <p:spPr>
          <a:xfrm>
            <a:off x="7727527" y="4101253"/>
            <a:ext cx="2165773" cy="1192953"/>
          </a:xfrm>
          <a:prstGeom prst="rect">
            <a:avLst/>
          </a:prstGeom>
          <a:noFill/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未收到涉及政府信息公开的投诉件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Object 4028"/>
          <p:cNvSpPr txBox="1"/>
          <p:nvPr>
            <p:custDataLst>
              <p:tags r:id="rId12"/>
            </p:custDataLst>
          </p:nvPr>
        </p:nvSpPr>
        <p:spPr>
          <a:xfrm>
            <a:off x="8336029" y="2807540"/>
            <a:ext cx="900069" cy="5462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zh-CN" sz="2800" b="0" i="0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8995" y="714962"/>
            <a:ext cx="6096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依申请公开情况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 descr="7b0a202020202274657874626f78223a20227b5c2269645c223a32303334323131392c5c2263617465676f72795f69645c223a5c225c227d220a7d0a"/>
          <p:cNvGrpSpPr/>
          <p:nvPr/>
        </p:nvGrpSpPr>
        <p:grpSpPr>
          <a:xfrm>
            <a:off x="1280795" y="1530350"/>
            <a:ext cx="9997440" cy="4408805"/>
            <a:chOff x="5581" y="3720"/>
            <a:chExt cx="8038" cy="3360"/>
          </a:xfrm>
        </p:grpSpPr>
        <p:grpSp>
          <p:nvGrpSpPr>
            <p:cNvPr id="82" name="图形 80"/>
            <p:cNvGrpSpPr/>
            <p:nvPr/>
          </p:nvGrpSpPr>
          <p:grpSpPr>
            <a:xfrm>
              <a:off x="5581" y="3720"/>
              <a:ext cx="8038" cy="3360"/>
              <a:chOff x="3544046" y="2362199"/>
              <a:chExt cx="5103908" cy="2133602"/>
            </a:xfrm>
          </p:grpSpPr>
          <p:sp>
            <p:nvSpPr>
              <p:cNvPr id="83" name="任意多边形: 形状 82"/>
              <p:cNvSpPr/>
              <p:nvPr>
                <p:custDataLst>
                  <p:tags r:id="rId1"/>
                </p:custDataLst>
              </p:nvPr>
            </p:nvSpPr>
            <p:spPr>
              <a:xfrm>
                <a:off x="3669551" y="2362199"/>
                <a:ext cx="4983980" cy="2128024"/>
              </a:xfrm>
              <a:custGeom>
                <a:avLst/>
                <a:gdLst>
                  <a:gd name="connsiteX0" fmla="*/ 4983980 w 4983980"/>
                  <a:gd name="connsiteY0" fmla="*/ 2128024 h 2128024"/>
                  <a:gd name="connsiteX1" fmla="*/ 1172783 w 4983980"/>
                  <a:gd name="connsiteY1" fmla="*/ 2128024 h 2128024"/>
                  <a:gd name="connsiteX2" fmla="*/ 1126764 w 4983980"/>
                  <a:gd name="connsiteY2" fmla="*/ 2058299 h 2128024"/>
                  <a:gd name="connsiteX3" fmla="*/ 4914255 w 4983980"/>
                  <a:gd name="connsiteY3" fmla="*/ 2058299 h 2128024"/>
                  <a:gd name="connsiteX4" fmla="*/ 4914255 w 4983980"/>
                  <a:gd name="connsiteY4" fmla="*/ 69726 h 2128024"/>
                  <a:gd name="connsiteX5" fmla="*/ 69726 w 4983980"/>
                  <a:gd name="connsiteY5" fmla="*/ 69726 h 2128024"/>
                  <a:gd name="connsiteX6" fmla="*/ 69726 w 4983980"/>
                  <a:gd name="connsiteY6" fmla="*/ 1694331 h 2128024"/>
                  <a:gd name="connsiteX7" fmla="*/ 0 w 4983980"/>
                  <a:gd name="connsiteY7" fmla="*/ 1694331 h 2128024"/>
                  <a:gd name="connsiteX8" fmla="*/ 0 w 4983980"/>
                  <a:gd name="connsiteY8" fmla="*/ 0 h 2128024"/>
                  <a:gd name="connsiteX9" fmla="*/ 4983980 w 4983980"/>
                  <a:gd name="connsiteY9" fmla="*/ 0 h 212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3980" h="2128024">
                    <a:moveTo>
                      <a:pt x="4983980" y="2128024"/>
                    </a:moveTo>
                    <a:lnTo>
                      <a:pt x="1172783" y="2128024"/>
                    </a:lnTo>
                    <a:lnTo>
                      <a:pt x="1126764" y="2058299"/>
                    </a:lnTo>
                    <a:lnTo>
                      <a:pt x="4914255" y="2058299"/>
                    </a:lnTo>
                    <a:lnTo>
                      <a:pt x="4914255" y="69726"/>
                    </a:lnTo>
                    <a:lnTo>
                      <a:pt x="69726" y="69726"/>
                    </a:lnTo>
                    <a:lnTo>
                      <a:pt x="69726" y="1694331"/>
                    </a:lnTo>
                    <a:lnTo>
                      <a:pt x="0" y="1694331"/>
                    </a:lnTo>
                    <a:lnTo>
                      <a:pt x="0" y="0"/>
                    </a:lnTo>
                    <a:lnTo>
                      <a:pt x="4983980" y="0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2"/>
                </p:custDataLst>
              </p:nvPr>
            </p:nvSpPr>
            <p:spPr>
              <a:xfrm>
                <a:off x="3544046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"/>
                </p:custDataLst>
              </p:nvPr>
            </p:nvSpPr>
            <p:spPr>
              <a:xfrm>
                <a:off x="3712781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4"/>
                </p:custDataLst>
              </p:nvPr>
            </p:nvSpPr>
            <p:spPr>
              <a:xfrm>
                <a:off x="3881517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5"/>
                </p:custDataLst>
              </p:nvPr>
            </p:nvSpPr>
            <p:spPr>
              <a:xfrm>
                <a:off x="4050253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20383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7"/>
                </p:custDataLst>
              </p:nvPr>
            </p:nvSpPr>
            <p:spPr>
              <a:xfrm>
                <a:off x="4389119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8"/>
                </p:custDataLst>
              </p:nvPr>
            </p:nvSpPr>
            <p:spPr>
              <a:xfrm>
                <a:off x="4557855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6277" y="4123"/>
              <a:ext cx="7079" cy="2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建立健全信息收集</a:t>
              </a:r>
              <a:r>
                <a:rPr lang="en-US" altLang="zh-CN" sz="3200" b="1" dirty="0" err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、审查、处理机制</a:t>
              </a:r>
              <a:r>
                <a:rPr lang="zh-CN" altLang="en-US" sz="32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；</a:t>
              </a:r>
              <a:endPara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按照</a:t>
              </a:r>
              <a:r>
                <a:rPr lang="en-US" altLang="zh-CN" sz="3200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“先审查，后公开”“一事一审”原则及保密审查的要求，对依法应当公开的事项，及时准确向社会公开，确保政府信息规范管理。</a:t>
              </a:r>
              <a:endPara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513484" y="702310"/>
            <a:ext cx="508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政府信息管理情况</a:t>
            </a:r>
            <a:endParaRPr lang="en-US" altLang="zh-CN" sz="3200" b="1" dirty="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39222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0"/>
    </p:custDataLst>
  </p:cSld>
  <p:clrMapOvr>
    <a:masterClrMapping/>
  </p:clrMapOvr>
  <p:transition spd="slow" advTm="1500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>
            <p:custDataLst>
              <p:tags r:id="rId1"/>
            </p:custDataLst>
          </p:nvPr>
        </p:nvSpPr>
        <p:spPr>
          <a:xfrm>
            <a:off x="5636895" y="3661410"/>
            <a:ext cx="6297930" cy="155194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09" h="1157">
                <a:moveTo>
                  <a:pt x="0" y="0"/>
                </a:moveTo>
                <a:lnTo>
                  <a:pt x="8831" y="0"/>
                </a:lnTo>
                <a:cubicBezTo>
                  <a:pt x="9150" y="0"/>
                  <a:pt x="9409" y="259"/>
                  <a:pt x="9409" y="579"/>
                </a:cubicBezTo>
                <a:cubicBezTo>
                  <a:pt x="9409" y="898"/>
                  <a:pt x="9150" y="1157"/>
                  <a:pt x="8831" y="1157"/>
                </a:cubicBezTo>
                <a:lnTo>
                  <a:pt x="2" y="1157"/>
                </a:lnTo>
                <a:lnTo>
                  <a:pt x="25" y="1143"/>
                </a:lnTo>
                <a:cubicBezTo>
                  <a:pt x="216" y="1028"/>
                  <a:pt x="343" y="818"/>
                  <a:pt x="343" y="579"/>
                </a:cubicBezTo>
                <a:cubicBezTo>
                  <a:pt x="343" y="340"/>
                  <a:pt x="216" y="130"/>
                  <a:pt x="25" y="1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  <a:alpha val="10000"/>
                </a:srgbClr>
              </a:gs>
              <a:gs pos="100000">
                <a:srgbClr val="376FFF">
                  <a:lumMod val="60000"/>
                  <a:lumOff val="40000"/>
                  <a:alpha val="20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noFill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959750" y="3808726"/>
            <a:ext cx="5769028" cy="1384995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全面运维政务新媒体平台，“海盐交通”微信公众号发布信息750余条，订阅人数达到11万余人次。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3"/>
            </p:custDataLst>
          </p:nvPr>
        </p:nvSpPr>
        <p:spPr>
          <a:xfrm>
            <a:off x="4744085" y="3981450"/>
            <a:ext cx="1031240" cy="966470"/>
          </a:xfrm>
          <a:prstGeom prst="roundRect">
            <a:avLst>
              <a:gd name="adj" fmla="val 50000"/>
            </a:avLst>
          </a:prstGeom>
          <a:solidFill>
            <a:srgbClr val="376FFF">
              <a:lumMod val="60000"/>
              <a:lumOff val="40000"/>
              <a:alpha val="20000"/>
            </a:srgb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39" name="任意多边形 38"/>
          <p:cNvSpPr/>
          <p:nvPr>
            <p:custDataLst>
              <p:tags r:id="rId4"/>
            </p:custDataLst>
          </p:nvPr>
        </p:nvSpPr>
        <p:spPr>
          <a:xfrm>
            <a:off x="5637530" y="1875155"/>
            <a:ext cx="6297930" cy="11976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09" h="1157">
                <a:moveTo>
                  <a:pt x="0" y="0"/>
                </a:moveTo>
                <a:lnTo>
                  <a:pt x="8831" y="0"/>
                </a:lnTo>
                <a:cubicBezTo>
                  <a:pt x="9150" y="0"/>
                  <a:pt x="9409" y="259"/>
                  <a:pt x="9409" y="579"/>
                </a:cubicBezTo>
                <a:cubicBezTo>
                  <a:pt x="9409" y="898"/>
                  <a:pt x="9150" y="1157"/>
                  <a:pt x="8831" y="1157"/>
                </a:cubicBezTo>
                <a:lnTo>
                  <a:pt x="2" y="1157"/>
                </a:lnTo>
                <a:lnTo>
                  <a:pt x="25" y="1143"/>
                </a:lnTo>
                <a:cubicBezTo>
                  <a:pt x="216" y="1028"/>
                  <a:pt x="343" y="818"/>
                  <a:pt x="343" y="579"/>
                </a:cubicBezTo>
                <a:cubicBezTo>
                  <a:pt x="343" y="340"/>
                  <a:pt x="216" y="130"/>
                  <a:pt x="25" y="1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247">
                  <a:alpha val="10000"/>
                </a:srgbClr>
              </a:gs>
              <a:gs pos="100000">
                <a:srgbClr val="FFD247">
                  <a:alpha val="20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noFill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5957570" y="2173605"/>
            <a:ext cx="6138545" cy="954107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依托海盐县人民政府网站规范政府信息公开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圆角矩形 40"/>
          <p:cNvSpPr/>
          <p:nvPr>
            <p:custDataLst>
              <p:tags r:id="rId6"/>
            </p:custDataLst>
          </p:nvPr>
        </p:nvSpPr>
        <p:spPr>
          <a:xfrm>
            <a:off x="4627245" y="2029460"/>
            <a:ext cx="1031240" cy="974090"/>
          </a:xfrm>
          <a:prstGeom prst="roundRect">
            <a:avLst>
              <a:gd name="adj" fmla="val 50000"/>
            </a:avLst>
          </a:prstGeom>
          <a:solidFill>
            <a:srgbClr val="FFD247">
              <a:lumMod val="60000"/>
              <a:lumOff val="40000"/>
              <a:alpha val="20000"/>
            </a:srgb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16" name="弧形 15"/>
          <p:cNvSpPr/>
          <p:nvPr>
            <p:custDataLst>
              <p:tags r:id="rId7"/>
            </p:custDataLst>
          </p:nvPr>
        </p:nvSpPr>
        <p:spPr>
          <a:xfrm>
            <a:off x="221615" y="1288415"/>
            <a:ext cx="4072255" cy="4072255"/>
          </a:xfrm>
          <a:prstGeom prst="arc">
            <a:avLst>
              <a:gd name="adj1" fmla="val 16200000"/>
              <a:gd name="adj2" fmla="val 5350763"/>
            </a:avLst>
          </a:prstGeom>
          <a:ln w="25400"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100000">
                  <a:srgbClr val="376FFF">
                    <a:lumMod val="20000"/>
                    <a:lumOff val="80000"/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08" name="椭圆 407"/>
          <p:cNvSpPr/>
          <p:nvPr>
            <p:custDataLst>
              <p:tags r:id="rId8"/>
            </p:custDataLst>
          </p:nvPr>
        </p:nvSpPr>
        <p:spPr>
          <a:xfrm>
            <a:off x="3819309" y="2050791"/>
            <a:ext cx="147254" cy="147254"/>
          </a:xfrm>
          <a:prstGeom prst="ellipse">
            <a:avLst/>
          </a:prstGeom>
          <a:solidFill>
            <a:srgbClr val="376FFF">
              <a:lumMod val="60000"/>
              <a:lumOff val="40000"/>
            </a:srgbClr>
          </a:solidFill>
          <a:ln w="19050">
            <a:solidFill>
              <a:srgbClr val="FFF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09" name="椭圆 408"/>
          <p:cNvSpPr/>
          <p:nvPr>
            <p:custDataLst>
              <p:tags r:id="rId9"/>
            </p:custDataLst>
          </p:nvPr>
        </p:nvSpPr>
        <p:spPr>
          <a:xfrm>
            <a:off x="4180752" y="2856006"/>
            <a:ext cx="147254" cy="147254"/>
          </a:xfrm>
          <a:prstGeom prst="ellipse">
            <a:avLst/>
          </a:prstGeom>
          <a:solidFill>
            <a:srgbClr val="FFD247">
              <a:lumMod val="60000"/>
              <a:lumOff val="40000"/>
            </a:srgbClr>
          </a:solidFill>
          <a:ln w="19050">
            <a:solidFill>
              <a:srgbClr val="FFF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10" name="椭圆 409"/>
          <p:cNvSpPr/>
          <p:nvPr>
            <p:custDataLst>
              <p:tags r:id="rId10"/>
            </p:custDataLst>
          </p:nvPr>
        </p:nvSpPr>
        <p:spPr>
          <a:xfrm>
            <a:off x="4180752" y="3661220"/>
            <a:ext cx="147254" cy="147254"/>
          </a:xfrm>
          <a:prstGeom prst="ellipse">
            <a:avLst/>
          </a:prstGeom>
          <a:solidFill>
            <a:srgbClr val="376FFF">
              <a:lumMod val="60000"/>
              <a:lumOff val="40000"/>
            </a:srgbClr>
          </a:solidFill>
          <a:ln w="19050">
            <a:solidFill>
              <a:srgbClr val="FFF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11" name="椭圆 410"/>
          <p:cNvSpPr/>
          <p:nvPr>
            <p:custDataLst>
              <p:tags r:id="rId11"/>
            </p:custDataLst>
          </p:nvPr>
        </p:nvSpPr>
        <p:spPr>
          <a:xfrm>
            <a:off x="3819309" y="4466434"/>
            <a:ext cx="147254" cy="147254"/>
          </a:xfrm>
          <a:prstGeom prst="ellipse">
            <a:avLst/>
          </a:prstGeom>
          <a:solidFill>
            <a:srgbClr val="FFD247">
              <a:lumMod val="60000"/>
              <a:lumOff val="40000"/>
            </a:srgbClr>
          </a:solidFill>
          <a:ln w="19050">
            <a:solidFill>
              <a:srgbClr val="FFF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2" name="流程图: 联系 1"/>
          <p:cNvSpPr/>
          <p:nvPr>
            <p:custDataLst>
              <p:tags r:id="rId12"/>
            </p:custDataLst>
          </p:nvPr>
        </p:nvSpPr>
        <p:spPr>
          <a:xfrm>
            <a:off x="559631" y="1701397"/>
            <a:ext cx="3246291" cy="3246291"/>
          </a:xfrm>
          <a:prstGeom prst="flowChartConnector">
            <a:avLst/>
          </a:prstGeom>
          <a:noFill/>
          <a:ln>
            <a:solidFill>
              <a:srgbClr val="376FFF">
                <a:lumMod val="20000"/>
                <a:lumOff val="80000"/>
                <a:alpha val="60000"/>
              </a:srgbClr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流程图: 联系 45"/>
          <p:cNvSpPr/>
          <p:nvPr>
            <p:custDataLst>
              <p:tags r:id="rId13"/>
            </p:custDataLst>
          </p:nvPr>
        </p:nvSpPr>
        <p:spPr>
          <a:xfrm>
            <a:off x="733659" y="1875425"/>
            <a:ext cx="3232905" cy="3072933"/>
          </a:xfrm>
          <a:prstGeom prst="flowChartConnector">
            <a:avLst/>
          </a:prstGeom>
          <a:gradFill>
            <a:gsLst>
              <a:gs pos="80000">
                <a:srgbClr val="376FFF">
                  <a:lumMod val="60000"/>
                  <a:lumOff val="40000"/>
                </a:srgbClr>
              </a:gs>
              <a:gs pos="15000">
                <a:srgbClr val="376FFF"/>
              </a:gs>
              <a:gs pos="100000">
                <a:srgbClr val="376FFF">
                  <a:lumMod val="40000"/>
                  <a:lumOff val="60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14"/>
            </p:custDataLst>
          </p:nvPr>
        </p:nvSpPr>
        <p:spPr>
          <a:xfrm>
            <a:off x="713579" y="3981163"/>
            <a:ext cx="785803" cy="785803"/>
          </a:xfrm>
          <a:prstGeom prst="ellipse">
            <a:avLst/>
          </a:prstGeom>
          <a:solidFill>
            <a:srgbClr val="376FFF">
              <a:lumMod val="20000"/>
              <a:lumOff val="80000"/>
            </a:srgbClr>
          </a:solidFill>
          <a:ln w="41275">
            <a:solidFill>
              <a:srgbClr val="FFF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343435383036303b343532343136343bcfeec4bfb7b6cea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5719" y="4183304"/>
            <a:ext cx="381523" cy="3815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0515" y="685800"/>
            <a:ext cx="6096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平台建设情况</a:t>
            </a:r>
            <a:endParaRPr lang="zh-CN" altLang="en-US" sz="36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392223"/>
            <a:ext cx="12192000" cy="9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8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3047155" y="3038512"/>
            <a:ext cx="6001953" cy="1464478"/>
          </a:xfrm>
        </p:spPr>
        <p:txBody>
          <a:bodyPr>
            <a:noAutofit/>
          </a:bodyPr>
          <a:lstStyle/>
          <a:p>
            <a:r>
              <a:rPr lang="en-US" altLang="zh-CN" sz="2800" b="1" spc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特聘</a:t>
            </a:r>
            <a:r>
              <a:rPr lang="en-US" altLang="zh-CN" sz="2800" b="1" spc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7</a:t>
            </a:r>
            <a:r>
              <a:rPr lang="en-US" altLang="zh-CN" sz="2800" b="1" spc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位公交行风监督员进行监督</a:t>
            </a:r>
            <a:r>
              <a:rPr lang="zh-CN" altLang="en-US" sz="2800" b="1" spc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lang="en-US" altLang="zh-CN" sz="2800" b="1" spc="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主动接受社会评议</a:t>
            </a:r>
            <a:r>
              <a:rPr sz="2800" b="1" spc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；</a:t>
            </a:r>
            <a:br>
              <a:rPr lang="en-US" altLang="zh-CN" sz="2800" b="1" spc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lang="en-US" altLang="zh-CN" sz="2800" b="1" spc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2022</a:t>
            </a:r>
            <a:r>
              <a:rPr lang="en-US" altLang="zh-CN" sz="2800" b="1" spc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年未出现政府信息公开工作责任追究情况。</a:t>
            </a:r>
            <a:endParaRPr lang="en-US" altLang="zh-CN" sz="2800" b="1" spc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2910" y="704850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监督保障情况</a:t>
            </a:r>
            <a:endParaRPr lang="en-US" altLang="zh-CN" sz="3200" b="1" dirty="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61473" y="1951146"/>
            <a:ext cx="608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坚持“三员一长”工作制度，明确信息公开范围、责任分工、责任追究</a:t>
            </a:r>
            <a:r>
              <a:rPr lang="zh-CN" altLang="en-US" sz="2800" b="1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2" y="392223"/>
            <a:ext cx="12192000" cy="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椭圆 18"/>
          <p:cNvSpPr/>
          <p:nvPr/>
        </p:nvSpPr>
        <p:spPr>
          <a:xfrm>
            <a:off x="-914400" y="-1288415"/>
            <a:ext cx="9435465" cy="9435465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1" name="椭圆 17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2" name="椭圆 16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3" name="椭圆 15"/>
          <p:cNvSpPr/>
          <p:nvPr/>
        </p:nvSpPr>
        <p:spPr>
          <a:xfrm>
            <a:off x="1510665" y="1136650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椭圆 14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13"/>
          <p:cNvSpPr/>
          <p:nvPr/>
        </p:nvSpPr>
        <p:spPr>
          <a:xfrm>
            <a:off x="-914400" y="-1288415"/>
            <a:ext cx="9434830" cy="94348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12"/>
          <p:cNvSpPr/>
          <p:nvPr/>
        </p:nvSpPr>
        <p:spPr>
          <a:xfrm>
            <a:off x="35560" y="-338455"/>
            <a:ext cx="7534910" cy="7534910"/>
          </a:xfrm>
          <a:prstGeom prst="ellipse">
            <a:avLst/>
          </a:prstGeom>
          <a:noFill/>
          <a:ln w="38100" cap="flat">
            <a:solidFill>
              <a:srgbClr val="D9DDE0">
                <a:alpha val="2329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822960" y="448945"/>
            <a:ext cx="5960745" cy="5960745"/>
          </a:xfrm>
          <a:prstGeom prst="ellipse">
            <a:avLst/>
          </a:prstGeom>
          <a:noFill/>
          <a:ln w="38100" cap="flat">
            <a:solidFill>
              <a:srgbClr val="D9DDE0">
                <a:alpha val="41969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椭圆 10"/>
          <p:cNvSpPr/>
          <p:nvPr/>
        </p:nvSpPr>
        <p:spPr>
          <a:xfrm>
            <a:off x="1510030" y="1136015"/>
            <a:ext cx="4585335" cy="4585335"/>
          </a:xfrm>
          <a:prstGeom prst="ellipse">
            <a:avLst/>
          </a:prstGeom>
          <a:noFill/>
          <a:ln w="38100" cap="flat">
            <a:solidFill>
              <a:srgbClr val="D9DDE0">
                <a:alpha val="5584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2085340" y="1711325"/>
            <a:ext cx="3435350" cy="3435350"/>
          </a:xfrm>
          <a:prstGeom prst="ellipse">
            <a:avLst/>
          </a:prstGeom>
          <a:noFill/>
          <a:ln w="38100" cap="flat">
            <a:solidFill>
              <a:srgbClr val="D9DDE0">
                <a:alpha val="77087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椭圆 8"/>
          <p:cNvSpPr/>
          <p:nvPr/>
        </p:nvSpPr>
        <p:spPr>
          <a:xfrm>
            <a:off x="-6038215" y="-6412230"/>
            <a:ext cx="19682460" cy="19682460"/>
          </a:xfrm>
          <a:prstGeom prst="ellipse">
            <a:avLst/>
          </a:prstGeom>
          <a:noFill/>
          <a:ln w="38100" cap="flat">
            <a:solidFill>
              <a:srgbClr val="D9DDE0">
                <a:alpha val="1956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椭圆 7"/>
          <p:cNvSpPr/>
          <p:nvPr/>
        </p:nvSpPr>
        <p:spPr>
          <a:xfrm>
            <a:off x="-7587615" y="-7961630"/>
            <a:ext cx="22781260" cy="22781260"/>
          </a:xfrm>
          <a:prstGeom prst="ellipse">
            <a:avLst/>
          </a:prstGeom>
          <a:noFill/>
          <a:ln w="38100" cap="flat">
            <a:solidFill>
              <a:srgbClr val="D9DDE0">
                <a:alpha val="36010"/>
              </a:srgbClr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0" name="椭圆 6"/>
          <p:cNvSpPr/>
          <p:nvPr/>
        </p:nvSpPr>
        <p:spPr>
          <a:xfrm>
            <a:off x="2738755" y="1258570"/>
            <a:ext cx="200660" cy="200660"/>
          </a:xfrm>
          <a:prstGeom prst="ellipse">
            <a:avLst/>
          </a:prstGeom>
          <a:solidFill>
            <a:srgbClr val="E2E5E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1" name="椭圆 5"/>
          <p:cNvSpPr/>
          <p:nvPr/>
        </p:nvSpPr>
        <p:spPr>
          <a:xfrm>
            <a:off x="6185535" y="1669415"/>
            <a:ext cx="140335" cy="140335"/>
          </a:xfrm>
          <a:prstGeom prst="ellipse">
            <a:avLst/>
          </a:prstGeom>
          <a:solidFill>
            <a:srgbClr val="E5E8E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2" name="椭圆 4"/>
          <p:cNvSpPr/>
          <p:nvPr/>
        </p:nvSpPr>
        <p:spPr>
          <a:xfrm>
            <a:off x="6503670" y="5805170"/>
            <a:ext cx="251460" cy="25146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" name="椭圆 3"/>
          <p:cNvSpPr/>
          <p:nvPr/>
        </p:nvSpPr>
        <p:spPr>
          <a:xfrm>
            <a:off x="2599055" y="4639945"/>
            <a:ext cx="251460" cy="251460"/>
          </a:xfrm>
          <a:prstGeom prst="ellipse">
            <a:avLst/>
          </a:prstGeom>
          <a:solidFill>
            <a:srgbClr val="DEE1E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" name="椭圆 2"/>
          <p:cNvSpPr/>
          <p:nvPr/>
        </p:nvSpPr>
        <p:spPr>
          <a:xfrm>
            <a:off x="720090" y="850265"/>
            <a:ext cx="358140" cy="358140"/>
          </a:xfrm>
          <a:prstGeom prst="ellipse">
            <a:avLst/>
          </a:prstGeom>
          <a:solidFill>
            <a:srgbClr val="E8ECE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6" name="椭圆 1"/>
          <p:cNvSpPr/>
          <p:nvPr/>
        </p:nvSpPr>
        <p:spPr>
          <a:xfrm>
            <a:off x="355600" y="6639560"/>
            <a:ext cx="358140" cy="358140"/>
          </a:xfrm>
          <a:prstGeom prst="ellipse">
            <a:avLst/>
          </a:prstGeom>
          <a:solidFill>
            <a:srgbClr val="EBEEF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8" name="圆角矩形 1"/>
          <p:cNvSpPr/>
          <p:nvPr/>
        </p:nvSpPr>
        <p:spPr>
          <a:xfrm>
            <a:off x="393700" y="2296160"/>
            <a:ext cx="4577080" cy="2266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4B2DB"/>
              </a:gs>
              <a:gs pos="100000">
                <a:srgbClr val="4983D0"/>
              </a:gs>
            </a:gsLst>
            <a:lin ang="2277912"/>
          </a:gradFill>
          <a:ln w="12700">
            <a:miter lim="400000"/>
          </a:ln>
          <a:effectLst>
            <a:outerShdw blurRad="279400" dist="112866" dir="5466904" rotWithShape="0">
              <a:srgbClr val="4983D0">
                <a:alpha val="6105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pPr>
            <a:endParaRPr sz="1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2" name="文本框 3"/>
          <p:cNvSpPr txBox="1"/>
          <p:nvPr/>
        </p:nvSpPr>
        <p:spPr>
          <a:xfrm>
            <a:off x="1136015" y="2626995"/>
            <a:ext cx="3092450" cy="210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>
            <a:lvl1pPr algn="r">
              <a:defRPr sz="12000" baseline="10000">
                <a:solidFill>
                  <a:srgbClr val="EDF0F3"/>
                </a:solidFill>
                <a:latin typeface="+mn-lt"/>
                <a:ea typeface="+mn-ea"/>
                <a:cs typeface="+mn-cs"/>
                <a:sym typeface="Open Sans Light" panose="020B0606030504020204"/>
              </a:defRPr>
            </a:lvl1pPr>
          </a:lstStyle>
          <a:p>
            <a:r>
              <a:rPr lang="en-US" sz="20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sz="20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5520690" y="3014345"/>
            <a:ext cx="645350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kern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主动公开政府信息情况</a:t>
            </a:r>
            <a:endParaRPr lang="zh-CN" altLang="en-US" sz="4800" b="1" kern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cover dir="d"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29149_5*i*1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29149_5*i*2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29149_5*i*3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29149_5*i*4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1"/>
  <p:tag name="KSO_WM_UNIT_ISNUMDGMTITLE" val="0"/>
  <p:tag name="KSO_WM_UNIT_PRESET_TEXT" val="目 录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29149_5*a*1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29149_5*i*5"/>
  <p:tag name="KSO_WM_TEMPLATE_CATEGORY" val="custom"/>
  <p:tag name="KSO_WM_TEMPLATE_INDEX" val="20229149"/>
  <p:tag name="KSO_WM_UNIT_LAYERLEVEL" val="1"/>
  <p:tag name="KSO_WM_TAG_VERSION" val="1.0"/>
  <p:tag name="KSO_WM_BEAUTIFY_FLAG" val="#wm#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29149_5*l_h_i*1_1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custom20229149_5*l_h_i*1_1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29149_5*l_h_f*1_1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29149_5*l_h_i*1_1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29149_5*l_h_i*1_2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custom20229149_5*l_h_i*1_2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29149_5*l_h_f*1_2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29149_5*l_h_i*1_2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29149_5*l_h_i*1_3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custom20229149_5*l_h_i*1_3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29149_5*l_h_f*1_3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29149_5*l_h_i*1_3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29149_5*l_h_i*1_4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229149_5*l_h_i*1_4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29149_5*l_h_f*1_4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29149_5*l_h_i*1_4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229149_5*l_h_i*1_5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custom20229149_5*l_h_i*1_5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29149_5*l_h_f*1_5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custom20229149_5*l_h_i*1_5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custom20229149_5*l_h_i*1_6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2"/>
  <p:tag name="KSO_WM_UNIT_ID" val="custom20229149_5*l_h_i*1_6_2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SUBTYPE" val="a"/>
  <p:tag name="KSO_WM_UNIT_PRESET_TEXT" val="单击&#10;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229149_5*l_h_f*1_6_1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custom20229149_5*l_h_i*1_6_3"/>
  <p:tag name="KSO_WM_TEMPLATE_CATEGORY" val="custom"/>
  <p:tag name="KSO_WM_TEMPLATE_INDEX" val="2022914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9"/>
  <p:tag name="KSO_WM_SLIDE_ID" val="custom20229149_5"/>
  <p:tag name="KSO_WM_TEMPLATE_SUBCATEGORY" val="0"/>
  <p:tag name="KSO_WM_TEMPLATE_MASTER_TYPE" val="1"/>
  <p:tag name="KSO_WM_TEMPLATE_COLOR_TYPE" val="0"/>
  <p:tag name="KSO_WM_SLIDE_ITEM_CNT" val="6"/>
  <p:tag name="KSO_WM_SLIDE_INDEX" val="5"/>
  <p:tag name="KSO_WM_TAG_VERSION" val="1.0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1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1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1_2*l_h_a*1_1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a"/>
  <p:tag name="KSO_WM_UNIT_INDEX" val="1_1_1"/>
  <p:tag name="KSO_WM_UNIT_PRESET_TEXT" val="添加标题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25"/>
  <p:tag name="KSO_WM_UNIT_TEXT_FILL_FORE_SCHEMECOLOR_INDEX" val="13"/>
  <p:tag name="KSO_WM_UNIT_TEXT_FILL_TYPE" val="1"/>
  <p:tag name="KSO_WM_UNIT_VALUE" val="5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1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2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2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1_2*l_h_a*1_2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a"/>
  <p:tag name="KSO_WM_UNIT_INDEX" val="1_2_1"/>
  <p:tag name="KSO_WM_UNIT_PRESET_TEXT" val="添加标题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25"/>
  <p:tag name="KSO_WM_UNIT_TEXT_FILL_FORE_SCHEMECOLOR_INDEX" val="13"/>
  <p:tag name="KSO_WM_UNIT_TEXT_FILL_TYPE" val="1"/>
  <p:tag name="KSO_WM_UNIT_VALUE" val="5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2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3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3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1_2*l_h_a*1_3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a"/>
  <p:tag name="KSO_WM_UNIT_INDEX" val="1_3_1"/>
  <p:tag name="KSO_WM_UNIT_PRESET_TEXT" val="添加标题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25"/>
  <p:tag name="KSO_WM_UNIT_TEXT_FILL_FORE_SCHEMECOLOR_INDEX" val="13"/>
  <p:tag name="KSO_WM_UNIT_TEXT_FILL_TYPE" val="1"/>
  <p:tag name="KSO_WM_UNIT_VALUE" val="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3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3857_10"/>
  <p:tag name="KSO_WM_TEMPLATE_SUBCATEGORY" val="0"/>
  <p:tag name="KSO_WM_TEMPLATE_MASTER_TYPE" val="1"/>
  <p:tag name="KSO_WM_TEMPLATE_COLOR_TYPE" val="0"/>
  <p:tag name="KSO_WM_SLIDE_ITEM_CNT" val="2"/>
  <p:tag name="KSO_WM_SLIDE_INDEX" val="10"/>
  <p:tag name="KSO_WM_TAG_VERSION" val="1.0"/>
  <p:tag name="KSO_WM_BEAUTIFY_FLAG" val="#wm#"/>
  <p:tag name="KSO_WM_TEMPLATE_CATEGORY" val="custom"/>
  <p:tag name="KSO_WM_TEMPLATE_INDEX" val="20203857"/>
  <p:tag name="KSO_WM_SLIDE_TYPE" val="text"/>
  <p:tag name="KSO_WM_SLIDE_SUBTYPE" val="picTxt"/>
  <p:tag name="KSO_WM_SLIDE_SIZE" val="661.456*276.185"/>
  <p:tag name="KSO_WM_SLIDE_POSITION" val="256.164*154.123"/>
  <p:tag name="KSO_WM_DIAGRAM_GROUP_CODE" val="l1-2"/>
  <p:tag name="KSO_WM_SLIDE_DIAGTYPE" val="l"/>
  <p:tag name="KSO_WM_SLIDE_LAYOUT" val="a_l"/>
  <p:tag name="KSO_WM_SLIDE_LAYOUT_CNT" val="1_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678_4*n_h_h_i*1_2_3_1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28678_4*n_h_h_f*1_2_3_1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28678_4*n_h_h_i*1_2_3_2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678_4*n_h_h_i*1_2_2_1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28678_4*n_h_h_f*1_2_2_1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28678_4*n_h_h_i*1_2_2_2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678_4*n_h_i*1_1_1"/>
  <p:tag name="KSO_WM_TEMPLATE_CATEGORY" val="diagram"/>
  <p:tag name="KSO_WM_TEMPLATE_INDEX" val="2022867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678_4*n_h_h_i*1_2_1_2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28678_4*n_h_h_i*1_2_2_3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28678_4*n_h_h_i*1_2_3_3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228678_4*n_h_h_i*1_2_4_3"/>
  <p:tag name="KSO_WM_TEMPLATE_CATEGORY" val="diagram"/>
  <p:tag name="KSO_WM_TEMPLATE_INDEX" val="20228678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678_4*n_h_i*1_1_2"/>
  <p:tag name="KSO_WM_TEMPLATE_CATEGORY" val="diagram"/>
  <p:tag name="KSO_WM_TEMPLATE_INDEX" val="2022867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28678_4*n_h_i*1_1_3"/>
  <p:tag name="KSO_WM_TEMPLATE_CATEGORY" val="diagram"/>
  <p:tag name="KSO_WM_TEMPLATE_INDEX" val="202286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28678_4*n_h_i*1_1_4"/>
  <p:tag name="KSO_WM_TEMPLATE_CATEGORY" val="diagram"/>
  <p:tag name="KSO_WM_TEMPLATE_INDEX" val="202286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VALUE" val="100*10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x"/>
  <p:tag name="KSO_WM_UNIT_INDEX" val="1_1_1"/>
  <p:tag name="KSO_WM_UNIT_ID" val="diagram20228678_4*n_h_x*1_1_1"/>
  <p:tag name="KSO_WM_TEMPLATE_CATEGORY" val="diagram"/>
  <p:tag name="KSO_WM_TEMPLATE_INDEX" val="202286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16.xml><?xml version="1.0" encoding="utf-8"?>
<p:tagLst xmlns:p="http://schemas.openxmlformats.org/presentationml/2006/main">
  <p:tag name="KSO_WM_SPECIAL_SOURCE" val="bdnull"/>
  <p:tag name="KSO_WM_SLIDE_ID" val="diagram20228678_4"/>
  <p:tag name="KSO_WM_TEMPLATE_SUBCATEGORY" val="0"/>
  <p:tag name="KSO_WM_TEMPLATE_MASTER_TYPE" val="1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diagram"/>
  <p:tag name="KSO_WM_TEMPLATE_INDEX" val="20228678"/>
  <p:tag name="KSO_WM_SLIDE_TYPE" val="text"/>
  <p:tag name="KSO_WM_SLIDE_SUBTYPE" val="diag"/>
  <p:tag name="KSO_WM_SLIDE_SIZE" val="875*304.2"/>
  <p:tag name="KSO_WM_SLIDE_POSITION" val="17.45*117.9"/>
  <p:tag name="KSO_WM_DIAGRAM_GROUP_CODE" val="n1-1"/>
  <p:tag name="KSO_WM_SLIDE_DIAGTYPE" val="n"/>
  <p:tag name="KSO_WM_SLIDE_LAYOUT" val="n"/>
  <p:tag name="KSO_WM_SLIDE_LAYOUT_CNT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a"/>
  <p:tag name="KSO_WM_UNIT_INDEX" val="1"/>
  <p:tag name="KSO_WM_UNIT_PRESET_TEXT" val="世界环境日"/>
  <p:tag name="KSO_WM_TEMPLATE_CATEGORY" val="custom"/>
  <p:tag name="KSO_WM_TEMPLATE_INDEX" val="20204416"/>
  <p:tag name="KSO_WM_UNIT_ID" val="custom20204416_1*a*1"/>
  <p:tag name="KSO_WM_UNIT_ISNUMDGMTITLE" val="0"/>
</p:tagLst>
</file>

<file path=ppt/tags/tag218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"/>
  <p:tag name="KSO_WM_SLIDE_LAYOUT_CNT" val="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416"/>
  <p:tag name="KSO_WM_SLIDE_ID" val="custom20204416_1"/>
  <p:tag name="KSO_WM_TEMPLATE_MASTER_THUMB_INDEX" val="12"/>
  <p:tag name="KSO_WM_TEMPLATE_THUMBS_INDEX" val="1、4、7、9、12、17、20、21、22、23、24、27、30、34、37"/>
</p:tagLst>
</file>

<file path=ppt/tags/tag2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a30c4be6-3300-4306-b366-a1ea68ee5229}"/>
  <p:tag name="TABLE_ENDDRAG_ORIGIN_RECT" val="749*417"/>
  <p:tag name="TABLE_ENDDRAG_RECT" val="110*106*749*417"/>
</p:tagLst>
</file>

<file path=ppt/tags/tag2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3.xml><?xml version="1.0" encoding="utf-8"?>
<p:tagLst xmlns:p="http://schemas.openxmlformats.org/presentationml/2006/main">
  <p:tag name="KSO_WM_UNIT_TABLE_BEAUTIFY" val="smartTable{55b42905-c74f-4e18-9876-12943f998a72}"/>
  <p:tag name="TABLE_ENDDRAG_ORIGIN_RECT" val="816*290"/>
  <p:tag name="TABLE_ENDDRAG_RECT" val="67*129*816*290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47_2*l_h_i*1_1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47_2*l_h_i*1_1_2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47_2*l_h_i*1_1_3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47_2*l_h_f*1_1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947_2*l_h_i*1_2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7947_2*l_h_i*1_2_2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947_2*l_h_i*1_2_3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7947_2*l_h_f*1_2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PRESET_TEXT" val="请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947_2*l_h_a*1_1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PRESET_TEXT" val="请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947_2*l_h_a*1_2_1"/>
  <p:tag name="KSO_WM_TEMPLATE_CATEGORY" val="diagram"/>
  <p:tag name="KSO_WM_TEMPLATE_INDEX" val="2022794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57_6*i*3"/>
  <p:tag name="KSO_WM_TEMPLATE_CATEGORY" val="custom"/>
  <p:tag name="KSO_WM_TEMPLATE_INDEX" val="20203857"/>
  <p:tag name="KSO_WM_UNIT_LAYERLEVEL" val="1"/>
  <p:tag name="KSO_WM_TAG_VERSION" val="1.0"/>
  <p:tag name="KSO_WM_BEAUTIFY_FLAG" val="#wm#"/>
  <p:tag name="KSO_WM_DIAGRAM_GROUP_CODE" val="l1-2"/>
  <p:tag name="KSO_WM_UNIT_TYPE" val="i"/>
  <p:tag name="KSO_WM_UNIT_INDEX" val="3"/>
  <p:tag name="KSO_WM_UNIT_FILL_FORE_SCHEMECOLOR_INDEX" val="5"/>
  <p:tag name="KSO_WM_UNIT_FILL_TYPE" val="1"/>
  <p:tag name="KSO_WM_UNIT_USESOURCEFORMAT_APPLY" val="1"/>
</p:tagLst>
</file>

<file path=ppt/tags/tag243.xml><?xml version="1.0" encoding="utf-8"?>
<p:tagLst xmlns:p="http://schemas.openxmlformats.org/presentationml/2006/main">
  <p:tag name="KSO_WM_DOC_GUID" val="{7d311b73-f9d3-4b91-b6f8-c98d9cfd796f}"/>
  <p:tag name="KSO_WPP_MARK_KEY" val="33307780-8364-44ba-ba02-56e3218cdc72"/>
  <p:tag name="COMMONDATA" val="eyJjb3VudCI6NywiaGRpZCI6ImViNjU0NjEzNmViODE4ODljODEzNTk2ZDk5ZWQ0NjNhIiwidXNlckNvdW50IjoyfQ=="/>
  <p:tag name="commondata" val="eyJjb3VudCI6OCwiaGRpZCI6ImViNjU0NjEzNmViODE4ODljODEzNTk2ZDk5ZWQ0NjNhIiwidXNlckNvdW50Ijoz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WPS 演示</Application>
  <PresentationFormat>自定义</PresentationFormat>
  <Paragraphs>392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 Black</vt:lpstr>
      <vt:lpstr>汉仪旗黑-85S</vt:lpstr>
      <vt:lpstr>黑体</vt:lpstr>
      <vt:lpstr>方正楷体_GB2312</vt:lpstr>
      <vt:lpstr>华文细黑</vt:lpstr>
      <vt:lpstr>Helvetica Light</vt:lpstr>
      <vt:lpstr>Open Sans Light</vt:lpstr>
      <vt:lpstr>Times New Roman</vt:lpstr>
      <vt:lpstr>方正黑体_GBK</vt:lpstr>
      <vt:lpstr>MiSans</vt:lpstr>
      <vt:lpstr>Calibri</vt:lpstr>
      <vt:lpstr>Segoe UI</vt:lpstr>
      <vt:lpstr>Arial Unicode MS</vt:lpstr>
      <vt:lpstr>Office 主题</vt:lpstr>
      <vt:lpstr>2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特聘7位公交行风监督员进行监督，主动接受社会评议； 2022年未出现政府信息公开工作责任追究情况。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Y@Y</cp:lastModifiedBy>
  <cp:revision>1384</cp:revision>
  <dcterms:created xsi:type="dcterms:W3CDTF">2018-03-01T02:03:00Z</dcterms:created>
  <dcterms:modified xsi:type="dcterms:W3CDTF">2024-02-02T08:11:19Z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KSORubyTemplateID">
    <vt:lpwstr>2</vt:lpwstr>
  </property>
  <property fmtid="{D5CDD505-2E9C-101B-9397-08002B2CF9AE}" pid="4" name="KSOTemplateUUID">
    <vt:lpwstr>v1.0_mb_2oaZD9q27x+YtySRJXmhXg==</vt:lpwstr>
  </property>
  <property fmtid="{D5CDD505-2E9C-101B-9397-08002B2CF9AE}" pid="5" name="ICV">
    <vt:lpwstr>33BF455E2142448F940E8EB6E119451F</vt:lpwstr>
  </property>
</Properties>
</file>