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6"/>
  </p:notesMasterIdLst>
  <p:sldIdLst>
    <p:sldId id="256" r:id="rId4"/>
    <p:sldId id="308" r:id="rId5"/>
    <p:sldId id="263" r:id="rId7"/>
    <p:sldId id="309" r:id="rId8"/>
    <p:sldId id="310" r:id="rId9"/>
    <p:sldId id="311" r:id="rId10"/>
    <p:sldId id="312" r:id="rId11"/>
    <p:sldId id="315" r:id="rId12"/>
    <p:sldId id="344" r:id="rId13"/>
    <p:sldId id="274" r:id="rId14"/>
    <p:sldId id="266" r:id="rId15"/>
    <p:sldId id="27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BA2"/>
    <a:srgbClr val="D8D8D8"/>
    <a:srgbClr val="1E4A72"/>
    <a:srgbClr val="016CBA"/>
    <a:srgbClr val="72808B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08" y="72"/>
      </p:cViewPr>
      <p:guideLst>
        <p:guide pos="3820"/>
        <p:guide orient="horz" pos="334"/>
        <p:guide orient="horz" pos="3972"/>
        <p:guide pos="7012"/>
        <p:guide pos="620"/>
        <p:guide orient="horz" pos="2308"/>
        <p:guide orient="horz" pos="2527"/>
        <p:guide orient="horz" pos="742"/>
        <p:guide pos="2695"/>
        <p:guide pos="49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17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355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5602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C52-EC68-422C-A5FF-CD0BF9AE679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6BA8-C402-4CA3-9472-EDF80871DC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C52-EC68-422C-A5FF-CD0BF9AE679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6BA8-C402-4CA3-9472-EDF80871DC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0"/>
              <a:ext cx="6096000" cy="6858000"/>
            </a:xfrm>
            <a:prstGeom prst="rect">
              <a:avLst/>
            </a:prstGeom>
            <a:solidFill>
              <a:schemeClr val="accent1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2" name="组合 1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矩形 2"/>
            <p:cNvSpPr/>
            <p:nvPr userDrawn="1"/>
          </p:nvSpPr>
          <p:spPr>
            <a:xfrm>
              <a:off x="0" y="0"/>
              <a:ext cx="6096000" cy="6858000"/>
            </a:xfrm>
            <a:prstGeom prst="rect">
              <a:avLst/>
            </a:prstGeom>
            <a:solidFill>
              <a:schemeClr val="accent1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矩形 3"/>
            <p:cNvSpPr/>
            <p:nvPr userDrawn="1"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9746BAEA-2E2F-43C1-8FC5-9FEE3A8DF45C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2DB5319-2DBA-4D9A-88B5-78BEDCD93195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21C52-EC68-422C-A5FF-CD0BF9AE679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6BA8-C402-4CA3-9472-EDF80871DC8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D1AEE-5CC6-4131-9368-D4B3327E4E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C85A-C9C5-4126-B537-342D910F660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1">
                <a:lumMod val="75000"/>
              </a:schemeClr>
            </a:gs>
            <a:gs pos="50000">
              <a:schemeClr val="bg1"/>
            </a:gs>
            <a:gs pos="100000">
              <a:schemeClr val="bg1"/>
            </a:gs>
            <a:gs pos="0">
              <a:schemeClr val="accent1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78104" y="1567067"/>
            <a:ext cx="4722466" cy="1861185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lIns="252000" rIns="0" rtlCol="0">
            <a:spAutoFit/>
          </a:bodyPr>
          <a:lstStyle/>
          <a:p>
            <a:r>
              <a:rPr lang="en-US" altLang="zh-CN" sz="11500" dirty="0" smtClean="0">
                <a:solidFill>
                  <a:schemeClr val="accent1">
                    <a:lumMod val="75000"/>
                  </a:schemeClr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20</a:t>
            </a:r>
            <a:endParaRPr lang="en-US" altLang="zh-CN" sz="11500" dirty="0" smtClean="0">
              <a:solidFill>
                <a:schemeClr val="accent1">
                  <a:lumMod val="75000"/>
                </a:schemeClr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419600" y="1567180"/>
            <a:ext cx="5417820" cy="1861185"/>
          </a:xfrm>
          <a:prstGeom prst="rect">
            <a:avLst/>
          </a:prstGeom>
          <a:solidFill>
            <a:schemeClr val="accent1">
              <a:lumMod val="75000"/>
              <a:alpha val="65000"/>
            </a:schemeClr>
          </a:solidFill>
        </p:spPr>
        <p:txBody>
          <a:bodyPr wrap="square" lIns="252000" rIns="0" rtlCol="0">
            <a:spAutoFit/>
          </a:bodyPr>
          <a:lstStyle/>
          <a:p>
            <a:r>
              <a:rPr lang="en-US" altLang="zh-CN" sz="11500" dirty="0" smtClean="0">
                <a:solidFill>
                  <a:schemeClr val="bg1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22</a:t>
            </a:r>
            <a:r>
              <a:rPr lang="zh-CN" altLang="en-US" sz="11500" dirty="0" smtClean="0">
                <a:solidFill>
                  <a:schemeClr val="bg1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年度</a:t>
            </a:r>
            <a:endParaRPr lang="zh-CN" altLang="en-US" sz="11500" dirty="0" smtClean="0">
              <a:solidFill>
                <a:schemeClr val="bg1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27405" y="3355975"/>
            <a:ext cx="10537190" cy="1014730"/>
          </a:xfrm>
          <a:prstGeom prst="rect">
            <a:avLst/>
          </a:prstGeom>
          <a:solidFill>
            <a:schemeClr val="bg1"/>
          </a:solidFill>
        </p:spPr>
        <p:txBody>
          <a:bodyPr wrap="square" lIns="108000" rIns="0" rtlCol="0">
            <a:spAutoFit/>
          </a:bodyPr>
          <a:lstStyle/>
          <a:p>
            <a:pPr algn="l"/>
            <a:r>
              <a:rPr lang="zh-CN" altLang="en-US" sz="6000" b="1" spc="300" dirty="0">
                <a:solidFill>
                  <a:srgbClr val="3090D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政府信息公开工作年度报告</a:t>
            </a:r>
            <a:endParaRPr lang="en-US" altLang="zh-CN" sz="7200" dirty="0" smtClean="0">
              <a:solidFill>
                <a:schemeClr val="accent1">
                  <a:lumMod val="75000"/>
                </a:schemeClr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grpSp>
        <p:nvGrpSpPr>
          <p:cNvPr id="42" name="Group 4"/>
          <p:cNvGrpSpPr>
            <a:grpSpLocks noChangeAspect="1"/>
          </p:cNvGrpSpPr>
          <p:nvPr/>
        </p:nvGrpSpPr>
        <p:grpSpPr bwMode="auto">
          <a:xfrm>
            <a:off x="8171829" y="5594349"/>
            <a:ext cx="574675" cy="711200"/>
            <a:chOff x="3659" y="3132"/>
            <a:chExt cx="362" cy="448"/>
          </a:xfrm>
        </p:grpSpPr>
        <p:sp>
          <p:nvSpPr>
            <p:cNvPr id="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59" y="3134"/>
              <a:ext cx="3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"/>
            <p:cNvSpPr/>
            <p:nvPr/>
          </p:nvSpPr>
          <p:spPr bwMode="auto">
            <a:xfrm>
              <a:off x="3659" y="3132"/>
              <a:ext cx="176" cy="441"/>
            </a:xfrm>
            <a:custGeom>
              <a:avLst/>
              <a:gdLst>
                <a:gd name="T0" fmla="*/ 0 w 176"/>
                <a:gd name="T1" fmla="*/ 0 h 441"/>
                <a:gd name="T2" fmla="*/ 0 w 176"/>
                <a:gd name="T3" fmla="*/ 379 h 441"/>
                <a:gd name="T4" fmla="*/ 176 w 176"/>
                <a:gd name="T5" fmla="*/ 441 h 441"/>
                <a:gd name="T6" fmla="*/ 176 w 176"/>
                <a:gd name="T7" fmla="*/ 62 h 441"/>
                <a:gd name="T8" fmla="*/ 0 w 176"/>
                <a:gd name="T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441">
                  <a:moveTo>
                    <a:pt x="0" y="0"/>
                  </a:moveTo>
                  <a:lnTo>
                    <a:pt x="0" y="379"/>
                  </a:lnTo>
                  <a:lnTo>
                    <a:pt x="176" y="441"/>
                  </a:lnTo>
                  <a:lnTo>
                    <a:pt x="176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6"/>
            <p:cNvSpPr/>
            <p:nvPr/>
          </p:nvSpPr>
          <p:spPr bwMode="auto">
            <a:xfrm>
              <a:off x="3857" y="3132"/>
              <a:ext cx="162" cy="448"/>
            </a:xfrm>
            <a:custGeom>
              <a:avLst/>
              <a:gdLst>
                <a:gd name="T0" fmla="*/ 162 w 162"/>
                <a:gd name="T1" fmla="*/ 0 h 448"/>
                <a:gd name="T2" fmla="*/ 0 w 162"/>
                <a:gd name="T3" fmla="*/ 72 h 448"/>
                <a:gd name="T4" fmla="*/ 0 w 162"/>
                <a:gd name="T5" fmla="*/ 448 h 448"/>
                <a:gd name="T6" fmla="*/ 162 w 162"/>
                <a:gd name="T7" fmla="*/ 376 h 448"/>
                <a:gd name="T8" fmla="*/ 162 w 162"/>
                <a:gd name="T9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448">
                  <a:moveTo>
                    <a:pt x="162" y="0"/>
                  </a:moveTo>
                  <a:lnTo>
                    <a:pt x="0" y="72"/>
                  </a:lnTo>
                  <a:lnTo>
                    <a:pt x="0" y="448"/>
                  </a:lnTo>
                  <a:lnTo>
                    <a:pt x="162" y="376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561975" y="4732655"/>
            <a:ext cx="105829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spc="300" dirty="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海盐县政务服务和数据资源管理办公室</a:t>
            </a:r>
            <a:r>
              <a:rPr lang="zh-CN" altLang="en-US" sz="4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40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55688" y="1126210"/>
            <a:ext cx="10080625" cy="103239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1058966" y="549275"/>
            <a:ext cx="76993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D0D0D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四、政府信息公开行政复议、行政诉讼情况</a:t>
            </a:r>
            <a:endParaRPr lang="zh-CN" altLang="en-US" sz="2800" dirty="0"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815590" y="2056765"/>
            <a:ext cx="8544560" cy="2992755"/>
            <a:chOff x="1283453" y="1584507"/>
            <a:chExt cx="9852860" cy="2197177"/>
          </a:xfrm>
        </p:grpSpPr>
        <p:sp>
          <p:nvSpPr>
            <p:cNvPr id="263" name="圆角矩形 262"/>
            <p:cNvSpPr/>
            <p:nvPr/>
          </p:nvSpPr>
          <p:spPr>
            <a:xfrm>
              <a:off x="1370777" y="3216222"/>
              <a:ext cx="3032948" cy="52315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2" name="圆角矩形 261"/>
            <p:cNvSpPr/>
            <p:nvPr/>
          </p:nvSpPr>
          <p:spPr>
            <a:xfrm>
              <a:off x="1370778" y="2284073"/>
              <a:ext cx="3412042" cy="52315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8" name="右大括号 267"/>
            <p:cNvSpPr/>
            <p:nvPr/>
          </p:nvSpPr>
          <p:spPr>
            <a:xfrm>
              <a:off x="5713267" y="2435959"/>
              <a:ext cx="273016" cy="1125765"/>
            </a:xfrm>
            <a:prstGeom prst="rightBrace">
              <a:avLst>
                <a:gd name="adj1" fmla="val 35021"/>
                <a:gd name="adj2" fmla="val 50000"/>
              </a:avLst>
            </a:prstGeom>
            <a:ln w="34925" cmpd="sng">
              <a:round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6" name="矩形 275"/>
            <p:cNvSpPr/>
            <p:nvPr/>
          </p:nvSpPr>
          <p:spPr>
            <a:xfrm>
              <a:off x="6695376" y="2663808"/>
              <a:ext cx="4440937" cy="5640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zh-CN" altLang="zh-CN" sz="4400" kern="100" dirty="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兰亭细黑_GBK" panose="02000000000000000000" pitchFamily="2" charset="-122"/>
                  <a:ea typeface="方正兰亭细黑_GBK" panose="02000000000000000000" pitchFamily="2" charset="-122"/>
                  <a:cs typeface="Times New Roman" panose="02020603050405020304" pitchFamily="18" charset="0"/>
                </a:rPr>
                <a:t>无</a:t>
              </a:r>
              <a:endParaRPr lang="zh-CN" altLang="zh-CN" sz="4400" kern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1971491" y="2305887"/>
              <a:ext cx="2651462" cy="3832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zh-CN" altLang="zh-CN" sz="2800" kern="100" dirty="0">
                  <a:solidFill>
                    <a:schemeClr val="bg1"/>
                  </a:solidFill>
                  <a:latin typeface="方正兰亭细黑_GBK" panose="02000000000000000000" pitchFamily="2" charset="-122"/>
                  <a:ea typeface="方正兰亭细黑_GBK" panose="02000000000000000000" pitchFamily="2" charset="-122"/>
                  <a:cs typeface="Times New Roman" panose="02020603050405020304" pitchFamily="18" charset="0"/>
                </a:rPr>
                <a:t>行政复议</a:t>
              </a:r>
              <a:endParaRPr lang="zh-CN" altLang="zh-CN" sz="2800" kern="100" dirty="0">
                <a:solidFill>
                  <a:schemeClr val="bg1"/>
                </a:solidFill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1978983" y="3205111"/>
              <a:ext cx="2195671" cy="3832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zh-CN" altLang="zh-CN" sz="2800" kern="100" dirty="0">
                  <a:solidFill>
                    <a:schemeClr val="bg1"/>
                  </a:solidFill>
                  <a:latin typeface="方正兰亭细黑_GBK" panose="02000000000000000000" pitchFamily="2" charset="-122"/>
                  <a:ea typeface="方正兰亭细黑_GBK" panose="02000000000000000000" pitchFamily="2" charset="-122"/>
                  <a:cs typeface="Times New Roman" panose="02020603050405020304" pitchFamily="18" charset="0"/>
                </a:rPr>
                <a:t>行政诉讼</a:t>
              </a:r>
              <a:endParaRPr lang="zh-CN" altLang="zh-CN" sz="2800" kern="100" dirty="0">
                <a:solidFill>
                  <a:schemeClr val="bg1"/>
                </a:solidFill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283453" y="1584507"/>
              <a:ext cx="666429" cy="2197177"/>
              <a:chOff x="1283453" y="1584507"/>
              <a:chExt cx="666429" cy="2197177"/>
            </a:xfrm>
          </p:grpSpPr>
          <p:grpSp>
            <p:nvGrpSpPr>
              <p:cNvPr id="162" name="组合 161"/>
              <p:cNvGrpSpPr/>
              <p:nvPr/>
            </p:nvGrpSpPr>
            <p:grpSpPr>
              <a:xfrm>
                <a:off x="1331201" y="2226766"/>
                <a:ext cx="618681" cy="1554918"/>
                <a:chOff x="1306179" y="2140686"/>
                <a:chExt cx="536551" cy="1348502"/>
              </a:xfrm>
            </p:grpSpPr>
            <p:grpSp>
              <p:nvGrpSpPr>
                <p:cNvPr id="147" name="组合 146"/>
                <p:cNvGrpSpPr/>
                <p:nvPr/>
              </p:nvGrpSpPr>
              <p:grpSpPr>
                <a:xfrm>
                  <a:off x="1306179" y="2140686"/>
                  <a:ext cx="528660" cy="532607"/>
                  <a:chOff x="1306179" y="2140686"/>
                  <a:chExt cx="528660" cy="532607"/>
                </a:xfrm>
              </p:grpSpPr>
              <p:sp>
                <p:nvSpPr>
                  <p:cNvPr id="118" name="Freeform 102"/>
                  <p:cNvSpPr/>
                  <p:nvPr/>
                </p:nvSpPr>
                <p:spPr bwMode="auto">
                  <a:xfrm>
                    <a:off x="1306179" y="2140686"/>
                    <a:ext cx="512879" cy="507620"/>
                  </a:xfrm>
                  <a:custGeom>
                    <a:avLst/>
                    <a:gdLst>
                      <a:gd name="T0" fmla="*/ 58 w 162"/>
                      <a:gd name="T1" fmla="*/ 111 h 160"/>
                      <a:gd name="T2" fmla="*/ 72 w 162"/>
                      <a:gd name="T3" fmla="*/ 90 h 160"/>
                      <a:gd name="T4" fmla="*/ 42 w 162"/>
                      <a:gd name="T5" fmla="*/ 51 h 160"/>
                      <a:gd name="T6" fmla="*/ 63 w 162"/>
                      <a:gd name="T7" fmla="*/ 55 h 160"/>
                      <a:gd name="T8" fmla="*/ 69 w 162"/>
                      <a:gd name="T9" fmla="*/ 45 h 160"/>
                      <a:gd name="T10" fmla="*/ 76 w 162"/>
                      <a:gd name="T11" fmla="*/ 52 h 160"/>
                      <a:gd name="T12" fmla="*/ 80 w 162"/>
                      <a:gd name="T13" fmla="*/ 49 h 160"/>
                      <a:gd name="T14" fmla="*/ 95 w 162"/>
                      <a:gd name="T15" fmla="*/ 64 h 160"/>
                      <a:gd name="T16" fmla="*/ 130 w 162"/>
                      <a:gd name="T17" fmla="*/ 36 h 160"/>
                      <a:gd name="T18" fmla="*/ 159 w 162"/>
                      <a:gd name="T19" fmla="*/ 67 h 160"/>
                      <a:gd name="T20" fmla="*/ 162 w 162"/>
                      <a:gd name="T21" fmla="*/ 69 h 160"/>
                      <a:gd name="T22" fmla="*/ 141 w 162"/>
                      <a:gd name="T23" fmla="*/ 30 h 160"/>
                      <a:gd name="T24" fmla="*/ 31 w 162"/>
                      <a:gd name="T25" fmla="*/ 30 h 160"/>
                      <a:gd name="T26" fmla="*/ 31 w 162"/>
                      <a:gd name="T27" fmla="*/ 140 h 160"/>
                      <a:gd name="T28" fmla="*/ 65 w 162"/>
                      <a:gd name="T29" fmla="*/ 160 h 160"/>
                      <a:gd name="T30" fmla="*/ 30 w 162"/>
                      <a:gd name="T31" fmla="*/ 111 h 160"/>
                      <a:gd name="T32" fmla="*/ 58 w 162"/>
                      <a:gd name="T33" fmla="*/ 111 h 1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62" h="160">
                        <a:moveTo>
                          <a:pt x="58" y="111"/>
                        </a:moveTo>
                        <a:cubicBezTo>
                          <a:pt x="72" y="90"/>
                          <a:pt x="72" y="90"/>
                          <a:pt x="72" y="90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63" y="55"/>
                          <a:pt x="63" y="55"/>
                          <a:pt x="63" y="55"/>
                        </a:cubicBezTo>
                        <a:cubicBezTo>
                          <a:pt x="69" y="45"/>
                          <a:pt x="69" y="45"/>
                          <a:pt x="69" y="45"/>
                        </a:cubicBezTo>
                        <a:cubicBezTo>
                          <a:pt x="76" y="52"/>
                          <a:pt x="76" y="52"/>
                          <a:pt x="76" y="52"/>
                        </a:cubicBezTo>
                        <a:cubicBezTo>
                          <a:pt x="80" y="49"/>
                          <a:pt x="80" y="49"/>
                          <a:pt x="80" y="49"/>
                        </a:cubicBezTo>
                        <a:cubicBezTo>
                          <a:pt x="95" y="64"/>
                          <a:pt x="95" y="64"/>
                          <a:pt x="95" y="64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59" y="67"/>
                          <a:pt x="159" y="67"/>
                          <a:pt x="159" y="67"/>
                        </a:cubicBezTo>
                        <a:cubicBezTo>
                          <a:pt x="162" y="69"/>
                          <a:pt x="162" y="69"/>
                          <a:pt x="162" y="69"/>
                        </a:cubicBezTo>
                        <a:cubicBezTo>
                          <a:pt x="159" y="55"/>
                          <a:pt x="152" y="41"/>
                          <a:pt x="141" y="30"/>
                        </a:cubicBezTo>
                        <a:cubicBezTo>
                          <a:pt x="110" y="0"/>
                          <a:pt x="61" y="0"/>
                          <a:pt x="31" y="30"/>
                        </a:cubicBezTo>
                        <a:cubicBezTo>
                          <a:pt x="0" y="61"/>
                          <a:pt x="0" y="110"/>
                          <a:pt x="31" y="140"/>
                        </a:cubicBezTo>
                        <a:cubicBezTo>
                          <a:pt x="41" y="150"/>
                          <a:pt x="52" y="157"/>
                          <a:pt x="65" y="160"/>
                        </a:cubicBezTo>
                        <a:cubicBezTo>
                          <a:pt x="30" y="111"/>
                          <a:pt x="30" y="111"/>
                          <a:pt x="30" y="111"/>
                        </a:cubicBezTo>
                        <a:lnTo>
                          <a:pt x="58" y="111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9" name="Freeform 103"/>
                  <p:cNvSpPr/>
                  <p:nvPr/>
                </p:nvSpPr>
                <p:spPr bwMode="auto">
                  <a:xfrm>
                    <a:off x="1400864" y="2255098"/>
                    <a:ext cx="433975" cy="418195"/>
                  </a:xfrm>
                  <a:custGeom>
                    <a:avLst/>
                    <a:gdLst>
                      <a:gd name="T0" fmla="*/ 111 w 137"/>
                      <a:gd name="T1" fmla="*/ 104 h 132"/>
                      <a:gd name="T2" fmla="*/ 132 w 137"/>
                      <a:gd name="T3" fmla="*/ 33 h 132"/>
                      <a:gd name="T4" fmla="*/ 129 w 137"/>
                      <a:gd name="T5" fmla="*/ 31 h 132"/>
                      <a:gd name="T6" fmla="*/ 100 w 137"/>
                      <a:gd name="T7" fmla="*/ 0 h 132"/>
                      <a:gd name="T8" fmla="*/ 65 w 137"/>
                      <a:gd name="T9" fmla="*/ 28 h 132"/>
                      <a:gd name="T10" fmla="*/ 50 w 137"/>
                      <a:gd name="T11" fmla="*/ 13 h 132"/>
                      <a:gd name="T12" fmla="*/ 46 w 137"/>
                      <a:gd name="T13" fmla="*/ 16 h 132"/>
                      <a:gd name="T14" fmla="*/ 39 w 137"/>
                      <a:gd name="T15" fmla="*/ 9 h 132"/>
                      <a:gd name="T16" fmla="*/ 33 w 137"/>
                      <a:gd name="T17" fmla="*/ 19 h 132"/>
                      <a:gd name="T18" fmla="*/ 12 w 137"/>
                      <a:gd name="T19" fmla="*/ 15 h 132"/>
                      <a:gd name="T20" fmla="*/ 42 w 137"/>
                      <a:gd name="T21" fmla="*/ 54 h 132"/>
                      <a:gd name="T22" fmla="*/ 28 w 137"/>
                      <a:gd name="T23" fmla="*/ 75 h 132"/>
                      <a:gd name="T24" fmla="*/ 0 w 137"/>
                      <a:gd name="T25" fmla="*/ 75 h 132"/>
                      <a:gd name="T26" fmla="*/ 35 w 137"/>
                      <a:gd name="T27" fmla="*/ 124 h 132"/>
                      <a:gd name="T28" fmla="*/ 111 w 137"/>
                      <a:gd name="T29" fmla="*/ 104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7" h="132">
                        <a:moveTo>
                          <a:pt x="111" y="104"/>
                        </a:moveTo>
                        <a:cubicBezTo>
                          <a:pt x="130" y="85"/>
                          <a:pt x="137" y="58"/>
                          <a:pt x="132" y="33"/>
                        </a:cubicBezTo>
                        <a:cubicBezTo>
                          <a:pt x="129" y="31"/>
                          <a:pt x="129" y="31"/>
                          <a:pt x="129" y="31"/>
                        </a:cubicBezTo>
                        <a:cubicBezTo>
                          <a:pt x="100" y="0"/>
                          <a:pt x="100" y="0"/>
                          <a:pt x="100" y="0"/>
                        </a:cubicBezTo>
                        <a:cubicBezTo>
                          <a:pt x="65" y="28"/>
                          <a:pt x="65" y="28"/>
                          <a:pt x="65" y="28"/>
                        </a:cubicBezTo>
                        <a:cubicBezTo>
                          <a:pt x="50" y="13"/>
                          <a:pt x="50" y="13"/>
                          <a:pt x="50" y="13"/>
                        </a:cubicBezTo>
                        <a:cubicBezTo>
                          <a:pt x="46" y="16"/>
                          <a:pt x="46" y="16"/>
                          <a:pt x="46" y="16"/>
                        </a:cubicBezTo>
                        <a:cubicBezTo>
                          <a:pt x="39" y="9"/>
                          <a:pt x="39" y="9"/>
                          <a:pt x="39" y="9"/>
                        </a:cubicBezTo>
                        <a:cubicBezTo>
                          <a:pt x="33" y="19"/>
                          <a:pt x="33" y="19"/>
                          <a:pt x="33" y="19"/>
                        </a:cubicBezTo>
                        <a:cubicBezTo>
                          <a:pt x="12" y="15"/>
                          <a:pt x="12" y="15"/>
                          <a:pt x="12" y="15"/>
                        </a:cubicBezTo>
                        <a:cubicBezTo>
                          <a:pt x="42" y="54"/>
                          <a:pt x="42" y="54"/>
                          <a:pt x="42" y="54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0" y="75"/>
                          <a:pt x="0" y="75"/>
                          <a:pt x="0" y="75"/>
                        </a:cubicBezTo>
                        <a:cubicBezTo>
                          <a:pt x="35" y="124"/>
                          <a:pt x="35" y="124"/>
                          <a:pt x="35" y="124"/>
                        </a:cubicBezTo>
                        <a:cubicBezTo>
                          <a:pt x="61" y="132"/>
                          <a:pt x="90" y="125"/>
                          <a:pt x="111" y="10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0" name="Freeform 104"/>
                  <p:cNvSpPr/>
                  <p:nvPr/>
                </p:nvSpPr>
                <p:spPr bwMode="auto">
                  <a:xfrm>
                    <a:off x="1521851" y="2293235"/>
                    <a:ext cx="40767" cy="40767"/>
                  </a:xfrm>
                  <a:custGeom>
                    <a:avLst/>
                    <a:gdLst>
                      <a:gd name="T0" fmla="*/ 2 w 13"/>
                      <a:gd name="T1" fmla="*/ 12 h 13"/>
                      <a:gd name="T2" fmla="*/ 9 w 13"/>
                      <a:gd name="T3" fmla="*/ 9 h 13"/>
                      <a:gd name="T4" fmla="*/ 12 w 13"/>
                      <a:gd name="T5" fmla="*/ 1 h 13"/>
                      <a:gd name="T6" fmla="*/ 5 w 13"/>
                      <a:gd name="T7" fmla="*/ 4 h 13"/>
                      <a:gd name="T8" fmla="*/ 2 w 13"/>
                      <a:gd name="T9" fmla="*/ 12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" h="13">
                        <a:moveTo>
                          <a:pt x="2" y="12"/>
                        </a:moveTo>
                        <a:cubicBezTo>
                          <a:pt x="3" y="13"/>
                          <a:pt x="6" y="12"/>
                          <a:pt x="9" y="9"/>
                        </a:cubicBezTo>
                        <a:cubicBezTo>
                          <a:pt x="12" y="6"/>
                          <a:pt x="13" y="3"/>
                          <a:pt x="12" y="1"/>
                        </a:cubicBezTo>
                        <a:cubicBezTo>
                          <a:pt x="11" y="0"/>
                          <a:pt x="7" y="2"/>
                          <a:pt x="5" y="4"/>
                        </a:cubicBezTo>
                        <a:cubicBezTo>
                          <a:pt x="2" y="7"/>
                          <a:pt x="0" y="11"/>
                          <a:pt x="2" y="1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1" name="Freeform 105"/>
                  <p:cNvSpPr/>
                  <p:nvPr/>
                </p:nvSpPr>
                <p:spPr bwMode="auto">
                  <a:xfrm>
                    <a:off x="1486344" y="2280084"/>
                    <a:ext cx="40767" cy="42083"/>
                  </a:xfrm>
                  <a:custGeom>
                    <a:avLst/>
                    <a:gdLst>
                      <a:gd name="T0" fmla="*/ 2 w 13"/>
                      <a:gd name="T1" fmla="*/ 12 h 13"/>
                      <a:gd name="T2" fmla="*/ 9 w 13"/>
                      <a:gd name="T3" fmla="*/ 9 h 13"/>
                      <a:gd name="T4" fmla="*/ 12 w 13"/>
                      <a:gd name="T5" fmla="*/ 1 h 13"/>
                      <a:gd name="T6" fmla="*/ 4 w 13"/>
                      <a:gd name="T7" fmla="*/ 4 h 13"/>
                      <a:gd name="T8" fmla="*/ 2 w 13"/>
                      <a:gd name="T9" fmla="*/ 12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" h="13">
                        <a:moveTo>
                          <a:pt x="2" y="12"/>
                        </a:moveTo>
                        <a:cubicBezTo>
                          <a:pt x="3" y="13"/>
                          <a:pt x="6" y="12"/>
                          <a:pt x="9" y="9"/>
                        </a:cubicBezTo>
                        <a:cubicBezTo>
                          <a:pt x="12" y="6"/>
                          <a:pt x="13" y="3"/>
                          <a:pt x="12" y="1"/>
                        </a:cubicBezTo>
                        <a:cubicBezTo>
                          <a:pt x="10" y="0"/>
                          <a:pt x="7" y="1"/>
                          <a:pt x="4" y="4"/>
                        </a:cubicBezTo>
                        <a:cubicBezTo>
                          <a:pt x="2" y="7"/>
                          <a:pt x="0" y="11"/>
                          <a:pt x="2" y="1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2" name="Freeform 106"/>
                  <p:cNvSpPr/>
                  <p:nvPr/>
                </p:nvSpPr>
                <p:spPr bwMode="auto">
                  <a:xfrm>
                    <a:off x="1638893" y="2412907"/>
                    <a:ext cx="38137" cy="44713"/>
                  </a:xfrm>
                  <a:custGeom>
                    <a:avLst/>
                    <a:gdLst>
                      <a:gd name="T0" fmla="*/ 1 w 12"/>
                      <a:gd name="T1" fmla="*/ 12 h 14"/>
                      <a:gd name="T2" fmla="*/ 4 w 12"/>
                      <a:gd name="T3" fmla="*/ 5 h 14"/>
                      <a:gd name="T4" fmla="*/ 11 w 12"/>
                      <a:gd name="T5" fmla="*/ 2 h 14"/>
                      <a:gd name="T6" fmla="*/ 8 w 12"/>
                      <a:gd name="T7" fmla="*/ 9 h 14"/>
                      <a:gd name="T8" fmla="*/ 1 w 12"/>
                      <a:gd name="T9" fmla="*/ 12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14">
                        <a:moveTo>
                          <a:pt x="1" y="12"/>
                        </a:moveTo>
                        <a:cubicBezTo>
                          <a:pt x="0" y="11"/>
                          <a:pt x="1" y="8"/>
                          <a:pt x="4" y="5"/>
                        </a:cubicBezTo>
                        <a:cubicBezTo>
                          <a:pt x="7" y="2"/>
                          <a:pt x="10" y="0"/>
                          <a:pt x="11" y="2"/>
                        </a:cubicBezTo>
                        <a:cubicBezTo>
                          <a:pt x="12" y="3"/>
                          <a:pt x="11" y="6"/>
                          <a:pt x="8" y="9"/>
                        </a:cubicBezTo>
                        <a:cubicBezTo>
                          <a:pt x="5" y="12"/>
                          <a:pt x="2" y="14"/>
                          <a:pt x="1" y="1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3" name="Freeform 107"/>
                  <p:cNvSpPr/>
                  <p:nvPr/>
                </p:nvSpPr>
                <p:spPr bwMode="auto">
                  <a:xfrm>
                    <a:off x="1650729" y="2451045"/>
                    <a:ext cx="38137" cy="42083"/>
                  </a:xfrm>
                  <a:custGeom>
                    <a:avLst/>
                    <a:gdLst>
                      <a:gd name="T0" fmla="*/ 1 w 12"/>
                      <a:gd name="T1" fmla="*/ 12 h 13"/>
                      <a:gd name="T2" fmla="*/ 4 w 12"/>
                      <a:gd name="T3" fmla="*/ 4 h 13"/>
                      <a:gd name="T4" fmla="*/ 11 w 12"/>
                      <a:gd name="T5" fmla="*/ 1 h 13"/>
                      <a:gd name="T6" fmla="*/ 8 w 12"/>
                      <a:gd name="T7" fmla="*/ 9 h 13"/>
                      <a:gd name="T8" fmla="*/ 1 w 12"/>
                      <a:gd name="T9" fmla="*/ 12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13">
                        <a:moveTo>
                          <a:pt x="1" y="12"/>
                        </a:moveTo>
                        <a:cubicBezTo>
                          <a:pt x="0" y="11"/>
                          <a:pt x="1" y="7"/>
                          <a:pt x="4" y="4"/>
                        </a:cubicBezTo>
                        <a:cubicBezTo>
                          <a:pt x="7" y="1"/>
                          <a:pt x="10" y="0"/>
                          <a:pt x="11" y="1"/>
                        </a:cubicBezTo>
                        <a:cubicBezTo>
                          <a:pt x="12" y="3"/>
                          <a:pt x="11" y="6"/>
                          <a:pt x="8" y="9"/>
                        </a:cubicBezTo>
                        <a:cubicBezTo>
                          <a:pt x="5" y="12"/>
                          <a:pt x="2" y="13"/>
                          <a:pt x="1" y="1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4" name="Freeform 108"/>
                  <p:cNvSpPr/>
                  <p:nvPr/>
                </p:nvSpPr>
                <p:spPr bwMode="auto">
                  <a:xfrm>
                    <a:off x="1432426" y="2284030"/>
                    <a:ext cx="186741" cy="107836"/>
                  </a:xfrm>
                  <a:custGeom>
                    <a:avLst/>
                    <a:gdLst>
                      <a:gd name="T0" fmla="*/ 39 w 59"/>
                      <a:gd name="T1" fmla="*/ 34 h 34"/>
                      <a:gd name="T2" fmla="*/ 18 w 59"/>
                      <a:gd name="T3" fmla="*/ 16 h 34"/>
                      <a:gd name="T4" fmla="*/ 2 w 59"/>
                      <a:gd name="T5" fmla="*/ 4 h 34"/>
                      <a:gd name="T6" fmla="*/ 30 w 59"/>
                      <a:gd name="T7" fmla="*/ 8 h 34"/>
                      <a:gd name="T8" fmla="*/ 57 w 59"/>
                      <a:gd name="T9" fmla="*/ 17 h 34"/>
                      <a:gd name="T10" fmla="*/ 39 w 59"/>
                      <a:gd name="T11" fmla="*/ 34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9" h="34">
                        <a:moveTo>
                          <a:pt x="39" y="34"/>
                        </a:moveTo>
                        <a:cubicBezTo>
                          <a:pt x="38" y="28"/>
                          <a:pt x="23" y="19"/>
                          <a:pt x="18" y="16"/>
                        </a:cubicBezTo>
                        <a:cubicBezTo>
                          <a:pt x="9" y="9"/>
                          <a:pt x="0" y="7"/>
                          <a:pt x="2" y="4"/>
                        </a:cubicBezTo>
                        <a:cubicBezTo>
                          <a:pt x="4" y="0"/>
                          <a:pt x="26" y="6"/>
                          <a:pt x="30" y="8"/>
                        </a:cubicBezTo>
                        <a:cubicBezTo>
                          <a:pt x="35" y="11"/>
                          <a:pt x="54" y="17"/>
                          <a:pt x="57" y="17"/>
                        </a:cubicBezTo>
                        <a:cubicBezTo>
                          <a:pt x="59" y="17"/>
                          <a:pt x="39" y="34"/>
                          <a:pt x="39" y="3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5" name="Freeform 109"/>
                  <p:cNvSpPr/>
                  <p:nvPr/>
                </p:nvSpPr>
                <p:spPr bwMode="auto">
                  <a:xfrm>
                    <a:off x="1391659" y="2473401"/>
                    <a:ext cx="85480" cy="44713"/>
                  </a:xfrm>
                  <a:custGeom>
                    <a:avLst/>
                    <a:gdLst>
                      <a:gd name="T0" fmla="*/ 27 w 27"/>
                      <a:gd name="T1" fmla="*/ 2 h 14"/>
                      <a:gd name="T2" fmla="*/ 10 w 27"/>
                      <a:gd name="T3" fmla="*/ 1 h 14"/>
                      <a:gd name="T4" fmla="*/ 6 w 27"/>
                      <a:gd name="T5" fmla="*/ 7 h 14"/>
                      <a:gd name="T6" fmla="*/ 20 w 27"/>
                      <a:gd name="T7" fmla="*/ 14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7" h="14">
                        <a:moveTo>
                          <a:pt x="27" y="2"/>
                        </a:moveTo>
                        <a:cubicBezTo>
                          <a:pt x="27" y="2"/>
                          <a:pt x="14" y="0"/>
                          <a:pt x="10" y="1"/>
                        </a:cubicBezTo>
                        <a:cubicBezTo>
                          <a:pt x="6" y="2"/>
                          <a:pt x="0" y="5"/>
                          <a:pt x="6" y="7"/>
                        </a:cubicBezTo>
                        <a:cubicBezTo>
                          <a:pt x="11" y="8"/>
                          <a:pt x="17" y="11"/>
                          <a:pt x="20" y="14"/>
                        </a:cubicBezTo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6" name="Freeform 110"/>
                  <p:cNvSpPr/>
                  <p:nvPr/>
                </p:nvSpPr>
                <p:spPr bwMode="auto">
                  <a:xfrm>
                    <a:off x="1584975" y="2353729"/>
                    <a:ext cx="103891" cy="195947"/>
                  </a:xfrm>
                  <a:custGeom>
                    <a:avLst/>
                    <a:gdLst>
                      <a:gd name="T0" fmla="*/ 0 w 33"/>
                      <a:gd name="T1" fmla="*/ 21 h 62"/>
                      <a:gd name="T2" fmla="*/ 17 w 33"/>
                      <a:gd name="T3" fmla="*/ 43 h 62"/>
                      <a:gd name="T4" fmla="*/ 29 w 33"/>
                      <a:gd name="T5" fmla="*/ 61 h 62"/>
                      <a:gd name="T6" fmla="*/ 24 w 33"/>
                      <a:gd name="T7" fmla="*/ 31 h 62"/>
                      <a:gd name="T8" fmla="*/ 16 w 33"/>
                      <a:gd name="T9" fmla="*/ 3 h 62"/>
                      <a:gd name="T10" fmla="*/ 0 w 33"/>
                      <a:gd name="T11" fmla="*/ 21 h 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" h="62">
                        <a:moveTo>
                          <a:pt x="0" y="21"/>
                        </a:moveTo>
                        <a:cubicBezTo>
                          <a:pt x="5" y="23"/>
                          <a:pt x="14" y="38"/>
                          <a:pt x="17" y="43"/>
                        </a:cubicBezTo>
                        <a:cubicBezTo>
                          <a:pt x="23" y="53"/>
                          <a:pt x="26" y="62"/>
                          <a:pt x="29" y="61"/>
                        </a:cubicBezTo>
                        <a:cubicBezTo>
                          <a:pt x="33" y="58"/>
                          <a:pt x="27" y="35"/>
                          <a:pt x="24" y="31"/>
                        </a:cubicBezTo>
                        <a:cubicBezTo>
                          <a:pt x="22" y="26"/>
                          <a:pt x="16" y="5"/>
                          <a:pt x="16" y="3"/>
                        </a:cubicBezTo>
                        <a:cubicBezTo>
                          <a:pt x="16" y="0"/>
                          <a:pt x="0" y="21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7" name="Freeform 111"/>
                  <p:cNvSpPr/>
                  <p:nvPr/>
                </p:nvSpPr>
                <p:spPr bwMode="auto">
                  <a:xfrm>
                    <a:off x="1463988" y="2504963"/>
                    <a:ext cx="42082" cy="89425"/>
                  </a:xfrm>
                  <a:custGeom>
                    <a:avLst/>
                    <a:gdLst>
                      <a:gd name="T0" fmla="*/ 11 w 13"/>
                      <a:gd name="T1" fmla="*/ 0 h 28"/>
                      <a:gd name="T2" fmla="*/ 12 w 13"/>
                      <a:gd name="T3" fmla="*/ 18 h 28"/>
                      <a:gd name="T4" fmla="*/ 7 w 13"/>
                      <a:gd name="T5" fmla="*/ 22 h 28"/>
                      <a:gd name="T6" fmla="*/ 0 w 13"/>
                      <a:gd name="T7" fmla="*/ 7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3" h="28">
                        <a:moveTo>
                          <a:pt x="11" y="0"/>
                        </a:moveTo>
                        <a:cubicBezTo>
                          <a:pt x="11" y="0"/>
                          <a:pt x="13" y="13"/>
                          <a:pt x="12" y="18"/>
                        </a:cubicBezTo>
                        <a:cubicBezTo>
                          <a:pt x="12" y="22"/>
                          <a:pt x="8" y="28"/>
                          <a:pt x="7" y="22"/>
                        </a:cubicBezTo>
                        <a:cubicBezTo>
                          <a:pt x="6" y="16"/>
                          <a:pt x="3" y="10"/>
                          <a:pt x="0" y="7"/>
                        </a:cubicBezTo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" name="Freeform 112"/>
                  <p:cNvSpPr/>
                  <p:nvPr/>
                </p:nvSpPr>
                <p:spPr bwMode="auto">
                  <a:xfrm>
                    <a:off x="1441632" y="2241947"/>
                    <a:ext cx="276166" cy="289317"/>
                  </a:xfrm>
                  <a:custGeom>
                    <a:avLst/>
                    <a:gdLst>
                      <a:gd name="T0" fmla="*/ 87 w 87"/>
                      <a:gd name="T1" fmla="*/ 3 h 91"/>
                      <a:gd name="T2" fmla="*/ 69 w 87"/>
                      <a:gd name="T3" fmla="*/ 10 h 91"/>
                      <a:gd name="T4" fmla="*/ 40 w 87"/>
                      <a:gd name="T5" fmla="*/ 38 h 91"/>
                      <a:gd name="T6" fmla="*/ 2 w 87"/>
                      <a:gd name="T7" fmla="*/ 91 h 91"/>
                      <a:gd name="T8" fmla="*/ 87 w 87"/>
                      <a:gd name="T9" fmla="*/ 3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7" h="91">
                        <a:moveTo>
                          <a:pt x="87" y="3"/>
                        </a:moveTo>
                        <a:cubicBezTo>
                          <a:pt x="85" y="1"/>
                          <a:pt x="79" y="0"/>
                          <a:pt x="69" y="10"/>
                        </a:cubicBezTo>
                        <a:cubicBezTo>
                          <a:pt x="61" y="17"/>
                          <a:pt x="51" y="27"/>
                          <a:pt x="40" y="38"/>
                        </a:cubicBezTo>
                        <a:cubicBezTo>
                          <a:pt x="17" y="63"/>
                          <a:pt x="0" y="86"/>
                          <a:pt x="2" y="91"/>
                        </a:cubicBezTo>
                        <a:cubicBezTo>
                          <a:pt x="41" y="64"/>
                          <a:pt x="74" y="20"/>
                          <a:pt x="87" y="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" name="Freeform 113"/>
                  <p:cNvSpPr/>
                  <p:nvPr/>
                </p:nvSpPr>
                <p:spPr bwMode="auto">
                  <a:xfrm>
                    <a:off x="1448207" y="2252468"/>
                    <a:ext cx="282741" cy="294578"/>
                  </a:xfrm>
                  <a:custGeom>
                    <a:avLst/>
                    <a:gdLst>
                      <a:gd name="T0" fmla="*/ 85 w 89"/>
                      <a:gd name="T1" fmla="*/ 0 h 93"/>
                      <a:gd name="T2" fmla="*/ 0 w 89"/>
                      <a:gd name="T3" fmla="*/ 88 h 93"/>
                      <a:gd name="T4" fmla="*/ 0 w 89"/>
                      <a:gd name="T5" fmla="*/ 89 h 93"/>
                      <a:gd name="T6" fmla="*/ 51 w 89"/>
                      <a:gd name="T7" fmla="*/ 49 h 93"/>
                      <a:gd name="T8" fmla="*/ 79 w 89"/>
                      <a:gd name="T9" fmla="*/ 19 h 93"/>
                      <a:gd name="T10" fmla="*/ 85 w 89"/>
                      <a:gd name="T11" fmla="*/ 0 h 93"/>
                      <a:gd name="T12" fmla="*/ 85 w 89"/>
                      <a:gd name="T13" fmla="*/ 0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9" h="93">
                        <a:moveTo>
                          <a:pt x="85" y="0"/>
                        </a:moveTo>
                        <a:cubicBezTo>
                          <a:pt x="72" y="17"/>
                          <a:pt x="39" y="61"/>
                          <a:pt x="0" y="88"/>
                        </a:cubicBezTo>
                        <a:cubicBezTo>
                          <a:pt x="0" y="88"/>
                          <a:pt x="0" y="89"/>
                          <a:pt x="0" y="89"/>
                        </a:cubicBezTo>
                        <a:cubicBezTo>
                          <a:pt x="4" y="93"/>
                          <a:pt x="27" y="75"/>
                          <a:pt x="51" y="49"/>
                        </a:cubicBezTo>
                        <a:cubicBezTo>
                          <a:pt x="62" y="38"/>
                          <a:pt x="72" y="28"/>
                          <a:pt x="79" y="19"/>
                        </a:cubicBezTo>
                        <a:cubicBezTo>
                          <a:pt x="89" y="7"/>
                          <a:pt x="87" y="2"/>
                          <a:pt x="85" y="0"/>
                        </a:cubicBezTo>
                        <a:cubicBezTo>
                          <a:pt x="85" y="0"/>
                          <a:pt x="85" y="0"/>
                          <a:pt x="85" y="0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" name="Freeform 114"/>
                  <p:cNvSpPr/>
                  <p:nvPr/>
                </p:nvSpPr>
                <p:spPr bwMode="auto">
                  <a:xfrm>
                    <a:off x="1679660" y="2264303"/>
                    <a:ext cx="24986" cy="28932"/>
                  </a:xfrm>
                  <a:custGeom>
                    <a:avLst/>
                    <a:gdLst>
                      <a:gd name="T0" fmla="*/ 4 w 8"/>
                      <a:gd name="T1" fmla="*/ 4 h 9"/>
                      <a:gd name="T2" fmla="*/ 8 w 8"/>
                      <a:gd name="T3" fmla="*/ 8 h 9"/>
                      <a:gd name="T4" fmla="*/ 6 w 8"/>
                      <a:gd name="T5" fmla="*/ 2 h 9"/>
                      <a:gd name="T6" fmla="*/ 1 w 8"/>
                      <a:gd name="T7" fmla="*/ 0 h 9"/>
                      <a:gd name="T8" fmla="*/ 4 w 8"/>
                      <a:gd name="T9" fmla="*/ 4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9">
                        <a:moveTo>
                          <a:pt x="4" y="4"/>
                        </a:moveTo>
                        <a:cubicBezTo>
                          <a:pt x="6" y="6"/>
                          <a:pt x="7" y="9"/>
                          <a:pt x="8" y="8"/>
                        </a:cubicBezTo>
                        <a:cubicBezTo>
                          <a:pt x="8" y="7"/>
                          <a:pt x="8" y="4"/>
                          <a:pt x="6" y="2"/>
                        </a:cubicBezTo>
                        <a:cubicBezTo>
                          <a:pt x="4" y="0"/>
                          <a:pt x="1" y="0"/>
                          <a:pt x="1" y="0"/>
                        </a:cubicBezTo>
                        <a:cubicBezTo>
                          <a:pt x="0" y="1"/>
                          <a:pt x="2" y="2"/>
                          <a:pt x="4" y="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8" name="组合 147"/>
                <p:cNvGrpSpPr/>
                <p:nvPr/>
              </p:nvGrpSpPr>
              <p:grpSpPr>
                <a:xfrm>
                  <a:off x="1314070" y="2956581"/>
                  <a:ext cx="528660" cy="532607"/>
                  <a:chOff x="1306179" y="2140686"/>
                  <a:chExt cx="528660" cy="532607"/>
                </a:xfrm>
              </p:grpSpPr>
              <p:sp>
                <p:nvSpPr>
                  <p:cNvPr id="149" name="Freeform 102"/>
                  <p:cNvSpPr/>
                  <p:nvPr/>
                </p:nvSpPr>
                <p:spPr bwMode="auto">
                  <a:xfrm>
                    <a:off x="1306179" y="2140686"/>
                    <a:ext cx="512879" cy="507620"/>
                  </a:xfrm>
                  <a:custGeom>
                    <a:avLst/>
                    <a:gdLst>
                      <a:gd name="T0" fmla="*/ 58 w 162"/>
                      <a:gd name="T1" fmla="*/ 111 h 160"/>
                      <a:gd name="T2" fmla="*/ 72 w 162"/>
                      <a:gd name="T3" fmla="*/ 90 h 160"/>
                      <a:gd name="T4" fmla="*/ 42 w 162"/>
                      <a:gd name="T5" fmla="*/ 51 h 160"/>
                      <a:gd name="T6" fmla="*/ 63 w 162"/>
                      <a:gd name="T7" fmla="*/ 55 h 160"/>
                      <a:gd name="T8" fmla="*/ 69 w 162"/>
                      <a:gd name="T9" fmla="*/ 45 h 160"/>
                      <a:gd name="T10" fmla="*/ 76 w 162"/>
                      <a:gd name="T11" fmla="*/ 52 h 160"/>
                      <a:gd name="T12" fmla="*/ 80 w 162"/>
                      <a:gd name="T13" fmla="*/ 49 h 160"/>
                      <a:gd name="T14" fmla="*/ 95 w 162"/>
                      <a:gd name="T15" fmla="*/ 64 h 160"/>
                      <a:gd name="T16" fmla="*/ 130 w 162"/>
                      <a:gd name="T17" fmla="*/ 36 h 160"/>
                      <a:gd name="T18" fmla="*/ 159 w 162"/>
                      <a:gd name="T19" fmla="*/ 67 h 160"/>
                      <a:gd name="T20" fmla="*/ 162 w 162"/>
                      <a:gd name="T21" fmla="*/ 69 h 160"/>
                      <a:gd name="T22" fmla="*/ 141 w 162"/>
                      <a:gd name="T23" fmla="*/ 30 h 160"/>
                      <a:gd name="T24" fmla="*/ 31 w 162"/>
                      <a:gd name="T25" fmla="*/ 30 h 160"/>
                      <a:gd name="T26" fmla="*/ 31 w 162"/>
                      <a:gd name="T27" fmla="*/ 140 h 160"/>
                      <a:gd name="T28" fmla="*/ 65 w 162"/>
                      <a:gd name="T29" fmla="*/ 160 h 160"/>
                      <a:gd name="T30" fmla="*/ 30 w 162"/>
                      <a:gd name="T31" fmla="*/ 111 h 160"/>
                      <a:gd name="T32" fmla="*/ 58 w 162"/>
                      <a:gd name="T33" fmla="*/ 111 h 1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62" h="160">
                        <a:moveTo>
                          <a:pt x="58" y="111"/>
                        </a:moveTo>
                        <a:cubicBezTo>
                          <a:pt x="72" y="90"/>
                          <a:pt x="72" y="90"/>
                          <a:pt x="72" y="90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63" y="55"/>
                          <a:pt x="63" y="55"/>
                          <a:pt x="63" y="55"/>
                        </a:cubicBezTo>
                        <a:cubicBezTo>
                          <a:pt x="69" y="45"/>
                          <a:pt x="69" y="45"/>
                          <a:pt x="69" y="45"/>
                        </a:cubicBezTo>
                        <a:cubicBezTo>
                          <a:pt x="76" y="52"/>
                          <a:pt x="76" y="52"/>
                          <a:pt x="76" y="52"/>
                        </a:cubicBezTo>
                        <a:cubicBezTo>
                          <a:pt x="80" y="49"/>
                          <a:pt x="80" y="49"/>
                          <a:pt x="80" y="49"/>
                        </a:cubicBezTo>
                        <a:cubicBezTo>
                          <a:pt x="95" y="64"/>
                          <a:pt x="95" y="64"/>
                          <a:pt x="95" y="64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59" y="67"/>
                          <a:pt x="159" y="67"/>
                          <a:pt x="159" y="67"/>
                        </a:cubicBezTo>
                        <a:cubicBezTo>
                          <a:pt x="162" y="69"/>
                          <a:pt x="162" y="69"/>
                          <a:pt x="162" y="69"/>
                        </a:cubicBezTo>
                        <a:cubicBezTo>
                          <a:pt x="159" y="55"/>
                          <a:pt x="152" y="41"/>
                          <a:pt x="141" y="30"/>
                        </a:cubicBezTo>
                        <a:cubicBezTo>
                          <a:pt x="110" y="0"/>
                          <a:pt x="61" y="0"/>
                          <a:pt x="31" y="30"/>
                        </a:cubicBezTo>
                        <a:cubicBezTo>
                          <a:pt x="0" y="61"/>
                          <a:pt x="0" y="110"/>
                          <a:pt x="31" y="140"/>
                        </a:cubicBezTo>
                        <a:cubicBezTo>
                          <a:pt x="41" y="150"/>
                          <a:pt x="52" y="157"/>
                          <a:pt x="65" y="160"/>
                        </a:cubicBezTo>
                        <a:cubicBezTo>
                          <a:pt x="30" y="111"/>
                          <a:pt x="30" y="111"/>
                          <a:pt x="30" y="111"/>
                        </a:cubicBezTo>
                        <a:lnTo>
                          <a:pt x="58" y="111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0" name="Freeform 103"/>
                  <p:cNvSpPr/>
                  <p:nvPr/>
                </p:nvSpPr>
                <p:spPr bwMode="auto">
                  <a:xfrm>
                    <a:off x="1400864" y="2255098"/>
                    <a:ext cx="433975" cy="418195"/>
                  </a:xfrm>
                  <a:custGeom>
                    <a:avLst/>
                    <a:gdLst>
                      <a:gd name="T0" fmla="*/ 111 w 137"/>
                      <a:gd name="T1" fmla="*/ 104 h 132"/>
                      <a:gd name="T2" fmla="*/ 132 w 137"/>
                      <a:gd name="T3" fmla="*/ 33 h 132"/>
                      <a:gd name="T4" fmla="*/ 129 w 137"/>
                      <a:gd name="T5" fmla="*/ 31 h 132"/>
                      <a:gd name="T6" fmla="*/ 100 w 137"/>
                      <a:gd name="T7" fmla="*/ 0 h 132"/>
                      <a:gd name="T8" fmla="*/ 65 w 137"/>
                      <a:gd name="T9" fmla="*/ 28 h 132"/>
                      <a:gd name="T10" fmla="*/ 50 w 137"/>
                      <a:gd name="T11" fmla="*/ 13 h 132"/>
                      <a:gd name="T12" fmla="*/ 46 w 137"/>
                      <a:gd name="T13" fmla="*/ 16 h 132"/>
                      <a:gd name="T14" fmla="*/ 39 w 137"/>
                      <a:gd name="T15" fmla="*/ 9 h 132"/>
                      <a:gd name="T16" fmla="*/ 33 w 137"/>
                      <a:gd name="T17" fmla="*/ 19 h 132"/>
                      <a:gd name="T18" fmla="*/ 12 w 137"/>
                      <a:gd name="T19" fmla="*/ 15 h 132"/>
                      <a:gd name="T20" fmla="*/ 42 w 137"/>
                      <a:gd name="T21" fmla="*/ 54 h 132"/>
                      <a:gd name="T22" fmla="*/ 28 w 137"/>
                      <a:gd name="T23" fmla="*/ 75 h 132"/>
                      <a:gd name="T24" fmla="*/ 0 w 137"/>
                      <a:gd name="T25" fmla="*/ 75 h 132"/>
                      <a:gd name="T26" fmla="*/ 35 w 137"/>
                      <a:gd name="T27" fmla="*/ 124 h 132"/>
                      <a:gd name="T28" fmla="*/ 111 w 137"/>
                      <a:gd name="T29" fmla="*/ 104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7" h="132">
                        <a:moveTo>
                          <a:pt x="111" y="104"/>
                        </a:moveTo>
                        <a:cubicBezTo>
                          <a:pt x="130" y="85"/>
                          <a:pt x="137" y="58"/>
                          <a:pt x="132" y="33"/>
                        </a:cubicBezTo>
                        <a:cubicBezTo>
                          <a:pt x="129" y="31"/>
                          <a:pt x="129" y="31"/>
                          <a:pt x="129" y="31"/>
                        </a:cubicBezTo>
                        <a:cubicBezTo>
                          <a:pt x="100" y="0"/>
                          <a:pt x="100" y="0"/>
                          <a:pt x="100" y="0"/>
                        </a:cubicBezTo>
                        <a:cubicBezTo>
                          <a:pt x="65" y="28"/>
                          <a:pt x="65" y="28"/>
                          <a:pt x="65" y="28"/>
                        </a:cubicBezTo>
                        <a:cubicBezTo>
                          <a:pt x="50" y="13"/>
                          <a:pt x="50" y="13"/>
                          <a:pt x="50" y="13"/>
                        </a:cubicBezTo>
                        <a:cubicBezTo>
                          <a:pt x="46" y="16"/>
                          <a:pt x="46" y="16"/>
                          <a:pt x="46" y="16"/>
                        </a:cubicBezTo>
                        <a:cubicBezTo>
                          <a:pt x="39" y="9"/>
                          <a:pt x="39" y="9"/>
                          <a:pt x="39" y="9"/>
                        </a:cubicBezTo>
                        <a:cubicBezTo>
                          <a:pt x="33" y="19"/>
                          <a:pt x="33" y="19"/>
                          <a:pt x="33" y="19"/>
                        </a:cubicBezTo>
                        <a:cubicBezTo>
                          <a:pt x="12" y="15"/>
                          <a:pt x="12" y="15"/>
                          <a:pt x="12" y="15"/>
                        </a:cubicBezTo>
                        <a:cubicBezTo>
                          <a:pt x="42" y="54"/>
                          <a:pt x="42" y="54"/>
                          <a:pt x="42" y="54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0" y="75"/>
                          <a:pt x="0" y="75"/>
                          <a:pt x="0" y="75"/>
                        </a:cubicBezTo>
                        <a:cubicBezTo>
                          <a:pt x="35" y="124"/>
                          <a:pt x="35" y="124"/>
                          <a:pt x="35" y="124"/>
                        </a:cubicBezTo>
                        <a:cubicBezTo>
                          <a:pt x="61" y="132"/>
                          <a:pt x="90" y="125"/>
                          <a:pt x="111" y="10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1" name="Freeform 104"/>
                  <p:cNvSpPr/>
                  <p:nvPr/>
                </p:nvSpPr>
                <p:spPr bwMode="auto">
                  <a:xfrm>
                    <a:off x="1521851" y="2293235"/>
                    <a:ext cx="40767" cy="40767"/>
                  </a:xfrm>
                  <a:custGeom>
                    <a:avLst/>
                    <a:gdLst>
                      <a:gd name="T0" fmla="*/ 2 w 13"/>
                      <a:gd name="T1" fmla="*/ 12 h 13"/>
                      <a:gd name="T2" fmla="*/ 9 w 13"/>
                      <a:gd name="T3" fmla="*/ 9 h 13"/>
                      <a:gd name="T4" fmla="*/ 12 w 13"/>
                      <a:gd name="T5" fmla="*/ 1 h 13"/>
                      <a:gd name="T6" fmla="*/ 5 w 13"/>
                      <a:gd name="T7" fmla="*/ 4 h 13"/>
                      <a:gd name="T8" fmla="*/ 2 w 13"/>
                      <a:gd name="T9" fmla="*/ 12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" h="13">
                        <a:moveTo>
                          <a:pt x="2" y="12"/>
                        </a:moveTo>
                        <a:cubicBezTo>
                          <a:pt x="3" y="13"/>
                          <a:pt x="6" y="12"/>
                          <a:pt x="9" y="9"/>
                        </a:cubicBezTo>
                        <a:cubicBezTo>
                          <a:pt x="12" y="6"/>
                          <a:pt x="13" y="3"/>
                          <a:pt x="12" y="1"/>
                        </a:cubicBezTo>
                        <a:cubicBezTo>
                          <a:pt x="11" y="0"/>
                          <a:pt x="7" y="2"/>
                          <a:pt x="5" y="4"/>
                        </a:cubicBezTo>
                        <a:cubicBezTo>
                          <a:pt x="2" y="7"/>
                          <a:pt x="0" y="11"/>
                          <a:pt x="2" y="1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2" name="Freeform 105"/>
                  <p:cNvSpPr/>
                  <p:nvPr/>
                </p:nvSpPr>
                <p:spPr bwMode="auto">
                  <a:xfrm>
                    <a:off x="1486344" y="2280084"/>
                    <a:ext cx="40767" cy="42083"/>
                  </a:xfrm>
                  <a:custGeom>
                    <a:avLst/>
                    <a:gdLst>
                      <a:gd name="T0" fmla="*/ 2 w 13"/>
                      <a:gd name="T1" fmla="*/ 12 h 13"/>
                      <a:gd name="T2" fmla="*/ 9 w 13"/>
                      <a:gd name="T3" fmla="*/ 9 h 13"/>
                      <a:gd name="T4" fmla="*/ 12 w 13"/>
                      <a:gd name="T5" fmla="*/ 1 h 13"/>
                      <a:gd name="T6" fmla="*/ 4 w 13"/>
                      <a:gd name="T7" fmla="*/ 4 h 13"/>
                      <a:gd name="T8" fmla="*/ 2 w 13"/>
                      <a:gd name="T9" fmla="*/ 12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" h="13">
                        <a:moveTo>
                          <a:pt x="2" y="12"/>
                        </a:moveTo>
                        <a:cubicBezTo>
                          <a:pt x="3" y="13"/>
                          <a:pt x="6" y="12"/>
                          <a:pt x="9" y="9"/>
                        </a:cubicBezTo>
                        <a:cubicBezTo>
                          <a:pt x="12" y="6"/>
                          <a:pt x="13" y="3"/>
                          <a:pt x="12" y="1"/>
                        </a:cubicBezTo>
                        <a:cubicBezTo>
                          <a:pt x="10" y="0"/>
                          <a:pt x="7" y="1"/>
                          <a:pt x="4" y="4"/>
                        </a:cubicBezTo>
                        <a:cubicBezTo>
                          <a:pt x="2" y="7"/>
                          <a:pt x="0" y="11"/>
                          <a:pt x="2" y="1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" name="Freeform 106"/>
                  <p:cNvSpPr/>
                  <p:nvPr/>
                </p:nvSpPr>
                <p:spPr bwMode="auto">
                  <a:xfrm>
                    <a:off x="1638893" y="2412907"/>
                    <a:ext cx="38137" cy="44713"/>
                  </a:xfrm>
                  <a:custGeom>
                    <a:avLst/>
                    <a:gdLst>
                      <a:gd name="T0" fmla="*/ 1 w 12"/>
                      <a:gd name="T1" fmla="*/ 12 h 14"/>
                      <a:gd name="T2" fmla="*/ 4 w 12"/>
                      <a:gd name="T3" fmla="*/ 5 h 14"/>
                      <a:gd name="T4" fmla="*/ 11 w 12"/>
                      <a:gd name="T5" fmla="*/ 2 h 14"/>
                      <a:gd name="T6" fmla="*/ 8 w 12"/>
                      <a:gd name="T7" fmla="*/ 9 h 14"/>
                      <a:gd name="T8" fmla="*/ 1 w 12"/>
                      <a:gd name="T9" fmla="*/ 12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14">
                        <a:moveTo>
                          <a:pt x="1" y="12"/>
                        </a:moveTo>
                        <a:cubicBezTo>
                          <a:pt x="0" y="11"/>
                          <a:pt x="1" y="8"/>
                          <a:pt x="4" y="5"/>
                        </a:cubicBezTo>
                        <a:cubicBezTo>
                          <a:pt x="7" y="2"/>
                          <a:pt x="10" y="0"/>
                          <a:pt x="11" y="2"/>
                        </a:cubicBezTo>
                        <a:cubicBezTo>
                          <a:pt x="12" y="3"/>
                          <a:pt x="11" y="6"/>
                          <a:pt x="8" y="9"/>
                        </a:cubicBezTo>
                        <a:cubicBezTo>
                          <a:pt x="5" y="12"/>
                          <a:pt x="2" y="14"/>
                          <a:pt x="1" y="1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" name="Freeform 107"/>
                  <p:cNvSpPr/>
                  <p:nvPr/>
                </p:nvSpPr>
                <p:spPr bwMode="auto">
                  <a:xfrm>
                    <a:off x="1650729" y="2451045"/>
                    <a:ext cx="38137" cy="42083"/>
                  </a:xfrm>
                  <a:custGeom>
                    <a:avLst/>
                    <a:gdLst>
                      <a:gd name="T0" fmla="*/ 1 w 12"/>
                      <a:gd name="T1" fmla="*/ 12 h 13"/>
                      <a:gd name="T2" fmla="*/ 4 w 12"/>
                      <a:gd name="T3" fmla="*/ 4 h 13"/>
                      <a:gd name="T4" fmla="*/ 11 w 12"/>
                      <a:gd name="T5" fmla="*/ 1 h 13"/>
                      <a:gd name="T6" fmla="*/ 8 w 12"/>
                      <a:gd name="T7" fmla="*/ 9 h 13"/>
                      <a:gd name="T8" fmla="*/ 1 w 12"/>
                      <a:gd name="T9" fmla="*/ 12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13">
                        <a:moveTo>
                          <a:pt x="1" y="12"/>
                        </a:moveTo>
                        <a:cubicBezTo>
                          <a:pt x="0" y="11"/>
                          <a:pt x="1" y="7"/>
                          <a:pt x="4" y="4"/>
                        </a:cubicBezTo>
                        <a:cubicBezTo>
                          <a:pt x="7" y="1"/>
                          <a:pt x="10" y="0"/>
                          <a:pt x="11" y="1"/>
                        </a:cubicBezTo>
                        <a:cubicBezTo>
                          <a:pt x="12" y="3"/>
                          <a:pt x="11" y="6"/>
                          <a:pt x="8" y="9"/>
                        </a:cubicBezTo>
                        <a:cubicBezTo>
                          <a:pt x="5" y="12"/>
                          <a:pt x="2" y="13"/>
                          <a:pt x="1" y="1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5" name="Freeform 108"/>
                  <p:cNvSpPr/>
                  <p:nvPr/>
                </p:nvSpPr>
                <p:spPr bwMode="auto">
                  <a:xfrm>
                    <a:off x="1432426" y="2284030"/>
                    <a:ext cx="186741" cy="107836"/>
                  </a:xfrm>
                  <a:custGeom>
                    <a:avLst/>
                    <a:gdLst>
                      <a:gd name="T0" fmla="*/ 39 w 59"/>
                      <a:gd name="T1" fmla="*/ 34 h 34"/>
                      <a:gd name="T2" fmla="*/ 18 w 59"/>
                      <a:gd name="T3" fmla="*/ 16 h 34"/>
                      <a:gd name="T4" fmla="*/ 2 w 59"/>
                      <a:gd name="T5" fmla="*/ 4 h 34"/>
                      <a:gd name="T6" fmla="*/ 30 w 59"/>
                      <a:gd name="T7" fmla="*/ 8 h 34"/>
                      <a:gd name="T8" fmla="*/ 57 w 59"/>
                      <a:gd name="T9" fmla="*/ 17 h 34"/>
                      <a:gd name="T10" fmla="*/ 39 w 59"/>
                      <a:gd name="T11" fmla="*/ 34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9" h="34">
                        <a:moveTo>
                          <a:pt x="39" y="34"/>
                        </a:moveTo>
                        <a:cubicBezTo>
                          <a:pt x="38" y="28"/>
                          <a:pt x="23" y="19"/>
                          <a:pt x="18" y="16"/>
                        </a:cubicBezTo>
                        <a:cubicBezTo>
                          <a:pt x="9" y="9"/>
                          <a:pt x="0" y="7"/>
                          <a:pt x="2" y="4"/>
                        </a:cubicBezTo>
                        <a:cubicBezTo>
                          <a:pt x="4" y="0"/>
                          <a:pt x="26" y="6"/>
                          <a:pt x="30" y="8"/>
                        </a:cubicBezTo>
                        <a:cubicBezTo>
                          <a:pt x="35" y="11"/>
                          <a:pt x="54" y="17"/>
                          <a:pt x="57" y="17"/>
                        </a:cubicBezTo>
                        <a:cubicBezTo>
                          <a:pt x="59" y="17"/>
                          <a:pt x="39" y="34"/>
                          <a:pt x="39" y="3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6" name="Freeform 109"/>
                  <p:cNvSpPr/>
                  <p:nvPr/>
                </p:nvSpPr>
                <p:spPr bwMode="auto">
                  <a:xfrm>
                    <a:off x="1391659" y="2473401"/>
                    <a:ext cx="85480" cy="44713"/>
                  </a:xfrm>
                  <a:custGeom>
                    <a:avLst/>
                    <a:gdLst>
                      <a:gd name="T0" fmla="*/ 27 w 27"/>
                      <a:gd name="T1" fmla="*/ 2 h 14"/>
                      <a:gd name="T2" fmla="*/ 10 w 27"/>
                      <a:gd name="T3" fmla="*/ 1 h 14"/>
                      <a:gd name="T4" fmla="*/ 6 w 27"/>
                      <a:gd name="T5" fmla="*/ 7 h 14"/>
                      <a:gd name="T6" fmla="*/ 20 w 27"/>
                      <a:gd name="T7" fmla="*/ 14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7" h="14">
                        <a:moveTo>
                          <a:pt x="27" y="2"/>
                        </a:moveTo>
                        <a:cubicBezTo>
                          <a:pt x="27" y="2"/>
                          <a:pt x="14" y="0"/>
                          <a:pt x="10" y="1"/>
                        </a:cubicBezTo>
                        <a:cubicBezTo>
                          <a:pt x="6" y="2"/>
                          <a:pt x="0" y="5"/>
                          <a:pt x="6" y="7"/>
                        </a:cubicBezTo>
                        <a:cubicBezTo>
                          <a:pt x="11" y="8"/>
                          <a:pt x="17" y="11"/>
                          <a:pt x="20" y="14"/>
                        </a:cubicBezTo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" name="Freeform 110"/>
                  <p:cNvSpPr/>
                  <p:nvPr/>
                </p:nvSpPr>
                <p:spPr bwMode="auto">
                  <a:xfrm>
                    <a:off x="1584975" y="2353729"/>
                    <a:ext cx="103891" cy="195947"/>
                  </a:xfrm>
                  <a:custGeom>
                    <a:avLst/>
                    <a:gdLst>
                      <a:gd name="T0" fmla="*/ 0 w 33"/>
                      <a:gd name="T1" fmla="*/ 21 h 62"/>
                      <a:gd name="T2" fmla="*/ 17 w 33"/>
                      <a:gd name="T3" fmla="*/ 43 h 62"/>
                      <a:gd name="T4" fmla="*/ 29 w 33"/>
                      <a:gd name="T5" fmla="*/ 61 h 62"/>
                      <a:gd name="T6" fmla="*/ 24 w 33"/>
                      <a:gd name="T7" fmla="*/ 31 h 62"/>
                      <a:gd name="T8" fmla="*/ 16 w 33"/>
                      <a:gd name="T9" fmla="*/ 3 h 62"/>
                      <a:gd name="T10" fmla="*/ 0 w 33"/>
                      <a:gd name="T11" fmla="*/ 21 h 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" h="62">
                        <a:moveTo>
                          <a:pt x="0" y="21"/>
                        </a:moveTo>
                        <a:cubicBezTo>
                          <a:pt x="5" y="23"/>
                          <a:pt x="14" y="38"/>
                          <a:pt x="17" y="43"/>
                        </a:cubicBezTo>
                        <a:cubicBezTo>
                          <a:pt x="23" y="53"/>
                          <a:pt x="26" y="62"/>
                          <a:pt x="29" y="61"/>
                        </a:cubicBezTo>
                        <a:cubicBezTo>
                          <a:pt x="33" y="58"/>
                          <a:pt x="27" y="35"/>
                          <a:pt x="24" y="31"/>
                        </a:cubicBezTo>
                        <a:cubicBezTo>
                          <a:pt x="22" y="26"/>
                          <a:pt x="16" y="5"/>
                          <a:pt x="16" y="3"/>
                        </a:cubicBezTo>
                        <a:cubicBezTo>
                          <a:pt x="16" y="0"/>
                          <a:pt x="0" y="21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8" name="Freeform 111"/>
                  <p:cNvSpPr/>
                  <p:nvPr/>
                </p:nvSpPr>
                <p:spPr bwMode="auto">
                  <a:xfrm>
                    <a:off x="1463988" y="2504963"/>
                    <a:ext cx="42082" cy="89425"/>
                  </a:xfrm>
                  <a:custGeom>
                    <a:avLst/>
                    <a:gdLst>
                      <a:gd name="T0" fmla="*/ 11 w 13"/>
                      <a:gd name="T1" fmla="*/ 0 h 28"/>
                      <a:gd name="T2" fmla="*/ 12 w 13"/>
                      <a:gd name="T3" fmla="*/ 18 h 28"/>
                      <a:gd name="T4" fmla="*/ 7 w 13"/>
                      <a:gd name="T5" fmla="*/ 22 h 28"/>
                      <a:gd name="T6" fmla="*/ 0 w 13"/>
                      <a:gd name="T7" fmla="*/ 7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3" h="28">
                        <a:moveTo>
                          <a:pt x="11" y="0"/>
                        </a:moveTo>
                        <a:cubicBezTo>
                          <a:pt x="11" y="0"/>
                          <a:pt x="13" y="13"/>
                          <a:pt x="12" y="18"/>
                        </a:cubicBezTo>
                        <a:cubicBezTo>
                          <a:pt x="12" y="22"/>
                          <a:pt x="8" y="28"/>
                          <a:pt x="7" y="22"/>
                        </a:cubicBezTo>
                        <a:cubicBezTo>
                          <a:pt x="6" y="16"/>
                          <a:pt x="3" y="10"/>
                          <a:pt x="0" y="7"/>
                        </a:cubicBezTo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" name="Freeform 112"/>
                  <p:cNvSpPr/>
                  <p:nvPr/>
                </p:nvSpPr>
                <p:spPr bwMode="auto">
                  <a:xfrm>
                    <a:off x="1441632" y="2241947"/>
                    <a:ext cx="276166" cy="289317"/>
                  </a:xfrm>
                  <a:custGeom>
                    <a:avLst/>
                    <a:gdLst>
                      <a:gd name="T0" fmla="*/ 87 w 87"/>
                      <a:gd name="T1" fmla="*/ 3 h 91"/>
                      <a:gd name="T2" fmla="*/ 69 w 87"/>
                      <a:gd name="T3" fmla="*/ 10 h 91"/>
                      <a:gd name="T4" fmla="*/ 40 w 87"/>
                      <a:gd name="T5" fmla="*/ 38 h 91"/>
                      <a:gd name="T6" fmla="*/ 2 w 87"/>
                      <a:gd name="T7" fmla="*/ 91 h 91"/>
                      <a:gd name="T8" fmla="*/ 87 w 87"/>
                      <a:gd name="T9" fmla="*/ 3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7" h="91">
                        <a:moveTo>
                          <a:pt x="87" y="3"/>
                        </a:moveTo>
                        <a:cubicBezTo>
                          <a:pt x="85" y="1"/>
                          <a:pt x="79" y="0"/>
                          <a:pt x="69" y="10"/>
                        </a:cubicBezTo>
                        <a:cubicBezTo>
                          <a:pt x="61" y="17"/>
                          <a:pt x="51" y="27"/>
                          <a:pt x="40" y="38"/>
                        </a:cubicBezTo>
                        <a:cubicBezTo>
                          <a:pt x="17" y="63"/>
                          <a:pt x="0" y="86"/>
                          <a:pt x="2" y="91"/>
                        </a:cubicBezTo>
                        <a:cubicBezTo>
                          <a:pt x="41" y="64"/>
                          <a:pt x="74" y="20"/>
                          <a:pt x="87" y="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" name="Freeform 113"/>
                  <p:cNvSpPr/>
                  <p:nvPr/>
                </p:nvSpPr>
                <p:spPr bwMode="auto">
                  <a:xfrm>
                    <a:off x="1448207" y="2252468"/>
                    <a:ext cx="282741" cy="294578"/>
                  </a:xfrm>
                  <a:custGeom>
                    <a:avLst/>
                    <a:gdLst>
                      <a:gd name="T0" fmla="*/ 85 w 89"/>
                      <a:gd name="T1" fmla="*/ 0 h 93"/>
                      <a:gd name="T2" fmla="*/ 0 w 89"/>
                      <a:gd name="T3" fmla="*/ 88 h 93"/>
                      <a:gd name="T4" fmla="*/ 0 w 89"/>
                      <a:gd name="T5" fmla="*/ 89 h 93"/>
                      <a:gd name="T6" fmla="*/ 51 w 89"/>
                      <a:gd name="T7" fmla="*/ 49 h 93"/>
                      <a:gd name="T8" fmla="*/ 79 w 89"/>
                      <a:gd name="T9" fmla="*/ 19 h 93"/>
                      <a:gd name="T10" fmla="*/ 85 w 89"/>
                      <a:gd name="T11" fmla="*/ 0 h 93"/>
                      <a:gd name="T12" fmla="*/ 85 w 89"/>
                      <a:gd name="T13" fmla="*/ 0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9" h="93">
                        <a:moveTo>
                          <a:pt x="85" y="0"/>
                        </a:moveTo>
                        <a:cubicBezTo>
                          <a:pt x="72" y="17"/>
                          <a:pt x="39" y="61"/>
                          <a:pt x="0" y="88"/>
                        </a:cubicBezTo>
                        <a:cubicBezTo>
                          <a:pt x="0" y="88"/>
                          <a:pt x="0" y="89"/>
                          <a:pt x="0" y="89"/>
                        </a:cubicBezTo>
                        <a:cubicBezTo>
                          <a:pt x="4" y="93"/>
                          <a:pt x="27" y="75"/>
                          <a:pt x="51" y="49"/>
                        </a:cubicBezTo>
                        <a:cubicBezTo>
                          <a:pt x="62" y="38"/>
                          <a:pt x="72" y="28"/>
                          <a:pt x="79" y="19"/>
                        </a:cubicBezTo>
                        <a:cubicBezTo>
                          <a:pt x="89" y="7"/>
                          <a:pt x="87" y="2"/>
                          <a:pt x="85" y="0"/>
                        </a:cubicBezTo>
                        <a:cubicBezTo>
                          <a:pt x="85" y="0"/>
                          <a:pt x="85" y="0"/>
                          <a:pt x="85" y="0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1" name="Freeform 114"/>
                  <p:cNvSpPr/>
                  <p:nvPr/>
                </p:nvSpPr>
                <p:spPr bwMode="auto">
                  <a:xfrm>
                    <a:off x="1679660" y="2264303"/>
                    <a:ext cx="24986" cy="28932"/>
                  </a:xfrm>
                  <a:custGeom>
                    <a:avLst/>
                    <a:gdLst>
                      <a:gd name="T0" fmla="*/ 4 w 8"/>
                      <a:gd name="T1" fmla="*/ 4 h 9"/>
                      <a:gd name="T2" fmla="*/ 8 w 8"/>
                      <a:gd name="T3" fmla="*/ 8 h 9"/>
                      <a:gd name="T4" fmla="*/ 6 w 8"/>
                      <a:gd name="T5" fmla="*/ 2 h 9"/>
                      <a:gd name="T6" fmla="*/ 1 w 8"/>
                      <a:gd name="T7" fmla="*/ 0 h 9"/>
                      <a:gd name="T8" fmla="*/ 4 w 8"/>
                      <a:gd name="T9" fmla="*/ 4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9">
                        <a:moveTo>
                          <a:pt x="4" y="4"/>
                        </a:moveTo>
                        <a:cubicBezTo>
                          <a:pt x="6" y="6"/>
                          <a:pt x="7" y="9"/>
                          <a:pt x="8" y="8"/>
                        </a:cubicBezTo>
                        <a:cubicBezTo>
                          <a:pt x="8" y="7"/>
                          <a:pt x="8" y="4"/>
                          <a:pt x="6" y="2"/>
                        </a:cubicBezTo>
                        <a:cubicBezTo>
                          <a:pt x="4" y="0"/>
                          <a:pt x="1" y="0"/>
                          <a:pt x="1" y="0"/>
                        </a:cubicBezTo>
                        <a:cubicBezTo>
                          <a:pt x="0" y="1"/>
                          <a:pt x="2" y="2"/>
                          <a:pt x="4" y="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78" name="文本框 77"/>
              <p:cNvSpPr txBox="1"/>
              <p:nvPr/>
            </p:nvSpPr>
            <p:spPr>
              <a:xfrm>
                <a:off x="1283453" y="1584507"/>
                <a:ext cx="309880" cy="306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latin typeface="方正正中黑简体" panose="02000000000000000000" pitchFamily="2" charset="-122"/>
                  <a:ea typeface="方正正中黑简体" panose="02000000000000000000" pitchFamily="2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55688" y="1126210"/>
            <a:ext cx="10080625" cy="103239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1058966" y="549275"/>
            <a:ext cx="57213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D0D0D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五、存在的主要问题及改进情况</a:t>
            </a:r>
            <a:endParaRPr lang="zh-CN" altLang="en-US" sz="2800" dirty="0"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792133" y="1574589"/>
            <a:ext cx="2978661" cy="1948930"/>
            <a:chOff x="1792133" y="1574589"/>
            <a:chExt cx="2978661" cy="1948930"/>
          </a:xfrm>
        </p:grpSpPr>
        <p:grpSp>
          <p:nvGrpSpPr>
            <p:cNvPr id="109" name="组合 108"/>
            <p:cNvGrpSpPr/>
            <p:nvPr/>
          </p:nvGrpSpPr>
          <p:grpSpPr>
            <a:xfrm>
              <a:off x="2103188" y="1574589"/>
              <a:ext cx="2667606" cy="1474588"/>
              <a:chOff x="2194702" y="1703011"/>
              <a:chExt cx="3064921" cy="1694214"/>
            </a:xfrm>
          </p:grpSpPr>
          <p:sp>
            <p:nvSpPr>
              <p:cNvPr id="57" name="等腰三角形 41"/>
              <p:cNvSpPr/>
              <p:nvPr/>
            </p:nvSpPr>
            <p:spPr>
              <a:xfrm rot="5400000" flipH="1">
                <a:off x="3572561" y="1802792"/>
                <a:ext cx="216574" cy="2972292"/>
              </a:xfrm>
              <a:custGeom>
                <a:avLst/>
                <a:gdLst>
                  <a:gd name="connsiteX0" fmla="*/ 0 w 218921"/>
                  <a:gd name="connsiteY0" fmla="*/ 2984088 h 2984088"/>
                  <a:gd name="connsiteX1" fmla="*/ 218921 w 218921"/>
                  <a:gd name="connsiteY1" fmla="*/ 0 h 2984088"/>
                  <a:gd name="connsiteX2" fmla="*/ 218921 w 218921"/>
                  <a:gd name="connsiteY2" fmla="*/ 2984088 h 2984088"/>
                  <a:gd name="connsiteX3" fmla="*/ 0 w 218921"/>
                  <a:gd name="connsiteY3" fmla="*/ 2984088 h 2984088"/>
                  <a:gd name="connsiteX0-1" fmla="*/ 0 w 218921"/>
                  <a:gd name="connsiteY0-2" fmla="*/ 2984088 h 2984088"/>
                  <a:gd name="connsiteX1-3" fmla="*/ 108463 w 218921"/>
                  <a:gd name="connsiteY1-4" fmla="*/ 2339462 h 2984088"/>
                  <a:gd name="connsiteX2-5" fmla="*/ 218921 w 218921"/>
                  <a:gd name="connsiteY2-6" fmla="*/ 0 h 2984088"/>
                  <a:gd name="connsiteX3-7" fmla="*/ 218921 w 218921"/>
                  <a:gd name="connsiteY3-8" fmla="*/ 2984088 h 2984088"/>
                  <a:gd name="connsiteX4" fmla="*/ 0 w 218921"/>
                  <a:gd name="connsiteY4" fmla="*/ 2984088 h 2984088"/>
                  <a:gd name="connsiteX0-9" fmla="*/ 2453 w 221374"/>
                  <a:gd name="connsiteY0-10" fmla="*/ 2984088 h 2984088"/>
                  <a:gd name="connsiteX1-11" fmla="*/ 110916 w 221374"/>
                  <a:gd name="connsiteY1-12" fmla="*/ 2339462 h 2984088"/>
                  <a:gd name="connsiteX2-13" fmla="*/ 221374 w 221374"/>
                  <a:gd name="connsiteY2-14" fmla="*/ 0 h 2984088"/>
                  <a:gd name="connsiteX3-15" fmla="*/ 221374 w 221374"/>
                  <a:gd name="connsiteY3-16" fmla="*/ 2984088 h 2984088"/>
                  <a:gd name="connsiteX4-17" fmla="*/ 2453 w 221374"/>
                  <a:gd name="connsiteY4-18" fmla="*/ 2984088 h 2984088"/>
                  <a:gd name="connsiteX0-19" fmla="*/ 8070 w 226991"/>
                  <a:gd name="connsiteY0-20" fmla="*/ 2984088 h 3049797"/>
                  <a:gd name="connsiteX1-21" fmla="*/ 116533 w 226991"/>
                  <a:gd name="connsiteY1-22" fmla="*/ 2339462 h 3049797"/>
                  <a:gd name="connsiteX2-23" fmla="*/ 226991 w 226991"/>
                  <a:gd name="connsiteY2-24" fmla="*/ 0 h 3049797"/>
                  <a:gd name="connsiteX3-25" fmla="*/ 226991 w 226991"/>
                  <a:gd name="connsiteY3-26" fmla="*/ 2984088 h 3049797"/>
                  <a:gd name="connsiteX4-27" fmla="*/ 8070 w 226991"/>
                  <a:gd name="connsiteY4-28" fmla="*/ 2984088 h 3049797"/>
                  <a:gd name="connsiteX0-29" fmla="*/ 3727 w 222648"/>
                  <a:gd name="connsiteY0-30" fmla="*/ 2984088 h 3055655"/>
                  <a:gd name="connsiteX1-31" fmla="*/ 112190 w 222648"/>
                  <a:gd name="connsiteY1-32" fmla="*/ 2339462 h 3055655"/>
                  <a:gd name="connsiteX2-33" fmla="*/ 222648 w 222648"/>
                  <a:gd name="connsiteY2-34" fmla="*/ 0 h 3055655"/>
                  <a:gd name="connsiteX3-35" fmla="*/ 222648 w 222648"/>
                  <a:gd name="connsiteY3-36" fmla="*/ 2984088 h 3055655"/>
                  <a:gd name="connsiteX4-37" fmla="*/ 3727 w 222648"/>
                  <a:gd name="connsiteY4-38" fmla="*/ 2984088 h 30556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2648" h="3055655">
                    <a:moveTo>
                      <a:pt x="3727" y="2984088"/>
                    </a:moveTo>
                    <a:cubicBezTo>
                      <a:pt x="-14683" y="2876650"/>
                      <a:pt x="37271" y="3497108"/>
                      <a:pt x="112190" y="2339462"/>
                    </a:cubicBezTo>
                    <a:cubicBezTo>
                      <a:pt x="187109" y="1181816"/>
                      <a:pt x="185829" y="779821"/>
                      <a:pt x="222648" y="0"/>
                    </a:cubicBezTo>
                    <a:lnTo>
                      <a:pt x="222648" y="2984088"/>
                    </a:lnTo>
                    <a:lnTo>
                      <a:pt x="3727" y="29840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9000">
                    <a:srgbClr val="5B595B"/>
                  </a:gs>
                  <a:gs pos="100000">
                    <a:schemeClr val="bg2">
                      <a:lumMod val="2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2356945" y="1703011"/>
                <a:ext cx="2902678" cy="14776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9" name="组合 58"/>
              <p:cNvGrpSpPr/>
              <p:nvPr/>
            </p:nvGrpSpPr>
            <p:grpSpPr>
              <a:xfrm>
                <a:off x="2628173" y="1968142"/>
                <a:ext cx="2360223" cy="1136966"/>
                <a:chOff x="774864" y="4245848"/>
                <a:chExt cx="2426420" cy="1168855"/>
              </a:xfrm>
            </p:grpSpPr>
            <p:sp>
              <p:nvSpPr>
                <p:cNvPr id="107" name="文本框 106"/>
                <p:cNvSpPr txBox="1"/>
                <p:nvPr/>
              </p:nvSpPr>
              <p:spPr>
                <a:xfrm>
                  <a:off x="946258" y="4245848"/>
                  <a:ext cx="2167006" cy="3622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>
                    <a:defRPr sz="2800">
                      <a:latin typeface="方正正中黑简体" panose="02000000000000000000" pitchFamily="2" charset="-122"/>
                      <a:ea typeface="方正正中黑简体" panose="02000000000000000000" pitchFamily="2" charset="-122"/>
                    </a:defRPr>
                  </a:lvl1pPr>
                </a:lstStyle>
                <a:p>
                  <a:pPr algn="l"/>
                  <a:r>
                    <a:rPr lang="en-US" altLang="zh-CN" sz="1400" dirty="0">
                      <a:latin typeface="方正正黑简体" panose="02000000000000000000" pitchFamily="2" charset="-122"/>
                      <a:ea typeface="方正正黑简体" panose="02000000000000000000" pitchFamily="2" charset="-122"/>
                    </a:rPr>
                    <a:t>1.</a:t>
                  </a:r>
                  <a:r>
                    <a:rPr lang="zh-CN" altLang="en-US" sz="1400" dirty="0">
                      <a:latin typeface="方正正黑简体" panose="02000000000000000000" pitchFamily="2" charset="-122"/>
                      <a:ea typeface="方正正黑简体" panose="02000000000000000000" pitchFamily="2" charset="-122"/>
                    </a:rPr>
                    <a:t>存在的主要问题。</a:t>
                  </a:r>
                  <a:endParaRPr lang="zh-CN" altLang="en-US" sz="1400" dirty="0">
                    <a:latin typeface="方正正黑简体" panose="02000000000000000000" pitchFamily="2" charset="-122"/>
                    <a:ea typeface="方正正黑简体" panose="02000000000000000000" pitchFamily="2" charset="-122"/>
                  </a:endParaRPr>
                </a:p>
              </p:txBody>
            </p:sp>
            <p:sp>
              <p:nvSpPr>
                <p:cNvPr id="108" name="矩形 107"/>
                <p:cNvSpPr/>
                <p:nvPr/>
              </p:nvSpPr>
              <p:spPr>
                <a:xfrm>
                  <a:off x="774864" y="4707415"/>
                  <a:ext cx="2426420" cy="707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l"/>
                  <a:r>
                    <a:rPr lang="zh-CN" altLang="zh-CN" sz="1100" kern="100" dirty="0">
                      <a:latin typeface="方正兰亭细黑_GBK" panose="02000000000000000000" pitchFamily="2" charset="-122"/>
                      <a:ea typeface="方正兰亭细黑_GBK" panose="02000000000000000000" pitchFamily="2" charset="-122"/>
                      <a:cs typeface="Times New Roman" panose="02020603050405020304" pitchFamily="18" charset="0"/>
                    </a:rPr>
                    <a:t>政务公开社会评议中，老年人等未能使用智能化设备等群体对政务公开体验感不高。</a:t>
                  </a:r>
                  <a:endParaRPr lang="zh-CN" altLang="zh-CN" sz="1100" kern="100" dirty="0">
                    <a:latin typeface="方正兰亭细黑_GBK" panose="02000000000000000000" pitchFamily="2" charset="-122"/>
                    <a:ea typeface="方正兰亭细黑_GBK" panose="02000000000000000000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19" name="组合 118"/>
            <p:cNvGrpSpPr/>
            <p:nvPr/>
          </p:nvGrpSpPr>
          <p:grpSpPr>
            <a:xfrm>
              <a:off x="1792133" y="2120889"/>
              <a:ext cx="453024" cy="1402630"/>
              <a:chOff x="1792133" y="2120889"/>
              <a:chExt cx="453024" cy="1402630"/>
            </a:xfrm>
          </p:grpSpPr>
          <p:cxnSp>
            <p:nvCxnSpPr>
              <p:cNvPr id="49" name="肘形连接符 48"/>
              <p:cNvCxnSpPr>
                <a:stCxn id="10" idx="0"/>
              </p:cNvCxnSpPr>
              <p:nvPr/>
            </p:nvCxnSpPr>
            <p:spPr>
              <a:xfrm rot="5400000" flipH="1" flipV="1">
                <a:off x="1312973" y="2641790"/>
                <a:ext cx="1360889" cy="402569"/>
              </a:xfrm>
              <a:prstGeom prst="bentConnector3">
                <a:avLst>
                  <a:gd name="adj1" fmla="val 100127"/>
                </a:avLst>
              </a:prstGeom>
              <a:ln cap="rnd"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椭圆 110"/>
              <p:cNvSpPr/>
              <p:nvPr/>
            </p:nvSpPr>
            <p:spPr>
              <a:xfrm>
                <a:off x="2161676" y="2120889"/>
                <a:ext cx="83481" cy="8348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39" name="组合 138"/>
          <p:cNvGrpSpPr/>
          <p:nvPr/>
        </p:nvGrpSpPr>
        <p:grpSpPr>
          <a:xfrm>
            <a:off x="7172236" y="3949223"/>
            <a:ext cx="3137044" cy="2203003"/>
            <a:chOff x="3170168" y="3974430"/>
            <a:chExt cx="3137044" cy="2203003"/>
          </a:xfrm>
        </p:grpSpPr>
        <p:grpSp>
          <p:nvGrpSpPr>
            <p:cNvPr id="140" name="组合 139"/>
            <p:cNvGrpSpPr/>
            <p:nvPr/>
          </p:nvGrpSpPr>
          <p:grpSpPr>
            <a:xfrm flipV="1">
              <a:off x="3170168" y="3974430"/>
              <a:ext cx="453024" cy="1402630"/>
              <a:chOff x="1792133" y="2120889"/>
              <a:chExt cx="453024" cy="1402630"/>
            </a:xfrm>
          </p:grpSpPr>
          <p:cxnSp>
            <p:nvCxnSpPr>
              <p:cNvPr id="147" name="肘形连接符 146"/>
              <p:cNvCxnSpPr/>
              <p:nvPr/>
            </p:nvCxnSpPr>
            <p:spPr>
              <a:xfrm rot="5400000" flipH="1" flipV="1">
                <a:off x="1312973" y="2641790"/>
                <a:ext cx="1360889" cy="402569"/>
              </a:xfrm>
              <a:prstGeom prst="bentConnector3">
                <a:avLst>
                  <a:gd name="adj1" fmla="val 100127"/>
                </a:avLst>
              </a:prstGeom>
              <a:ln cap="rnd"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椭圆 147"/>
              <p:cNvSpPr/>
              <p:nvPr/>
            </p:nvSpPr>
            <p:spPr>
              <a:xfrm>
                <a:off x="2161676" y="2120889"/>
                <a:ext cx="83481" cy="8348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1" name="组合 140"/>
            <p:cNvGrpSpPr/>
            <p:nvPr/>
          </p:nvGrpSpPr>
          <p:grpSpPr>
            <a:xfrm flipH="1">
              <a:off x="3639606" y="4702845"/>
              <a:ext cx="2667606" cy="1474588"/>
              <a:chOff x="2194702" y="1703011"/>
              <a:chExt cx="3064921" cy="1694214"/>
            </a:xfrm>
          </p:grpSpPr>
          <p:sp>
            <p:nvSpPr>
              <p:cNvPr id="142" name="等腰三角形 41"/>
              <p:cNvSpPr/>
              <p:nvPr/>
            </p:nvSpPr>
            <p:spPr>
              <a:xfrm rot="5400000" flipH="1">
                <a:off x="3572561" y="1802792"/>
                <a:ext cx="216574" cy="2972292"/>
              </a:xfrm>
              <a:custGeom>
                <a:avLst/>
                <a:gdLst>
                  <a:gd name="connsiteX0" fmla="*/ 0 w 218921"/>
                  <a:gd name="connsiteY0" fmla="*/ 2984088 h 2984088"/>
                  <a:gd name="connsiteX1" fmla="*/ 218921 w 218921"/>
                  <a:gd name="connsiteY1" fmla="*/ 0 h 2984088"/>
                  <a:gd name="connsiteX2" fmla="*/ 218921 w 218921"/>
                  <a:gd name="connsiteY2" fmla="*/ 2984088 h 2984088"/>
                  <a:gd name="connsiteX3" fmla="*/ 0 w 218921"/>
                  <a:gd name="connsiteY3" fmla="*/ 2984088 h 2984088"/>
                  <a:gd name="connsiteX0-1" fmla="*/ 0 w 218921"/>
                  <a:gd name="connsiteY0-2" fmla="*/ 2984088 h 2984088"/>
                  <a:gd name="connsiteX1-3" fmla="*/ 108463 w 218921"/>
                  <a:gd name="connsiteY1-4" fmla="*/ 2339462 h 2984088"/>
                  <a:gd name="connsiteX2-5" fmla="*/ 218921 w 218921"/>
                  <a:gd name="connsiteY2-6" fmla="*/ 0 h 2984088"/>
                  <a:gd name="connsiteX3-7" fmla="*/ 218921 w 218921"/>
                  <a:gd name="connsiteY3-8" fmla="*/ 2984088 h 2984088"/>
                  <a:gd name="connsiteX4" fmla="*/ 0 w 218921"/>
                  <a:gd name="connsiteY4" fmla="*/ 2984088 h 2984088"/>
                  <a:gd name="connsiteX0-9" fmla="*/ 2453 w 221374"/>
                  <a:gd name="connsiteY0-10" fmla="*/ 2984088 h 2984088"/>
                  <a:gd name="connsiteX1-11" fmla="*/ 110916 w 221374"/>
                  <a:gd name="connsiteY1-12" fmla="*/ 2339462 h 2984088"/>
                  <a:gd name="connsiteX2-13" fmla="*/ 221374 w 221374"/>
                  <a:gd name="connsiteY2-14" fmla="*/ 0 h 2984088"/>
                  <a:gd name="connsiteX3-15" fmla="*/ 221374 w 221374"/>
                  <a:gd name="connsiteY3-16" fmla="*/ 2984088 h 2984088"/>
                  <a:gd name="connsiteX4-17" fmla="*/ 2453 w 221374"/>
                  <a:gd name="connsiteY4-18" fmla="*/ 2984088 h 2984088"/>
                  <a:gd name="connsiteX0-19" fmla="*/ 8070 w 226991"/>
                  <a:gd name="connsiteY0-20" fmla="*/ 2984088 h 3049797"/>
                  <a:gd name="connsiteX1-21" fmla="*/ 116533 w 226991"/>
                  <a:gd name="connsiteY1-22" fmla="*/ 2339462 h 3049797"/>
                  <a:gd name="connsiteX2-23" fmla="*/ 226991 w 226991"/>
                  <a:gd name="connsiteY2-24" fmla="*/ 0 h 3049797"/>
                  <a:gd name="connsiteX3-25" fmla="*/ 226991 w 226991"/>
                  <a:gd name="connsiteY3-26" fmla="*/ 2984088 h 3049797"/>
                  <a:gd name="connsiteX4-27" fmla="*/ 8070 w 226991"/>
                  <a:gd name="connsiteY4-28" fmla="*/ 2984088 h 3049797"/>
                  <a:gd name="connsiteX0-29" fmla="*/ 3727 w 222648"/>
                  <a:gd name="connsiteY0-30" fmla="*/ 2984088 h 3055655"/>
                  <a:gd name="connsiteX1-31" fmla="*/ 112190 w 222648"/>
                  <a:gd name="connsiteY1-32" fmla="*/ 2339462 h 3055655"/>
                  <a:gd name="connsiteX2-33" fmla="*/ 222648 w 222648"/>
                  <a:gd name="connsiteY2-34" fmla="*/ 0 h 3055655"/>
                  <a:gd name="connsiteX3-35" fmla="*/ 222648 w 222648"/>
                  <a:gd name="connsiteY3-36" fmla="*/ 2984088 h 3055655"/>
                  <a:gd name="connsiteX4-37" fmla="*/ 3727 w 222648"/>
                  <a:gd name="connsiteY4-38" fmla="*/ 2984088 h 30556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2648" h="3055655">
                    <a:moveTo>
                      <a:pt x="3727" y="2984088"/>
                    </a:moveTo>
                    <a:cubicBezTo>
                      <a:pt x="-14683" y="2876650"/>
                      <a:pt x="37271" y="3497108"/>
                      <a:pt x="112190" y="2339462"/>
                    </a:cubicBezTo>
                    <a:cubicBezTo>
                      <a:pt x="187109" y="1181816"/>
                      <a:pt x="185829" y="779821"/>
                      <a:pt x="222648" y="0"/>
                    </a:cubicBezTo>
                    <a:lnTo>
                      <a:pt x="222648" y="2984088"/>
                    </a:lnTo>
                    <a:lnTo>
                      <a:pt x="3727" y="29840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9000">
                    <a:srgbClr val="5B595B"/>
                  </a:gs>
                  <a:gs pos="100000">
                    <a:schemeClr val="bg2">
                      <a:lumMod val="2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3" name="矩形 142"/>
              <p:cNvSpPr/>
              <p:nvPr/>
            </p:nvSpPr>
            <p:spPr>
              <a:xfrm>
                <a:off x="2356945" y="1703011"/>
                <a:ext cx="2902678" cy="14776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4" name="组合 143"/>
              <p:cNvGrpSpPr/>
              <p:nvPr/>
            </p:nvGrpSpPr>
            <p:grpSpPr>
              <a:xfrm>
                <a:off x="2628173" y="1828792"/>
                <a:ext cx="2360223" cy="1352192"/>
                <a:chOff x="774864" y="4102590"/>
                <a:chExt cx="2426420" cy="1390117"/>
              </a:xfrm>
            </p:grpSpPr>
            <p:sp>
              <p:nvSpPr>
                <p:cNvPr id="145" name="文本框 144"/>
                <p:cNvSpPr txBox="1"/>
                <p:nvPr/>
              </p:nvSpPr>
              <p:spPr>
                <a:xfrm>
                  <a:off x="1461535" y="4102590"/>
                  <a:ext cx="1440826" cy="3622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>
                    <a:defRPr sz="2800">
                      <a:latin typeface="方正正中黑简体" panose="02000000000000000000" pitchFamily="2" charset="-122"/>
                      <a:ea typeface="方正正中黑简体" panose="02000000000000000000" pitchFamily="2" charset="-122"/>
                    </a:defRPr>
                  </a:lvl1pPr>
                </a:lstStyle>
                <a:p>
                  <a:pPr algn="l"/>
                  <a:r>
                    <a:rPr lang="en-US" altLang="zh-CN" sz="1400" dirty="0">
                      <a:latin typeface="方正正黑简体" panose="02000000000000000000" pitchFamily="2" charset="-122"/>
                      <a:ea typeface="方正正黑简体" panose="02000000000000000000" pitchFamily="2" charset="-122"/>
                    </a:rPr>
                    <a:t>2.</a:t>
                  </a:r>
                  <a:r>
                    <a:rPr lang="zh-CN" altLang="en-US" sz="1400" dirty="0">
                      <a:latin typeface="方正正黑简体" panose="02000000000000000000" pitchFamily="2" charset="-122"/>
                      <a:ea typeface="方正正黑简体" panose="02000000000000000000" pitchFamily="2" charset="-122"/>
                    </a:rPr>
                    <a:t>改进措施。</a:t>
                  </a:r>
                  <a:endParaRPr lang="zh-CN" altLang="en-US" sz="1400" dirty="0">
                    <a:latin typeface="方正正黑简体" panose="02000000000000000000" pitchFamily="2" charset="-122"/>
                    <a:ea typeface="方正正黑简体" panose="02000000000000000000" pitchFamily="2" charset="-122"/>
                  </a:endParaRPr>
                </a:p>
              </p:txBody>
            </p:sp>
            <p:sp>
              <p:nvSpPr>
                <p:cNvPr id="146" name="矩形 145"/>
                <p:cNvSpPr/>
                <p:nvPr/>
              </p:nvSpPr>
              <p:spPr>
                <a:xfrm>
                  <a:off x="774864" y="4385648"/>
                  <a:ext cx="2426420" cy="110705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l"/>
                  <a:r>
                    <a:rPr lang="zh-CN" altLang="zh-CN" sz="1100" kern="100" dirty="0">
                      <a:latin typeface="方正兰亭细黑_GBK" panose="02000000000000000000" pitchFamily="2" charset="-122"/>
                      <a:ea typeface="方正兰亭细黑_GBK" panose="02000000000000000000" pitchFamily="2" charset="-122"/>
                      <a:cs typeface="Times New Roman" panose="02020603050405020304" pitchFamily="18" charset="0"/>
                    </a:rPr>
                    <a:t>线下线上同步实现政务公开，畅通老年人等特殊群体获取信息的渠道，深入开展志愿服务，多种方式提供咨询解答、帮办代办等服务。</a:t>
                  </a:r>
                  <a:endParaRPr lang="zh-CN" altLang="zh-CN" sz="1100" kern="100" dirty="0">
                    <a:latin typeface="方正兰亭细黑_GBK" panose="02000000000000000000" pitchFamily="2" charset="-122"/>
                    <a:ea typeface="方正兰亭细黑_GBK" panose="02000000000000000000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6" name="组合 5"/>
          <p:cNvGrpSpPr/>
          <p:nvPr/>
        </p:nvGrpSpPr>
        <p:grpSpPr>
          <a:xfrm>
            <a:off x="1055688" y="3515766"/>
            <a:ext cx="10241577" cy="470649"/>
            <a:chOff x="1055688" y="3515766"/>
            <a:chExt cx="10241577" cy="470649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055688" y="3752850"/>
              <a:ext cx="10241577" cy="0"/>
            </a:xfrm>
            <a:prstGeom prst="line">
              <a:avLst/>
            </a:prstGeom>
            <a:ln w="44450" cmpd="sng">
              <a:solidFill>
                <a:schemeClr val="accent1">
                  <a:lumMod val="50000"/>
                </a:schemeClr>
              </a:solidFill>
              <a:headEnd type="oval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组合 12"/>
            <p:cNvGrpSpPr/>
            <p:nvPr/>
          </p:nvGrpSpPr>
          <p:grpSpPr>
            <a:xfrm flipH="1">
              <a:off x="1562801" y="3523518"/>
              <a:ext cx="458664" cy="458664"/>
              <a:chOff x="3277003" y="4878914"/>
              <a:chExt cx="281522" cy="281522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 flipH="1">
              <a:off x="2959370" y="3515767"/>
              <a:ext cx="458664" cy="458664"/>
              <a:chOff x="3277003" y="4878914"/>
              <a:chExt cx="281522" cy="281522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 flipH="1">
              <a:off x="4403645" y="3515769"/>
              <a:ext cx="458664" cy="458664"/>
              <a:chOff x="3277003" y="4878914"/>
              <a:chExt cx="281522" cy="281522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 flipH="1">
              <a:off x="5334969" y="3527751"/>
              <a:ext cx="458664" cy="458664"/>
              <a:chOff x="3277003" y="4878914"/>
              <a:chExt cx="281522" cy="281522"/>
            </a:xfrm>
          </p:grpSpPr>
          <p:sp>
            <p:nvSpPr>
              <p:cNvPr id="67" name="椭圆 66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椭圆 67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flipH="1">
              <a:off x="6960870" y="3515766"/>
              <a:ext cx="458664" cy="458664"/>
              <a:chOff x="3277003" y="4878914"/>
              <a:chExt cx="281522" cy="281522"/>
            </a:xfrm>
          </p:grpSpPr>
          <p:sp>
            <p:nvSpPr>
              <p:cNvPr id="74" name="椭圆 73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 flipH="1">
              <a:off x="8891923" y="3515766"/>
              <a:ext cx="458664" cy="458664"/>
              <a:chOff x="3277003" y="4878914"/>
              <a:chExt cx="281522" cy="281522"/>
            </a:xfrm>
          </p:grpSpPr>
          <p:sp>
            <p:nvSpPr>
              <p:cNvPr id="77" name="椭圆 76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 flipH="1">
              <a:off x="9473337" y="3523518"/>
              <a:ext cx="458664" cy="458664"/>
              <a:chOff x="3277003" y="4878914"/>
              <a:chExt cx="281522" cy="281522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右箭头 17"/>
          <p:cNvSpPr/>
          <p:nvPr/>
        </p:nvSpPr>
        <p:spPr>
          <a:xfrm>
            <a:off x="0" y="3429000"/>
            <a:ext cx="12191999" cy="144303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" name="组合 1"/>
          <p:cNvGrpSpPr/>
          <p:nvPr/>
        </p:nvGrpSpPr>
        <p:grpSpPr>
          <a:xfrm>
            <a:off x="1055688" y="1126210"/>
            <a:ext cx="10080625" cy="103239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1058966" y="549275"/>
            <a:ext cx="413893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D0D0D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六、其他需要报告的事</a:t>
            </a:r>
            <a:endParaRPr lang="zh-CN" altLang="en-US" sz="2800" b="1" spc="300" noProof="1" dirty="0">
              <a:solidFill>
                <a:srgbClr val="0D0D0D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endParaRPr lang="zh-CN" altLang="en-US" sz="2800" dirty="0"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585221" y="2205365"/>
            <a:ext cx="2214563" cy="3705641"/>
            <a:chOff x="4585221" y="2205365"/>
            <a:chExt cx="2214563" cy="3705641"/>
          </a:xfrm>
        </p:grpSpPr>
        <p:sp>
          <p:nvSpPr>
            <p:cNvPr id="19" name="矩形 18"/>
            <p:cNvSpPr/>
            <p:nvPr/>
          </p:nvSpPr>
          <p:spPr>
            <a:xfrm>
              <a:off x="4585221" y="2953494"/>
              <a:ext cx="2214563" cy="29575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5143862" y="2205365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方正正中黑简体" panose="02000000000000000000" pitchFamily="2" charset="-122"/>
                  <a:ea typeface="方正正中黑简体" panose="02000000000000000000" pitchFamily="2" charset="-122"/>
                </a:rPr>
                <a:t>请输入题</a:t>
              </a:r>
              <a:endParaRPr lang="zh-CN" altLang="en-US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899902" y="3308864"/>
              <a:ext cx="1585199" cy="2245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zh-CN" sz="2000" kern="100" dirty="0">
                  <a:solidFill>
                    <a:schemeClr val="bg1"/>
                  </a:solidFill>
                  <a:latin typeface="方正兰亭细黑_GBK" panose="02000000000000000000" pitchFamily="2" charset="-122"/>
                  <a:ea typeface="方正兰亭细黑_GBK" panose="02000000000000000000" pitchFamily="2" charset="-122"/>
                  <a:cs typeface="Times New Roman" panose="02020603050405020304" pitchFamily="18" charset="0"/>
                </a:rPr>
                <a:t>海盐县政务服务和数据资源管理办公室2022年未收取政府信息公开相关处理费</a:t>
              </a:r>
              <a:r>
                <a:rPr lang="zh-CN" altLang="zh-CN" sz="1400" kern="100" dirty="0">
                  <a:solidFill>
                    <a:schemeClr val="bg1"/>
                  </a:solidFill>
                  <a:latin typeface="方正兰亭细黑_GBK" panose="02000000000000000000" pitchFamily="2" charset="-122"/>
                  <a:ea typeface="方正兰亭细黑_GBK" panose="02000000000000000000" pitchFamily="2" charset="-122"/>
                  <a:cs typeface="Times New Roman" panose="02020603050405020304" pitchFamily="18" charset="0"/>
                </a:rPr>
                <a:t>。</a:t>
              </a:r>
              <a:endParaRPr lang="zh-CN" altLang="zh-CN" sz="1400" kern="100" dirty="0">
                <a:solidFill>
                  <a:schemeClr val="bg1"/>
                </a:solidFill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3718984" y="1104900"/>
            <a:ext cx="533400" cy="575733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2400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6284" y="1147233"/>
            <a:ext cx="5207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301067" y="1104900"/>
            <a:ext cx="5314951" cy="575733"/>
            <a:chOff x="3369875" y="1633364"/>
            <a:chExt cx="3362365" cy="432048"/>
          </a:xfrm>
        </p:grpSpPr>
        <p:sp>
          <p:nvSpPr>
            <p:cNvPr id="9" name="矩形 8"/>
            <p:cNvSpPr/>
            <p:nvPr/>
          </p:nvSpPr>
          <p:spPr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z="2400" strike="noStrike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97320" y="1680111"/>
              <a:ext cx="995680" cy="315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/>
              <a:r>
                <a:rPr lang="zh-CN" altLang="en-US" sz="2135" spc="300" noProof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总体情况</a:t>
              </a:r>
              <a:endParaRPr lang="zh-CN" altLang="en-US" sz="2135" spc="300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718984" y="1945217"/>
            <a:ext cx="533400" cy="575733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2400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6284" y="1987551"/>
            <a:ext cx="5207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301067" y="1945217"/>
            <a:ext cx="5314951" cy="575733"/>
            <a:chOff x="3369875" y="2263434"/>
            <a:chExt cx="3362365" cy="432048"/>
          </a:xfrm>
        </p:grpSpPr>
        <p:sp>
          <p:nvSpPr>
            <p:cNvPr id="14" name="矩形 13"/>
            <p:cNvSpPr/>
            <p:nvPr/>
          </p:nvSpPr>
          <p:spPr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z="2400" strike="noStrike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97320" y="2310181"/>
              <a:ext cx="2214880" cy="315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/>
              <a:r>
                <a:rPr lang="zh-CN" altLang="en-US" sz="2135" spc="200" noProof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主动公开政府信息情况</a:t>
              </a:r>
              <a:endParaRPr lang="zh-CN" altLang="en-US" sz="2135" spc="200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3718984" y="2785533"/>
            <a:ext cx="533400" cy="575733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2400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6284" y="2825751"/>
            <a:ext cx="5207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301067" y="2785533"/>
            <a:ext cx="5314951" cy="575733"/>
            <a:chOff x="3369875" y="2893504"/>
            <a:chExt cx="3362365" cy="432048"/>
          </a:xfrm>
        </p:grpSpPr>
        <p:sp>
          <p:nvSpPr>
            <p:cNvPr id="19" name="矩形 18"/>
            <p:cNvSpPr/>
            <p:nvPr/>
          </p:nvSpPr>
          <p:spPr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z="2400" strike="noStrike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97320" y="2940251"/>
              <a:ext cx="3230880" cy="315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/>
              <a:r>
                <a:rPr lang="zh-CN" altLang="en-US" sz="2135" spc="100" noProof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收到和处理政府信息公开申请情况</a:t>
              </a:r>
              <a:endParaRPr lang="zh-CN" altLang="en-US" sz="2135" spc="100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3718984" y="3625851"/>
            <a:ext cx="533400" cy="575733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2400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6284" y="3666067"/>
            <a:ext cx="5207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301067" y="3625851"/>
            <a:ext cx="5952067" cy="575733"/>
            <a:chOff x="3369875" y="3523574"/>
            <a:chExt cx="3764725" cy="432048"/>
          </a:xfrm>
        </p:grpSpPr>
        <p:sp>
          <p:nvSpPr>
            <p:cNvPr id="24" name="矩形 23"/>
            <p:cNvSpPr/>
            <p:nvPr/>
          </p:nvSpPr>
          <p:spPr>
            <a:xfrm>
              <a:off x="3369875" y="352357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z="2400" strike="noStrike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97320" y="3570321"/>
              <a:ext cx="3637280" cy="315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/>
              <a:r>
                <a:rPr lang="zh-CN" altLang="en-US" sz="2135" spc="100" noProof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政府信息公开行政复议、行政诉讼情况</a:t>
              </a:r>
              <a:endParaRPr lang="zh-CN" altLang="en-US" sz="2135" spc="100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31" name="五边形 30"/>
          <p:cNvSpPr/>
          <p:nvPr/>
        </p:nvSpPr>
        <p:spPr>
          <a:xfrm>
            <a:off x="0" y="258233"/>
            <a:ext cx="497417" cy="575733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2400" strike="noStrike" noProof="1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684" y="279400"/>
            <a:ext cx="864870" cy="5016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665" b="1" dirty="0">
                <a:solidFill>
                  <a:srgbClr val="48301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目录</a:t>
            </a:r>
            <a:endParaRPr lang="zh-CN" altLang="en-US" sz="2665" b="1" dirty="0">
              <a:solidFill>
                <a:srgbClr val="483018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16867" y="4489451"/>
            <a:ext cx="535517" cy="575733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z="2400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TextBox 16"/>
          <p:cNvSpPr txBox="1"/>
          <p:nvPr/>
        </p:nvSpPr>
        <p:spPr>
          <a:xfrm>
            <a:off x="3706284" y="4529667"/>
            <a:ext cx="5207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05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301067" y="4487333"/>
            <a:ext cx="5312833" cy="575733"/>
            <a:chOff x="3369875" y="2893504"/>
            <a:chExt cx="3362365" cy="432048"/>
          </a:xfrm>
        </p:grpSpPr>
        <p:sp>
          <p:nvSpPr>
            <p:cNvPr id="5" name="矩形 4"/>
            <p:cNvSpPr/>
            <p:nvPr/>
          </p:nvSpPr>
          <p:spPr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z="2400" strike="noStrike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6" name="TextBox 19"/>
            <p:cNvSpPr txBox="1"/>
            <p:nvPr/>
          </p:nvSpPr>
          <p:spPr>
            <a:xfrm>
              <a:off x="3497320" y="2940251"/>
              <a:ext cx="2621280" cy="315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fontAlgn="auto"/>
              <a:r>
                <a:rPr lang="zh-CN" altLang="en-US" sz="2135" spc="200" noProof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存在的主要问题及改进情况</a:t>
              </a:r>
              <a:endParaRPr lang="zh-CN" altLang="en-US" sz="2135" spc="200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3716867" y="5327651"/>
            <a:ext cx="535517" cy="577851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z="2400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8" name="TextBox 21"/>
          <p:cNvSpPr txBox="1"/>
          <p:nvPr/>
        </p:nvSpPr>
        <p:spPr>
          <a:xfrm>
            <a:off x="3706284" y="5369984"/>
            <a:ext cx="5207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06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4301067" y="5329767"/>
            <a:ext cx="5312833" cy="575733"/>
            <a:chOff x="3369875" y="3523574"/>
            <a:chExt cx="3362365" cy="432048"/>
          </a:xfrm>
        </p:grpSpPr>
        <p:sp>
          <p:nvSpPr>
            <p:cNvPr id="30" name="矩形 29"/>
            <p:cNvSpPr/>
            <p:nvPr/>
          </p:nvSpPr>
          <p:spPr>
            <a:xfrm>
              <a:off x="3369875" y="352357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z="2400" strike="noStrike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3" name="TextBox 24"/>
            <p:cNvSpPr txBox="1"/>
            <p:nvPr/>
          </p:nvSpPr>
          <p:spPr>
            <a:xfrm>
              <a:off x="3497320" y="3570321"/>
              <a:ext cx="2011680" cy="315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fontAlgn="auto"/>
              <a:r>
                <a:rPr lang="zh-CN" altLang="en-US" sz="2135" spc="200" noProof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其他需要报告的事项</a:t>
              </a:r>
              <a:endParaRPr lang="zh-CN" altLang="en-US" sz="2135" spc="200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  <p:bldP spid="11" grpId="0" bldLvl="0" animBg="1"/>
      <p:bldP spid="12" grpId="0"/>
      <p:bldP spid="16" grpId="0" bldLvl="0" animBg="1"/>
      <p:bldP spid="17" grpId="0"/>
      <p:bldP spid="21" grpId="0" bldLvl="0" animBg="1"/>
      <p:bldP spid="22" grpId="0"/>
      <p:bldP spid="31" grpId="0" bldLvl="0" animBg="1"/>
      <p:bldP spid="32" grpId="0"/>
      <p:bldP spid="2" grpId="0" bldLvl="0" animBg="1"/>
      <p:bldP spid="3" grpId="0"/>
      <p:bldP spid="27" grpId="0" bldLvl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6210" y="-5080"/>
            <a:ext cx="609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88634" y="2179054"/>
            <a:ext cx="2079522" cy="2079522"/>
            <a:chOff x="2008239" y="2389239"/>
            <a:chExt cx="2079522" cy="2079522"/>
          </a:xfrm>
        </p:grpSpPr>
        <p:grpSp>
          <p:nvGrpSpPr>
            <p:cNvPr id="42" name="组合 41"/>
            <p:cNvGrpSpPr/>
            <p:nvPr/>
          </p:nvGrpSpPr>
          <p:grpSpPr>
            <a:xfrm>
              <a:off x="2008239" y="2389239"/>
              <a:ext cx="2079522" cy="2079522"/>
              <a:chOff x="7772400" y="3775587"/>
              <a:chExt cx="2079522" cy="2079522"/>
            </a:xfrm>
            <a:solidFill>
              <a:schemeClr val="bg1"/>
            </a:solidFill>
          </p:grpSpPr>
          <p:sp>
            <p:nvSpPr>
              <p:cNvPr id="37" name="空心弧 36"/>
              <p:cNvSpPr/>
              <p:nvPr/>
            </p:nvSpPr>
            <p:spPr>
              <a:xfrm>
                <a:off x="7875639" y="3878826"/>
                <a:ext cx="1873045" cy="1873045"/>
              </a:xfrm>
              <a:prstGeom prst="blockArc">
                <a:avLst>
                  <a:gd name="adj1" fmla="val 2593583"/>
                  <a:gd name="adj2" fmla="val 838475"/>
                  <a:gd name="adj3" fmla="val 4553"/>
                </a:avLst>
              </a:prstGeom>
              <a:solidFill>
                <a:schemeClr val="bg1">
                  <a:alpha val="7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空心弧 39"/>
              <p:cNvSpPr/>
              <p:nvPr/>
            </p:nvSpPr>
            <p:spPr>
              <a:xfrm flipH="1">
                <a:off x="7812957" y="3816144"/>
                <a:ext cx="1998408" cy="1998408"/>
              </a:xfrm>
              <a:prstGeom prst="blockArc">
                <a:avLst>
                  <a:gd name="adj1" fmla="val 14449133"/>
                  <a:gd name="adj2" fmla="val 13621727"/>
                  <a:gd name="adj3" fmla="val 969"/>
                </a:avLst>
              </a:prstGeom>
              <a:solidFill>
                <a:schemeClr val="bg1"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空心弧 40"/>
              <p:cNvSpPr/>
              <p:nvPr/>
            </p:nvSpPr>
            <p:spPr>
              <a:xfrm flipV="1">
                <a:off x="7772400" y="3775587"/>
                <a:ext cx="2079522" cy="2079522"/>
              </a:xfrm>
              <a:prstGeom prst="blockArc">
                <a:avLst>
                  <a:gd name="adj1" fmla="val 2201999"/>
                  <a:gd name="adj2" fmla="val 1076694"/>
                  <a:gd name="adj3" fmla="val 433"/>
                </a:avLst>
              </a:prstGeom>
              <a:solidFill>
                <a:schemeClr val="bg1">
                  <a:alpha val="6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2567388" y="3045639"/>
              <a:ext cx="960120" cy="768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01</a:t>
              </a:r>
              <a:endParaRPr lang="en-US" altLang="zh-CN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618518" y="1126210"/>
            <a:ext cx="4822371" cy="103239"/>
            <a:chOff x="6618518" y="1126210"/>
            <a:chExt cx="4822371" cy="103239"/>
          </a:xfrm>
        </p:grpSpPr>
        <p:sp>
          <p:nvSpPr>
            <p:cNvPr id="44" name="矩形 43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6" name="直接连接符 45"/>
            <p:cNvCxnSpPr/>
            <p:nvPr/>
          </p:nvCxnSpPr>
          <p:spPr>
            <a:xfrm flipV="1">
              <a:off x="8601825" y="1204048"/>
              <a:ext cx="2839064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49"/>
          <p:cNvSpPr txBox="1"/>
          <p:nvPr/>
        </p:nvSpPr>
        <p:spPr>
          <a:xfrm>
            <a:off x="6621796" y="549275"/>
            <a:ext cx="2316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一、总体情况</a:t>
            </a:r>
            <a:endParaRPr lang="zh-CN" altLang="en-US" sz="2800" dirty="0"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grpSp>
        <p:nvGrpSpPr>
          <p:cNvPr id="218" name="组合 217"/>
          <p:cNvGrpSpPr/>
          <p:nvPr/>
        </p:nvGrpSpPr>
        <p:grpSpPr>
          <a:xfrm>
            <a:off x="6618518" y="3909335"/>
            <a:ext cx="571448" cy="570159"/>
            <a:chOff x="7006910" y="2036619"/>
            <a:chExt cx="571448" cy="570159"/>
          </a:xfrm>
        </p:grpSpPr>
        <p:sp>
          <p:nvSpPr>
            <p:cNvPr id="80" name="Freeform 28"/>
            <p:cNvSpPr>
              <a:spLocks noEditPoints="1"/>
            </p:cNvSpPr>
            <p:nvPr/>
          </p:nvSpPr>
          <p:spPr bwMode="auto">
            <a:xfrm>
              <a:off x="7006910" y="2036619"/>
              <a:ext cx="571448" cy="570159"/>
            </a:xfrm>
            <a:custGeom>
              <a:avLst/>
              <a:gdLst>
                <a:gd name="T0" fmla="*/ 0 w 374"/>
                <a:gd name="T1" fmla="*/ 187 h 374"/>
                <a:gd name="T2" fmla="*/ 187 w 374"/>
                <a:gd name="T3" fmla="*/ 374 h 374"/>
                <a:gd name="T4" fmla="*/ 374 w 374"/>
                <a:gd name="T5" fmla="*/ 187 h 374"/>
                <a:gd name="T6" fmla="*/ 187 w 374"/>
                <a:gd name="T7" fmla="*/ 0 h 374"/>
                <a:gd name="T8" fmla="*/ 0 w 374"/>
                <a:gd name="T9" fmla="*/ 187 h 374"/>
                <a:gd name="T10" fmla="*/ 44 w 374"/>
                <a:gd name="T11" fmla="*/ 187 h 374"/>
                <a:gd name="T12" fmla="*/ 187 w 374"/>
                <a:gd name="T13" fmla="*/ 44 h 374"/>
                <a:gd name="T14" fmla="*/ 330 w 374"/>
                <a:gd name="T15" fmla="*/ 187 h 374"/>
                <a:gd name="T16" fmla="*/ 187 w 374"/>
                <a:gd name="T17" fmla="*/ 330 h 374"/>
                <a:gd name="T18" fmla="*/ 44 w 374"/>
                <a:gd name="T19" fmla="*/ 187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74">
                  <a:moveTo>
                    <a:pt x="0" y="187"/>
                  </a:moveTo>
                  <a:cubicBezTo>
                    <a:pt x="0" y="290"/>
                    <a:pt x="84" y="374"/>
                    <a:pt x="187" y="374"/>
                  </a:cubicBezTo>
                  <a:cubicBezTo>
                    <a:pt x="290" y="374"/>
                    <a:pt x="374" y="290"/>
                    <a:pt x="374" y="187"/>
                  </a:cubicBezTo>
                  <a:cubicBezTo>
                    <a:pt x="374" y="84"/>
                    <a:pt x="290" y="0"/>
                    <a:pt x="187" y="0"/>
                  </a:cubicBezTo>
                  <a:cubicBezTo>
                    <a:pt x="84" y="0"/>
                    <a:pt x="0" y="84"/>
                    <a:pt x="0" y="187"/>
                  </a:cubicBezTo>
                  <a:moveTo>
                    <a:pt x="44" y="187"/>
                  </a:moveTo>
                  <a:cubicBezTo>
                    <a:pt x="44" y="108"/>
                    <a:pt x="108" y="44"/>
                    <a:pt x="187" y="44"/>
                  </a:cubicBezTo>
                  <a:cubicBezTo>
                    <a:pt x="266" y="44"/>
                    <a:pt x="330" y="108"/>
                    <a:pt x="330" y="187"/>
                  </a:cubicBezTo>
                  <a:cubicBezTo>
                    <a:pt x="330" y="266"/>
                    <a:pt x="266" y="330"/>
                    <a:pt x="187" y="330"/>
                  </a:cubicBezTo>
                  <a:cubicBezTo>
                    <a:pt x="108" y="330"/>
                    <a:pt x="44" y="266"/>
                    <a:pt x="44" y="187"/>
                  </a:cubicBezTo>
                </a:path>
              </a:pathLst>
            </a:custGeom>
            <a:solidFill>
              <a:srgbClr val="58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29"/>
            <p:cNvSpPr/>
            <p:nvPr/>
          </p:nvSpPr>
          <p:spPr bwMode="auto">
            <a:xfrm>
              <a:off x="7292312" y="2036619"/>
              <a:ext cx="286046" cy="570159"/>
            </a:xfrm>
            <a:custGeom>
              <a:avLst/>
              <a:gdLst>
                <a:gd name="T0" fmla="*/ 0 w 187"/>
                <a:gd name="T1" fmla="*/ 0 h 374"/>
                <a:gd name="T2" fmla="*/ 0 w 187"/>
                <a:gd name="T3" fmla="*/ 44 h 374"/>
                <a:gd name="T4" fmla="*/ 0 w 187"/>
                <a:gd name="T5" fmla="*/ 44 h 374"/>
                <a:gd name="T6" fmla="*/ 0 w 187"/>
                <a:gd name="T7" fmla="*/ 44 h 374"/>
                <a:gd name="T8" fmla="*/ 0 w 187"/>
                <a:gd name="T9" fmla="*/ 44 h 374"/>
                <a:gd name="T10" fmla="*/ 0 w 187"/>
                <a:gd name="T11" fmla="*/ 44 h 374"/>
                <a:gd name="T12" fmla="*/ 1 w 187"/>
                <a:gd name="T13" fmla="*/ 44 h 374"/>
                <a:gd name="T14" fmla="*/ 1 w 187"/>
                <a:gd name="T15" fmla="*/ 44 h 374"/>
                <a:gd name="T16" fmla="*/ 1 w 187"/>
                <a:gd name="T17" fmla="*/ 44 h 374"/>
                <a:gd name="T18" fmla="*/ 1 w 187"/>
                <a:gd name="T19" fmla="*/ 44 h 374"/>
                <a:gd name="T20" fmla="*/ 1 w 187"/>
                <a:gd name="T21" fmla="*/ 44 h 374"/>
                <a:gd name="T22" fmla="*/ 1 w 187"/>
                <a:gd name="T23" fmla="*/ 44 h 374"/>
                <a:gd name="T24" fmla="*/ 1 w 187"/>
                <a:gd name="T25" fmla="*/ 44 h 374"/>
                <a:gd name="T26" fmla="*/ 1 w 187"/>
                <a:gd name="T27" fmla="*/ 44 h 374"/>
                <a:gd name="T28" fmla="*/ 2 w 187"/>
                <a:gd name="T29" fmla="*/ 44 h 374"/>
                <a:gd name="T30" fmla="*/ 2 w 187"/>
                <a:gd name="T31" fmla="*/ 44 h 374"/>
                <a:gd name="T32" fmla="*/ 2 w 187"/>
                <a:gd name="T33" fmla="*/ 44 h 374"/>
                <a:gd name="T34" fmla="*/ 2 w 187"/>
                <a:gd name="T35" fmla="*/ 44 h 374"/>
                <a:gd name="T36" fmla="*/ 2 w 187"/>
                <a:gd name="T37" fmla="*/ 44 h 374"/>
                <a:gd name="T38" fmla="*/ 2 w 187"/>
                <a:gd name="T39" fmla="*/ 44 h 374"/>
                <a:gd name="T40" fmla="*/ 2 w 187"/>
                <a:gd name="T41" fmla="*/ 44 h 374"/>
                <a:gd name="T42" fmla="*/ 2 w 187"/>
                <a:gd name="T43" fmla="*/ 44 h 374"/>
                <a:gd name="T44" fmla="*/ 143 w 187"/>
                <a:gd name="T45" fmla="*/ 185 h 374"/>
                <a:gd name="T46" fmla="*/ 143 w 187"/>
                <a:gd name="T47" fmla="*/ 185 h 374"/>
                <a:gd name="T48" fmla="*/ 143 w 187"/>
                <a:gd name="T49" fmla="*/ 185 h 374"/>
                <a:gd name="T50" fmla="*/ 143 w 187"/>
                <a:gd name="T51" fmla="*/ 185 h 374"/>
                <a:gd name="T52" fmla="*/ 143 w 187"/>
                <a:gd name="T53" fmla="*/ 185 h 374"/>
                <a:gd name="T54" fmla="*/ 143 w 187"/>
                <a:gd name="T55" fmla="*/ 185 h 374"/>
                <a:gd name="T56" fmla="*/ 143 w 187"/>
                <a:gd name="T57" fmla="*/ 185 h 374"/>
                <a:gd name="T58" fmla="*/ 143 w 187"/>
                <a:gd name="T59" fmla="*/ 185 h 374"/>
                <a:gd name="T60" fmla="*/ 143 w 187"/>
                <a:gd name="T61" fmla="*/ 186 h 374"/>
                <a:gd name="T62" fmla="*/ 143 w 187"/>
                <a:gd name="T63" fmla="*/ 186 h 374"/>
                <a:gd name="T64" fmla="*/ 143 w 187"/>
                <a:gd name="T65" fmla="*/ 186 h 374"/>
                <a:gd name="T66" fmla="*/ 143 w 187"/>
                <a:gd name="T67" fmla="*/ 186 h 374"/>
                <a:gd name="T68" fmla="*/ 143 w 187"/>
                <a:gd name="T69" fmla="*/ 186 h 374"/>
                <a:gd name="T70" fmla="*/ 143 w 187"/>
                <a:gd name="T71" fmla="*/ 186 h 374"/>
                <a:gd name="T72" fmla="*/ 143 w 187"/>
                <a:gd name="T73" fmla="*/ 186 h 374"/>
                <a:gd name="T74" fmla="*/ 143 w 187"/>
                <a:gd name="T75" fmla="*/ 186 h 374"/>
                <a:gd name="T76" fmla="*/ 143 w 187"/>
                <a:gd name="T77" fmla="*/ 187 h 374"/>
                <a:gd name="T78" fmla="*/ 143 w 187"/>
                <a:gd name="T79" fmla="*/ 187 h 374"/>
                <a:gd name="T80" fmla="*/ 143 w 187"/>
                <a:gd name="T81" fmla="*/ 187 h 374"/>
                <a:gd name="T82" fmla="*/ 143 w 187"/>
                <a:gd name="T83" fmla="*/ 187 h 374"/>
                <a:gd name="T84" fmla="*/ 143 w 187"/>
                <a:gd name="T85" fmla="*/ 187 h 374"/>
                <a:gd name="T86" fmla="*/ 143 w 187"/>
                <a:gd name="T87" fmla="*/ 187 h 374"/>
                <a:gd name="T88" fmla="*/ 143 w 187"/>
                <a:gd name="T89" fmla="*/ 187 h 374"/>
                <a:gd name="T90" fmla="*/ 143 w 187"/>
                <a:gd name="T91" fmla="*/ 187 h 374"/>
                <a:gd name="T92" fmla="*/ 143 w 187"/>
                <a:gd name="T93" fmla="*/ 187 h 374"/>
                <a:gd name="T94" fmla="*/ 143 w 187"/>
                <a:gd name="T95" fmla="*/ 187 h 374"/>
                <a:gd name="T96" fmla="*/ 143 w 187"/>
                <a:gd name="T97" fmla="*/ 187 h 374"/>
                <a:gd name="T98" fmla="*/ 143 w 187"/>
                <a:gd name="T99" fmla="*/ 187 h 374"/>
                <a:gd name="T100" fmla="*/ 0 w 187"/>
                <a:gd name="T101" fmla="*/ 330 h 374"/>
                <a:gd name="T102" fmla="*/ 0 w 187"/>
                <a:gd name="T103" fmla="*/ 374 h 374"/>
                <a:gd name="T104" fmla="*/ 0 w 187"/>
                <a:gd name="T105" fmla="*/ 374 h 374"/>
                <a:gd name="T106" fmla="*/ 187 w 187"/>
                <a:gd name="T107" fmla="*/ 187 h 374"/>
                <a:gd name="T108" fmla="*/ 132 w 187"/>
                <a:gd name="T109" fmla="*/ 54 h 374"/>
                <a:gd name="T110" fmla="*/ 97 w 187"/>
                <a:gd name="T111" fmla="*/ 27 h 374"/>
                <a:gd name="T112" fmla="*/ 0 w 187"/>
                <a:gd name="T113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7" h="374">
                  <a:moveTo>
                    <a:pt x="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79" y="45"/>
                    <a:pt x="142" y="108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266"/>
                    <a:pt x="79" y="330"/>
                    <a:pt x="0" y="330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103" y="374"/>
                    <a:pt x="187" y="290"/>
                    <a:pt x="187" y="187"/>
                  </a:cubicBezTo>
                  <a:cubicBezTo>
                    <a:pt x="187" y="135"/>
                    <a:pt x="166" y="88"/>
                    <a:pt x="132" y="54"/>
                  </a:cubicBezTo>
                  <a:cubicBezTo>
                    <a:pt x="121" y="43"/>
                    <a:pt x="109" y="34"/>
                    <a:pt x="97" y="27"/>
                  </a:cubicBezTo>
                  <a:cubicBezTo>
                    <a:pt x="68" y="10"/>
                    <a:pt x="35" y="0"/>
                    <a:pt x="0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30"/>
            <p:cNvSpPr/>
            <p:nvPr/>
          </p:nvSpPr>
          <p:spPr bwMode="auto">
            <a:xfrm>
              <a:off x="7006910" y="2036619"/>
              <a:ext cx="285402" cy="570159"/>
            </a:xfrm>
            <a:custGeom>
              <a:avLst/>
              <a:gdLst>
                <a:gd name="T0" fmla="*/ 0 w 187"/>
                <a:gd name="T1" fmla="*/ 187 h 374"/>
                <a:gd name="T2" fmla="*/ 187 w 187"/>
                <a:gd name="T3" fmla="*/ 330 h 374"/>
                <a:gd name="T4" fmla="*/ 187 w 187"/>
                <a:gd name="T5" fmla="*/ 330 h 374"/>
                <a:gd name="T6" fmla="*/ 187 w 187"/>
                <a:gd name="T7" fmla="*/ 330 h 374"/>
                <a:gd name="T8" fmla="*/ 186 w 187"/>
                <a:gd name="T9" fmla="*/ 330 h 374"/>
                <a:gd name="T10" fmla="*/ 186 w 187"/>
                <a:gd name="T11" fmla="*/ 330 h 374"/>
                <a:gd name="T12" fmla="*/ 186 w 187"/>
                <a:gd name="T13" fmla="*/ 330 h 374"/>
                <a:gd name="T14" fmla="*/ 186 w 187"/>
                <a:gd name="T15" fmla="*/ 330 h 374"/>
                <a:gd name="T16" fmla="*/ 185 w 187"/>
                <a:gd name="T17" fmla="*/ 330 h 374"/>
                <a:gd name="T18" fmla="*/ 185 w 187"/>
                <a:gd name="T19" fmla="*/ 330 h 374"/>
                <a:gd name="T20" fmla="*/ 185 w 187"/>
                <a:gd name="T21" fmla="*/ 330 h 374"/>
                <a:gd name="T22" fmla="*/ 185 w 187"/>
                <a:gd name="T23" fmla="*/ 330 h 374"/>
                <a:gd name="T24" fmla="*/ 184 w 187"/>
                <a:gd name="T25" fmla="*/ 330 h 374"/>
                <a:gd name="T26" fmla="*/ 184 w 187"/>
                <a:gd name="T27" fmla="*/ 330 h 374"/>
                <a:gd name="T28" fmla="*/ 184 w 187"/>
                <a:gd name="T29" fmla="*/ 330 h 374"/>
                <a:gd name="T30" fmla="*/ 78 w 187"/>
                <a:gd name="T31" fmla="*/ 280 h 374"/>
                <a:gd name="T32" fmla="*/ 44 w 187"/>
                <a:gd name="T33" fmla="*/ 190 h 374"/>
                <a:gd name="T34" fmla="*/ 44 w 187"/>
                <a:gd name="T35" fmla="*/ 190 h 374"/>
                <a:gd name="T36" fmla="*/ 44 w 187"/>
                <a:gd name="T37" fmla="*/ 189 h 374"/>
                <a:gd name="T38" fmla="*/ 44 w 187"/>
                <a:gd name="T39" fmla="*/ 189 h 374"/>
                <a:gd name="T40" fmla="*/ 44 w 187"/>
                <a:gd name="T41" fmla="*/ 189 h 374"/>
                <a:gd name="T42" fmla="*/ 44 w 187"/>
                <a:gd name="T43" fmla="*/ 189 h 374"/>
                <a:gd name="T44" fmla="*/ 44 w 187"/>
                <a:gd name="T45" fmla="*/ 189 h 374"/>
                <a:gd name="T46" fmla="*/ 44 w 187"/>
                <a:gd name="T47" fmla="*/ 188 h 374"/>
                <a:gd name="T48" fmla="*/ 44 w 187"/>
                <a:gd name="T49" fmla="*/ 188 h 374"/>
                <a:gd name="T50" fmla="*/ 44 w 187"/>
                <a:gd name="T51" fmla="*/ 188 h 374"/>
                <a:gd name="T52" fmla="*/ 44 w 187"/>
                <a:gd name="T53" fmla="*/ 188 h 374"/>
                <a:gd name="T54" fmla="*/ 44 w 187"/>
                <a:gd name="T55" fmla="*/ 188 h 374"/>
                <a:gd name="T56" fmla="*/ 44 w 187"/>
                <a:gd name="T57" fmla="*/ 187 h 374"/>
                <a:gd name="T58" fmla="*/ 44 w 187"/>
                <a:gd name="T59" fmla="*/ 187 h 374"/>
                <a:gd name="T60" fmla="*/ 44 w 187"/>
                <a:gd name="T61" fmla="*/ 187 h 374"/>
                <a:gd name="T62" fmla="*/ 44 w 187"/>
                <a:gd name="T63" fmla="*/ 187 h 374"/>
                <a:gd name="T64" fmla="*/ 44 w 187"/>
                <a:gd name="T65" fmla="*/ 187 h 374"/>
                <a:gd name="T66" fmla="*/ 187 w 187"/>
                <a:gd name="T6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7" h="374">
                  <a:moveTo>
                    <a:pt x="187" y="0"/>
                  </a:moveTo>
                  <a:cubicBezTo>
                    <a:pt x="84" y="0"/>
                    <a:pt x="0" y="84"/>
                    <a:pt x="0" y="187"/>
                  </a:cubicBezTo>
                  <a:cubicBezTo>
                    <a:pt x="0" y="290"/>
                    <a:pt x="84" y="374"/>
                    <a:pt x="187" y="374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41" y="329"/>
                    <a:pt x="103" y="310"/>
                    <a:pt x="78" y="280"/>
                  </a:cubicBezTo>
                  <a:cubicBezTo>
                    <a:pt x="67" y="267"/>
                    <a:pt x="59" y="253"/>
                    <a:pt x="53" y="238"/>
                  </a:cubicBezTo>
                  <a:cubicBezTo>
                    <a:pt x="47" y="223"/>
                    <a:pt x="44" y="207"/>
                    <a:pt x="44" y="190"/>
                  </a:cubicBezTo>
                  <a:cubicBezTo>
                    <a:pt x="44" y="190"/>
                    <a:pt x="44" y="190"/>
                    <a:pt x="44" y="190"/>
                  </a:cubicBezTo>
                  <a:cubicBezTo>
                    <a:pt x="44" y="190"/>
                    <a:pt x="44" y="190"/>
                    <a:pt x="44" y="190"/>
                  </a:cubicBezTo>
                  <a:cubicBezTo>
                    <a:pt x="44" y="190"/>
                    <a:pt x="44" y="190"/>
                    <a:pt x="44" y="190"/>
                  </a:cubicBezTo>
                  <a:cubicBezTo>
                    <a:pt x="44" y="190"/>
                    <a:pt x="44" y="190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08"/>
                    <a:pt x="108" y="44"/>
                    <a:pt x="187" y="44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0"/>
                    <a:pt x="187" y="0"/>
                    <a:pt x="187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9" name="组合 218"/>
          <p:cNvGrpSpPr/>
          <p:nvPr/>
        </p:nvGrpSpPr>
        <p:grpSpPr>
          <a:xfrm>
            <a:off x="6618518" y="1932446"/>
            <a:ext cx="588639" cy="587975"/>
            <a:chOff x="6621796" y="3514125"/>
            <a:chExt cx="588639" cy="587975"/>
          </a:xfrm>
        </p:grpSpPr>
        <p:sp>
          <p:nvSpPr>
            <p:cNvPr id="150" name="Freeform 96"/>
            <p:cNvSpPr>
              <a:spLocks noEditPoints="1"/>
            </p:cNvSpPr>
            <p:nvPr/>
          </p:nvSpPr>
          <p:spPr bwMode="auto">
            <a:xfrm>
              <a:off x="6621796" y="3514125"/>
              <a:ext cx="588639" cy="587975"/>
            </a:xfrm>
            <a:custGeom>
              <a:avLst/>
              <a:gdLst>
                <a:gd name="T0" fmla="*/ 0 w 374"/>
                <a:gd name="T1" fmla="*/ 187 h 374"/>
                <a:gd name="T2" fmla="*/ 187 w 374"/>
                <a:gd name="T3" fmla="*/ 374 h 374"/>
                <a:gd name="T4" fmla="*/ 374 w 374"/>
                <a:gd name="T5" fmla="*/ 187 h 374"/>
                <a:gd name="T6" fmla="*/ 187 w 374"/>
                <a:gd name="T7" fmla="*/ 0 h 374"/>
                <a:gd name="T8" fmla="*/ 0 w 374"/>
                <a:gd name="T9" fmla="*/ 187 h 374"/>
                <a:gd name="T10" fmla="*/ 44 w 374"/>
                <a:gd name="T11" fmla="*/ 187 h 374"/>
                <a:gd name="T12" fmla="*/ 187 w 374"/>
                <a:gd name="T13" fmla="*/ 44 h 374"/>
                <a:gd name="T14" fmla="*/ 330 w 374"/>
                <a:gd name="T15" fmla="*/ 187 h 374"/>
                <a:gd name="T16" fmla="*/ 187 w 374"/>
                <a:gd name="T17" fmla="*/ 330 h 374"/>
                <a:gd name="T18" fmla="*/ 44 w 374"/>
                <a:gd name="T19" fmla="*/ 187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74">
                  <a:moveTo>
                    <a:pt x="0" y="187"/>
                  </a:moveTo>
                  <a:cubicBezTo>
                    <a:pt x="0" y="290"/>
                    <a:pt x="84" y="374"/>
                    <a:pt x="187" y="374"/>
                  </a:cubicBezTo>
                  <a:cubicBezTo>
                    <a:pt x="290" y="374"/>
                    <a:pt x="374" y="290"/>
                    <a:pt x="374" y="187"/>
                  </a:cubicBezTo>
                  <a:cubicBezTo>
                    <a:pt x="374" y="84"/>
                    <a:pt x="290" y="0"/>
                    <a:pt x="187" y="0"/>
                  </a:cubicBezTo>
                  <a:cubicBezTo>
                    <a:pt x="84" y="0"/>
                    <a:pt x="0" y="84"/>
                    <a:pt x="0" y="187"/>
                  </a:cubicBezTo>
                  <a:moveTo>
                    <a:pt x="44" y="187"/>
                  </a:moveTo>
                  <a:cubicBezTo>
                    <a:pt x="44" y="108"/>
                    <a:pt x="108" y="44"/>
                    <a:pt x="187" y="44"/>
                  </a:cubicBezTo>
                  <a:cubicBezTo>
                    <a:pt x="266" y="44"/>
                    <a:pt x="330" y="108"/>
                    <a:pt x="330" y="187"/>
                  </a:cubicBezTo>
                  <a:cubicBezTo>
                    <a:pt x="330" y="266"/>
                    <a:pt x="266" y="330"/>
                    <a:pt x="187" y="330"/>
                  </a:cubicBezTo>
                  <a:cubicBezTo>
                    <a:pt x="108" y="330"/>
                    <a:pt x="44" y="266"/>
                    <a:pt x="44" y="187"/>
                  </a:cubicBezTo>
                </a:path>
              </a:pathLst>
            </a:custGeom>
            <a:solidFill>
              <a:srgbClr val="58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97"/>
            <p:cNvSpPr/>
            <p:nvPr/>
          </p:nvSpPr>
          <p:spPr bwMode="auto">
            <a:xfrm>
              <a:off x="6915783" y="3514125"/>
              <a:ext cx="294651" cy="587975"/>
            </a:xfrm>
            <a:custGeom>
              <a:avLst/>
              <a:gdLst>
                <a:gd name="T0" fmla="*/ 0 w 187"/>
                <a:gd name="T1" fmla="*/ 0 h 374"/>
                <a:gd name="T2" fmla="*/ 0 w 187"/>
                <a:gd name="T3" fmla="*/ 44 h 374"/>
                <a:gd name="T4" fmla="*/ 0 w 187"/>
                <a:gd name="T5" fmla="*/ 44 h 374"/>
                <a:gd name="T6" fmla="*/ 0 w 187"/>
                <a:gd name="T7" fmla="*/ 44 h 374"/>
                <a:gd name="T8" fmla="*/ 0 w 187"/>
                <a:gd name="T9" fmla="*/ 44 h 374"/>
                <a:gd name="T10" fmla="*/ 0 w 187"/>
                <a:gd name="T11" fmla="*/ 44 h 374"/>
                <a:gd name="T12" fmla="*/ 1 w 187"/>
                <a:gd name="T13" fmla="*/ 44 h 374"/>
                <a:gd name="T14" fmla="*/ 1 w 187"/>
                <a:gd name="T15" fmla="*/ 44 h 374"/>
                <a:gd name="T16" fmla="*/ 1 w 187"/>
                <a:gd name="T17" fmla="*/ 44 h 374"/>
                <a:gd name="T18" fmla="*/ 1 w 187"/>
                <a:gd name="T19" fmla="*/ 44 h 374"/>
                <a:gd name="T20" fmla="*/ 1 w 187"/>
                <a:gd name="T21" fmla="*/ 44 h 374"/>
                <a:gd name="T22" fmla="*/ 1 w 187"/>
                <a:gd name="T23" fmla="*/ 44 h 374"/>
                <a:gd name="T24" fmla="*/ 1 w 187"/>
                <a:gd name="T25" fmla="*/ 44 h 374"/>
                <a:gd name="T26" fmla="*/ 1 w 187"/>
                <a:gd name="T27" fmla="*/ 44 h 374"/>
                <a:gd name="T28" fmla="*/ 2 w 187"/>
                <a:gd name="T29" fmla="*/ 44 h 374"/>
                <a:gd name="T30" fmla="*/ 2 w 187"/>
                <a:gd name="T31" fmla="*/ 44 h 374"/>
                <a:gd name="T32" fmla="*/ 2 w 187"/>
                <a:gd name="T33" fmla="*/ 44 h 374"/>
                <a:gd name="T34" fmla="*/ 2 w 187"/>
                <a:gd name="T35" fmla="*/ 44 h 374"/>
                <a:gd name="T36" fmla="*/ 2 w 187"/>
                <a:gd name="T37" fmla="*/ 44 h 374"/>
                <a:gd name="T38" fmla="*/ 2 w 187"/>
                <a:gd name="T39" fmla="*/ 44 h 374"/>
                <a:gd name="T40" fmla="*/ 143 w 187"/>
                <a:gd name="T41" fmla="*/ 185 h 374"/>
                <a:gd name="T42" fmla="*/ 143 w 187"/>
                <a:gd name="T43" fmla="*/ 185 h 374"/>
                <a:gd name="T44" fmla="*/ 143 w 187"/>
                <a:gd name="T45" fmla="*/ 185 h 374"/>
                <a:gd name="T46" fmla="*/ 143 w 187"/>
                <a:gd name="T47" fmla="*/ 185 h 374"/>
                <a:gd name="T48" fmla="*/ 143 w 187"/>
                <a:gd name="T49" fmla="*/ 185 h 374"/>
                <a:gd name="T50" fmla="*/ 143 w 187"/>
                <a:gd name="T51" fmla="*/ 185 h 374"/>
                <a:gd name="T52" fmla="*/ 143 w 187"/>
                <a:gd name="T53" fmla="*/ 185 h 374"/>
                <a:gd name="T54" fmla="*/ 143 w 187"/>
                <a:gd name="T55" fmla="*/ 185 h 374"/>
                <a:gd name="T56" fmla="*/ 143 w 187"/>
                <a:gd name="T57" fmla="*/ 186 h 374"/>
                <a:gd name="T58" fmla="*/ 143 w 187"/>
                <a:gd name="T59" fmla="*/ 186 h 374"/>
                <a:gd name="T60" fmla="*/ 143 w 187"/>
                <a:gd name="T61" fmla="*/ 186 h 374"/>
                <a:gd name="T62" fmla="*/ 143 w 187"/>
                <a:gd name="T63" fmla="*/ 186 h 374"/>
                <a:gd name="T64" fmla="*/ 143 w 187"/>
                <a:gd name="T65" fmla="*/ 186 h 374"/>
                <a:gd name="T66" fmla="*/ 143 w 187"/>
                <a:gd name="T67" fmla="*/ 186 h 374"/>
                <a:gd name="T68" fmla="*/ 143 w 187"/>
                <a:gd name="T69" fmla="*/ 186 h 374"/>
                <a:gd name="T70" fmla="*/ 143 w 187"/>
                <a:gd name="T71" fmla="*/ 186 h 374"/>
                <a:gd name="T72" fmla="*/ 143 w 187"/>
                <a:gd name="T73" fmla="*/ 187 h 374"/>
                <a:gd name="T74" fmla="*/ 143 w 187"/>
                <a:gd name="T75" fmla="*/ 187 h 374"/>
                <a:gd name="T76" fmla="*/ 143 w 187"/>
                <a:gd name="T77" fmla="*/ 187 h 374"/>
                <a:gd name="T78" fmla="*/ 143 w 187"/>
                <a:gd name="T79" fmla="*/ 187 h 374"/>
                <a:gd name="T80" fmla="*/ 143 w 187"/>
                <a:gd name="T81" fmla="*/ 187 h 374"/>
                <a:gd name="T82" fmla="*/ 143 w 187"/>
                <a:gd name="T83" fmla="*/ 187 h 374"/>
                <a:gd name="T84" fmla="*/ 143 w 187"/>
                <a:gd name="T85" fmla="*/ 187 h 374"/>
                <a:gd name="T86" fmla="*/ 143 w 187"/>
                <a:gd name="T87" fmla="*/ 187 h 374"/>
                <a:gd name="T88" fmla="*/ 143 w 187"/>
                <a:gd name="T89" fmla="*/ 187 h 374"/>
                <a:gd name="T90" fmla="*/ 143 w 187"/>
                <a:gd name="T91" fmla="*/ 187 h 374"/>
                <a:gd name="T92" fmla="*/ 143 w 187"/>
                <a:gd name="T93" fmla="*/ 187 h 374"/>
                <a:gd name="T94" fmla="*/ 143 w 187"/>
                <a:gd name="T95" fmla="*/ 187 h 374"/>
                <a:gd name="T96" fmla="*/ 134 w 187"/>
                <a:gd name="T97" fmla="*/ 238 h 374"/>
                <a:gd name="T98" fmla="*/ 109 w 187"/>
                <a:gd name="T99" fmla="*/ 280 h 374"/>
                <a:gd name="T100" fmla="*/ 0 w 187"/>
                <a:gd name="T101" fmla="*/ 330 h 374"/>
                <a:gd name="T102" fmla="*/ 0 w 187"/>
                <a:gd name="T103" fmla="*/ 374 h 374"/>
                <a:gd name="T104" fmla="*/ 0 w 187"/>
                <a:gd name="T105" fmla="*/ 374 h 374"/>
                <a:gd name="T106" fmla="*/ 187 w 187"/>
                <a:gd name="T107" fmla="*/ 187 h 374"/>
                <a:gd name="T108" fmla="*/ 0 w 187"/>
                <a:gd name="T109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7" h="374">
                  <a:moveTo>
                    <a:pt x="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79" y="45"/>
                    <a:pt x="142" y="107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205"/>
                    <a:pt x="140" y="222"/>
                    <a:pt x="134" y="238"/>
                  </a:cubicBezTo>
                  <a:cubicBezTo>
                    <a:pt x="128" y="253"/>
                    <a:pt x="120" y="267"/>
                    <a:pt x="109" y="280"/>
                  </a:cubicBezTo>
                  <a:cubicBezTo>
                    <a:pt x="83" y="311"/>
                    <a:pt x="44" y="330"/>
                    <a:pt x="0" y="330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103" y="374"/>
                    <a:pt x="187" y="290"/>
                    <a:pt x="187" y="187"/>
                  </a:cubicBezTo>
                  <a:cubicBezTo>
                    <a:pt x="187" y="84"/>
                    <a:pt x="103" y="0"/>
                    <a:pt x="0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98"/>
            <p:cNvSpPr/>
            <p:nvPr/>
          </p:nvSpPr>
          <p:spPr bwMode="auto">
            <a:xfrm>
              <a:off x="6621796" y="3514125"/>
              <a:ext cx="293988" cy="587975"/>
            </a:xfrm>
            <a:custGeom>
              <a:avLst/>
              <a:gdLst>
                <a:gd name="T0" fmla="*/ 187 w 187"/>
                <a:gd name="T1" fmla="*/ 0 h 374"/>
                <a:gd name="T2" fmla="*/ 90 w 187"/>
                <a:gd name="T3" fmla="*/ 27 h 374"/>
                <a:gd name="T4" fmla="*/ 55 w 187"/>
                <a:gd name="T5" fmla="*/ 54 h 374"/>
                <a:gd name="T6" fmla="*/ 0 w 187"/>
                <a:gd name="T7" fmla="*/ 187 h 374"/>
                <a:gd name="T8" fmla="*/ 187 w 187"/>
                <a:gd name="T9" fmla="*/ 374 h 374"/>
                <a:gd name="T10" fmla="*/ 187 w 187"/>
                <a:gd name="T11" fmla="*/ 330 h 374"/>
                <a:gd name="T12" fmla="*/ 187 w 187"/>
                <a:gd name="T13" fmla="*/ 330 h 374"/>
                <a:gd name="T14" fmla="*/ 44 w 187"/>
                <a:gd name="T15" fmla="*/ 189 h 374"/>
                <a:gd name="T16" fmla="*/ 44 w 187"/>
                <a:gd name="T17" fmla="*/ 189 h 374"/>
                <a:gd name="T18" fmla="*/ 44 w 187"/>
                <a:gd name="T19" fmla="*/ 189 h 374"/>
                <a:gd name="T20" fmla="*/ 44 w 187"/>
                <a:gd name="T21" fmla="*/ 189 h 374"/>
                <a:gd name="T22" fmla="*/ 44 w 187"/>
                <a:gd name="T23" fmla="*/ 189 h 374"/>
                <a:gd name="T24" fmla="*/ 44 w 187"/>
                <a:gd name="T25" fmla="*/ 189 h 374"/>
                <a:gd name="T26" fmla="*/ 44 w 187"/>
                <a:gd name="T27" fmla="*/ 188 h 374"/>
                <a:gd name="T28" fmla="*/ 44 w 187"/>
                <a:gd name="T29" fmla="*/ 188 h 374"/>
                <a:gd name="T30" fmla="*/ 44 w 187"/>
                <a:gd name="T31" fmla="*/ 188 h 374"/>
                <a:gd name="T32" fmla="*/ 44 w 187"/>
                <a:gd name="T33" fmla="*/ 188 h 374"/>
                <a:gd name="T34" fmla="*/ 44 w 187"/>
                <a:gd name="T35" fmla="*/ 188 h 374"/>
                <a:gd name="T36" fmla="*/ 44 w 187"/>
                <a:gd name="T37" fmla="*/ 188 h 374"/>
                <a:gd name="T38" fmla="*/ 44 w 187"/>
                <a:gd name="T39" fmla="*/ 188 h 374"/>
                <a:gd name="T40" fmla="*/ 44 w 187"/>
                <a:gd name="T41" fmla="*/ 188 h 374"/>
                <a:gd name="T42" fmla="*/ 44 w 187"/>
                <a:gd name="T43" fmla="*/ 188 h 374"/>
                <a:gd name="T44" fmla="*/ 44 w 187"/>
                <a:gd name="T45" fmla="*/ 187 h 374"/>
                <a:gd name="T46" fmla="*/ 44 w 187"/>
                <a:gd name="T47" fmla="*/ 187 h 374"/>
                <a:gd name="T48" fmla="*/ 44 w 187"/>
                <a:gd name="T49" fmla="*/ 187 h 374"/>
                <a:gd name="T50" fmla="*/ 44 w 187"/>
                <a:gd name="T51" fmla="*/ 187 h 374"/>
                <a:gd name="T52" fmla="*/ 44 w 187"/>
                <a:gd name="T53" fmla="*/ 187 h 374"/>
                <a:gd name="T54" fmla="*/ 44 w 187"/>
                <a:gd name="T55" fmla="*/ 187 h 374"/>
                <a:gd name="T56" fmla="*/ 44 w 187"/>
                <a:gd name="T57" fmla="*/ 187 h 374"/>
                <a:gd name="T58" fmla="*/ 44 w 187"/>
                <a:gd name="T59" fmla="*/ 187 h 374"/>
                <a:gd name="T60" fmla="*/ 44 w 187"/>
                <a:gd name="T61" fmla="*/ 187 h 374"/>
                <a:gd name="T62" fmla="*/ 44 w 187"/>
                <a:gd name="T63" fmla="*/ 187 h 374"/>
                <a:gd name="T64" fmla="*/ 44 w 187"/>
                <a:gd name="T65" fmla="*/ 187 h 374"/>
                <a:gd name="T66" fmla="*/ 187 w 187"/>
                <a:gd name="T67" fmla="*/ 44 h 374"/>
                <a:gd name="T68" fmla="*/ 187 w 187"/>
                <a:gd name="T69" fmla="*/ 0 h 374"/>
                <a:gd name="T70" fmla="*/ 187 w 187"/>
                <a:gd name="T71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7" h="374">
                  <a:moveTo>
                    <a:pt x="187" y="0"/>
                  </a:moveTo>
                  <a:cubicBezTo>
                    <a:pt x="152" y="0"/>
                    <a:pt x="119" y="10"/>
                    <a:pt x="90" y="27"/>
                  </a:cubicBezTo>
                  <a:cubicBezTo>
                    <a:pt x="78" y="34"/>
                    <a:pt x="66" y="43"/>
                    <a:pt x="55" y="54"/>
                  </a:cubicBezTo>
                  <a:cubicBezTo>
                    <a:pt x="21" y="88"/>
                    <a:pt x="0" y="135"/>
                    <a:pt x="0" y="187"/>
                  </a:cubicBezTo>
                  <a:cubicBezTo>
                    <a:pt x="0" y="290"/>
                    <a:pt x="84" y="374"/>
                    <a:pt x="187" y="374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09" y="330"/>
                    <a:pt x="45" y="267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08"/>
                    <a:pt x="108" y="44"/>
                    <a:pt x="187" y="44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0"/>
                    <a:pt x="187" y="0"/>
                    <a:pt x="187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0" name="矩形 219"/>
          <p:cNvSpPr/>
          <p:nvPr/>
        </p:nvSpPr>
        <p:spPr>
          <a:xfrm>
            <a:off x="7344608" y="1932446"/>
            <a:ext cx="379170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4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动态管理基层政府信息主动公开栏目，完成</a:t>
            </a:r>
            <a:r>
              <a:rPr lang="zh-CN" altLang="zh-CN" sz="24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12</a:t>
            </a:r>
            <a:r>
              <a:rPr lang="zh-CN" altLang="zh-CN" sz="24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个栏目</a:t>
            </a:r>
            <a:r>
              <a:rPr lang="zh-CN" altLang="zh-CN" sz="24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63</a:t>
            </a:r>
            <a:r>
              <a:rPr lang="zh-CN" altLang="zh-CN" sz="24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条信息主动公开。</a:t>
            </a:r>
            <a:endParaRPr lang="zh-CN" altLang="zh-CN" sz="2400" kern="100" dirty="0">
              <a:latin typeface="方正兰亭细黑_GBK" panose="02000000000000000000" pitchFamily="2" charset="-122"/>
              <a:ea typeface="方正兰亭细黑_GBK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221" name="矩形 220"/>
          <p:cNvSpPr/>
          <p:nvPr/>
        </p:nvSpPr>
        <p:spPr>
          <a:xfrm>
            <a:off x="7344607" y="3909335"/>
            <a:ext cx="379170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4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新设优化营商环境专栏，10月以来共归集发布优化营商环境相关政策解读</a:t>
            </a:r>
            <a:r>
              <a:rPr lang="zh-CN" altLang="zh-CN" sz="24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24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篇。</a:t>
            </a:r>
            <a:endParaRPr lang="zh-CN" altLang="zh-CN" sz="2400" kern="100" dirty="0">
              <a:latin typeface="方正兰亭细黑_GBK" panose="02000000000000000000" pitchFamily="2" charset="-122"/>
              <a:ea typeface="方正兰亭细黑_GBK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27250" y="3020060"/>
            <a:ext cx="40798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1"/>
                </a:solidFill>
              </a:rPr>
              <a:t>主动公开情况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50050" y="2044700"/>
            <a:ext cx="3124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6750050" y="4010025"/>
            <a:ext cx="381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7441565" y="1564005"/>
            <a:ext cx="2411095" cy="3683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常态化信息主动公开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41565" y="3540760"/>
            <a:ext cx="2510790" cy="3683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政策解读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25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5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25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25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5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220" grpId="0"/>
      <p:bldP spid="220" grpId="1"/>
      <p:bldP spid="221" grpId="0"/>
      <p:bldP spid="221" grpId="1"/>
      <p:bldP spid="7" grpId="0"/>
      <p:bldP spid="7" grpId="1"/>
      <p:bldP spid="8" grpId="0" animBg="1"/>
      <p:bldP spid="8" grpId="1" animBg="1"/>
      <p:bldP spid="6" grpId="0"/>
      <p:bldP spid="6" grpId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6210" y="-5080"/>
            <a:ext cx="609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88634" y="2179054"/>
            <a:ext cx="2079522" cy="2079522"/>
            <a:chOff x="2008239" y="2389239"/>
            <a:chExt cx="2079522" cy="2079522"/>
          </a:xfrm>
        </p:grpSpPr>
        <p:grpSp>
          <p:nvGrpSpPr>
            <p:cNvPr id="42" name="组合 41"/>
            <p:cNvGrpSpPr/>
            <p:nvPr/>
          </p:nvGrpSpPr>
          <p:grpSpPr>
            <a:xfrm>
              <a:off x="2008239" y="2389239"/>
              <a:ext cx="2079522" cy="2079522"/>
              <a:chOff x="7772400" y="3775587"/>
              <a:chExt cx="2079522" cy="2079522"/>
            </a:xfrm>
            <a:solidFill>
              <a:schemeClr val="bg1"/>
            </a:solidFill>
          </p:grpSpPr>
          <p:sp>
            <p:nvSpPr>
              <p:cNvPr id="37" name="空心弧 36"/>
              <p:cNvSpPr/>
              <p:nvPr/>
            </p:nvSpPr>
            <p:spPr>
              <a:xfrm>
                <a:off x="7875639" y="3878826"/>
                <a:ext cx="1873045" cy="1873045"/>
              </a:xfrm>
              <a:prstGeom prst="blockArc">
                <a:avLst>
                  <a:gd name="adj1" fmla="val 2593583"/>
                  <a:gd name="adj2" fmla="val 838475"/>
                  <a:gd name="adj3" fmla="val 4553"/>
                </a:avLst>
              </a:prstGeom>
              <a:solidFill>
                <a:schemeClr val="bg1">
                  <a:alpha val="7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空心弧 39"/>
              <p:cNvSpPr/>
              <p:nvPr/>
            </p:nvSpPr>
            <p:spPr>
              <a:xfrm flipH="1">
                <a:off x="7812957" y="3816144"/>
                <a:ext cx="1998408" cy="1998408"/>
              </a:xfrm>
              <a:prstGeom prst="blockArc">
                <a:avLst>
                  <a:gd name="adj1" fmla="val 14449133"/>
                  <a:gd name="adj2" fmla="val 13621727"/>
                  <a:gd name="adj3" fmla="val 969"/>
                </a:avLst>
              </a:prstGeom>
              <a:solidFill>
                <a:schemeClr val="bg1"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空心弧 40"/>
              <p:cNvSpPr/>
              <p:nvPr/>
            </p:nvSpPr>
            <p:spPr>
              <a:xfrm flipV="1">
                <a:off x="7772400" y="3775587"/>
                <a:ext cx="2079522" cy="2079522"/>
              </a:xfrm>
              <a:prstGeom prst="blockArc">
                <a:avLst>
                  <a:gd name="adj1" fmla="val 2201999"/>
                  <a:gd name="adj2" fmla="val 1076694"/>
                  <a:gd name="adj3" fmla="val 433"/>
                </a:avLst>
              </a:prstGeom>
              <a:solidFill>
                <a:schemeClr val="bg1">
                  <a:alpha val="6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2567388" y="3045639"/>
              <a:ext cx="960120" cy="768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01</a:t>
              </a:r>
              <a:endParaRPr lang="en-US" altLang="zh-CN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618518" y="1126210"/>
            <a:ext cx="4822371" cy="103239"/>
            <a:chOff x="6618518" y="1126210"/>
            <a:chExt cx="4822371" cy="103239"/>
          </a:xfrm>
        </p:grpSpPr>
        <p:sp>
          <p:nvSpPr>
            <p:cNvPr id="44" name="矩形 43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6" name="直接连接符 45"/>
            <p:cNvCxnSpPr/>
            <p:nvPr/>
          </p:nvCxnSpPr>
          <p:spPr>
            <a:xfrm flipV="1">
              <a:off x="8601825" y="1204048"/>
              <a:ext cx="2839064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49"/>
          <p:cNvSpPr txBox="1"/>
          <p:nvPr/>
        </p:nvSpPr>
        <p:spPr>
          <a:xfrm>
            <a:off x="6621796" y="549275"/>
            <a:ext cx="2316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一、总体情况</a:t>
            </a:r>
            <a:endParaRPr lang="zh-CN" altLang="en-US" sz="2800" dirty="0"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grpSp>
        <p:nvGrpSpPr>
          <p:cNvPr id="218" name="组合 217"/>
          <p:cNvGrpSpPr/>
          <p:nvPr/>
        </p:nvGrpSpPr>
        <p:grpSpPr>
          <a:xfrm>
            <a:off x="6618518" y="3909335"/>
            <a:ext cx="571448" cy="570159"/>
            <a:chOff x="7006910" y="2036619"/>
            <a:chExt cx="571448" cy="570159"/>
          </a:xfrm>
        </p:grpSpPr>
        <p:sp>
          <p:nvSpPr>
            <p:cNvPr id="80" name="Freeform 28"/>
            <p:cNvSpPr>
              <a:spLocks noEditPoints="1"/>
            </p:cNvSpPr>
            <p:nvPr/>
          </p:nvSpPr>
          <p:spPr bwMode="auto">
            <a:xfrm>
              <a:off x="7006910" y="2036619"/>
              <a:ext cx="571448" cy="570159"/>
            </a:xfrm>
            <a:custGeom>
              <a:avLst/>
              <a:gdLst>
                <a:gd name="T0" fmla="*/ 0 w 374"/>
                <a:gd name="T1" fmla="*/ 187 h 374"/>
                <a:gd name="T2" fmla="*/ 187 w 374"/>
                <a:gd name="T3" fmla="*/ 374 h 374"/>
                <a:gd name="T4" fmla="*/ 374 w 374"/>
                <a:gd name="T5" fmla="*/ 187 h 374"/>
                <a:gd name="T6" fmla="*/ 187 w 374"/>
                <a:gd name="T7" fmla="*/ 0 h 374"/>
                <a:gd name="T8" fmla="*/ 0 w 374"/>
                <a:gd name="T9" fmla="*/ 187 h 374"/>
                <a:gd name="T10" fmla="*/ 44 w 374"/>
                <a:gd name="T11" fmla="*/ 187 h 374"/>
                <a:gd name="T12" fmla="*/ 187 w 374"/>
                <a:gd name="T13" fmla="*/ 44 h 374"/>
                <a:gd name="T14" fmla="*/ 330 w 374"/>
                <a:gd name="T15" fmla="*/ 187 h 374"/>
                <a:gd name="T16" fmla="*/ 187 w 374"/>
                <a:gd name="T17" fmla="*/ 330 h 374"/>
                <a:gd name="T18" fmla="*/ 44 w 374"/>
                <a:gd name="T19" fmla="*/ 187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74">
                  <a:moveTo>
                    <a:pt x="0" y="187"/>
                  </a:moveTo>
                  <a:cubicBezTo>
                    <a:pt x="0" y="290"/>
                    <a:pt x="84" y="374"/>
                    <a:pt x="187" y="374"/>
                  </a:cubicBezTo>
                  <a:cubicBezTo>
                    <a:pt x="290" y="374"/>
                    <a:pt x="374" y="290"/>
                    <a:pt x="374" y="187"/>
                  </a:cubicBezTo>
                  <a:cubicBezTo>
                    <a:pt x="374" y="84"/>
                    <a:pt x="290" y="0"/>
                    <a:pt x="187" y="0"/>
                  </a:cubicBezTo>
                  <a:cubicBezTo>
                    <a:pt x="84" y="0"/>
                    <a:pt x="0" y="84"/>
                    <a:pt x="0" y="187"/>
                  </a:cubicBezTo>
                  <a:moveTo>
                    <a:pt x="44" y="187"/>
                  </a:moveTo>
                  <a:cubicBezTo>
                    <a:pt x="44" y="108"/>
                    <a:pt x="108" y="44"/>
                    <a:pt x="187" y="44"/>
                  </a:cubicBezTo>
                  <a:cubicBezTo>
                    <a:pt x="266" y="44"/>
                    <a:pt x="330" y="108"/>
                    <a:pt x="330" y="187"/>
                  </a:cubicBezTo>
                  <a:cubicBezTo>
                    <a:pt x="330" y="266"/>
                    <a:pt x="266" y="330"/>
                    <a:pt x="187" y="330"/>
                  </a:cubicBezTo>
                  <a:cubicBezTo>
                    <a:pt x="108" y="330"/>
                    <a:pt x="44" y="266"/>
                    <a:pt x="44" y="187"/>
                  </a:cubicBezTo>
                </a:path>
              </a:pathLst>
            </a:custGeom>
            <a:solidFill>
              <a:srgbClr val="58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29"/>
            <p:cNvSpPr/>
            <p:nvPr/>
          </p:nvSpPr>
          <p:spPr bwMode="auto">
            <a:xfrm>
              <a:off x="7292312" y="2036619"/>
              <a:ext cx="286046" cy="570159"/>
            </a:xfrm>
            <a:custGeom>
              <a:avLst/>
              <a:gdLst>
                <a:gd name="T0" fmla="*/ 0 w 187"/>
                <a:gd name="T1" fmla="*/ 0 h 374"/>
                <a:gd name="T2" fmla="*/ 0 w 187"/>
                <a:gd name="T3" fmla="*/ 44 h 374"/>
                <a:gd name="T4" fmla="*/ 0 w 187"/>
                <a:gd name="T5" fmla="*/ 44 h 374"/>
                <a:gd name="T6" fmla="*/ 0 w 187"/>
                <a:gd name="T7" fmla="*/ 44 h 374"/>
                <a:gd name="T8" fmla="*/ 0 w 187"/>
                <a:gd name="T9" fmla="*/ 44 h 374"/>
                <a:gd name="T10" fmla="*/ 0 w 187"/>
                <a:gd name="T11" fmla="*/ 44 h 374"/>
                <a:gd name="T12" fmla="*/ 1 w 187"/>
                <a:gd name="T13" fmla="*/ 44 h 374"/>
                <a:gd name="T14" fmla="*/ 1 w 187"/>
                <a:gd name="T15" fmla="*/ 44 h 374"/>
                <a:gd name="T16" fmla="*/ 1 w 187"/>
                <a:gd name="T17" fmla="*/ 44 h 374"/>
                <a:gd name="T18" fmla="*/ 1 w 187"/>
                <a:gd name="T19" fmla="*/ 44 h 374"/>
                <a:gd name="T20" fmla="*/ 1 w 187"/>
                <a:gd name="T21" fmla="*/ 44 h 374"/>
                <a:gd name="T22" fmla="*/ 1 w 187"/>
                <a:gd name="T23" fmla="*/ 44 h 374"/>
                <a:gd name="T24" fmla="*/ 1 w 187"/>
                <a:gd name="T25" fmla="*/ 44 h 374"/>
                <a:gd name="T26" fmla="*/ 1 w 187"/>
                <a:gd name="T27" fmla="*/ 44 h 374"/>
                <a:gd name="T28" fmla="*/ 2 w 187"/>
                <a:gd name="T29" fmla="*/ 44 h 374"/>
                <a:gd name="T30" fmla="*/ 2 w 187"/>
                <a:gd name="T31" fmla="*/ 44 h 374"/>
                <a:gd name="T32" fmla="*/ 2 w 187"/>
                <a:gd name="T33" fmla="*/ 44 h 374"/>
                <a:gd name="T34" fmla="*/ 2 w 187"/>
                <a:gd name="T35" fmla="*/ 44 h 374"/>
                <a:gd name="T36" fmla="*/ 2 w 187"/>
                <a:gd name="T37" fmla="*/ 44 h 374"/>
                <a:gd name="T38" fmla="*/ 2 w 187"/>
                <a:gd name="T39" fmla="*/ 44 h 374"/>
                <a:gd name="T40" fmla="*/ 2 w 187"/>
                <a:gd name="T41" fmla="*/ 44 h 374"/>
                <a:gd name="T42" fmla="*/ 2 w 187"/>
                <a:gd name="T43" fmla="*/ 44 h 374"/>
                <a:gd name="T44" fmla="*/ 143 w 187"/>
                <a:gd name="T45" fmla="*/ 185 h 374"/>
                <a:gd name="T46" fmla="*/ 143 w 187"/>
                <a:gd name="T47" fmla="*/ 185 h 374"/>
                <a:gd name="T48" fmla="*/ 143 w 187"/>
                <a:gd name="T49" fmla="*/ 185 h 374"/>
                <a:gd name="T50" fmla="*/ 143 w 187"/>
                <a:gd name="T51" fmla="*/ 185 h 374"/>
                <a:gd name="T52" fmla="*/ 143 w 187"/>
                <a:gd name="T53" fmla="*/ 185 h 374"/>
                <a:gd name="T54" fmla="*/ 143 w 187"/>
                <a:gd name="T55" fmla="*/ 185 h 374"/>
                <a:gd name="T56" fmla="*/ 143 w 187"/>
                <a:gd name="T57" fmla="*/ 185 h 374"/>
                <a:gd name="T58" fmla="*/ 143 w 187"/>
                <a:gd name="T59" fmla="*/ 185 h 374"/>
                <a:gd name="T60" fmla="*/ 143 w 187"/>
                <a:gd name="T61" fmla="*/ 186 h 374"/>
                <a:gd name="T62" fmla="*/ 143 w 187"/>
                <a:gd name="T63" fmla="*/ 186 h 374"/>
                <a:gd name="T64" fmla="*/ 143 w 187"/>
                <a:gd name="T65" fmla="*/ 186 h 374"/>
                <a:gd name="T66" fmla="*/ 143 w 187"/>
                <a:gd name="T67" fmla="*/ 186 h 374"/>
                <a:gd name="T68" fmla="*/ 143 w 187"/>
                <a:gd name="T69" fmla="*/ 186 h 374"/>
                <a:gd name="T70" fmla="*/ 143 w 187"/>
                <a:gd name="T71" fmla="*/ 186 h 374"/>
                <a:gd name="T72" fmla="*/ 143 w 187"/>
                <a:gd name="T73" fmla="*/ 186 h 374"/>
                <a:gd name="T74" fmla="*/ 143 w 187"/>
                <a:gd name="T75" fmla="*/ 186 h 374"/>
                <a:gd name="T76" fmla="*/ 143 w 187"/>
                <a:gd name="T77" fmla="*/ 187 h 374"/>
                <a:gd name="T78" fmla="*/ 143 w 187"/>
                <a:gd name="T79" fmla="*/ 187 h 374"/>
                <a:gd name="T80" fmla="*/ 143 w 187"/>
                <a:gd name="T81" fmla="*/ 187 h 374"/>
                <a:gd name="T82" fmla="*/ 143 w 187"/>
                <a:gd name="T83" fmla="*/ 187 h 374"/>
                <a:gd name="T84" fmla="*/ 143 w 187"/>
                <a:gd name="T85" fmla="*/ 187 h 374"/>
                <a:gd name="T86" fmla="*/ 143 w 187"/>
                <a:gd name="T87" fmla="*/ 187 h 374"/>
                <a:gd name="T88" fmla="*/ 143 w 187"/>
                <a:gd name="T89" fmla="*/ 187 h 374"/>
                <a:gd name="T90" fmla="*/ 143 w 187"/>
                <a:gd name="T91" fmla="*/ 187 h 374"/>
                <a:gd name="T92" fmla="*/ 143 w 187"/>
                <a:gd name="T93" fmla="*/ 187 h 374"/>
                <a:gd name="T94" fmla="*/ 143 w 187"/>
                <a:gd name="T95" fmla="*/ 187 h 374"/>
                <a:gd name="T96" fmla="*/ 143 w 187"/>
                <a:gd name="T97" fmla="*/ 187 h 374"/>
                <a:gd name="T98" fmla="*/ 143 w 187"/>
                <a:gd name="T99" fmla="*/ 187 h 374"/>
                <a:gd name="T100" fmla="*/ 0 w 187"/>
                <a:gd name="T101" fmla="*/ 330 h 374"/>
                <a:gd name="T102" fmla="*/ 0 w 187"/>
                <a:gd name="T103" fmla="*/ 374 h 374"/>
                <a:gd name="T104" fmla="*/ 0 w 187"/>
                <a:gd name="T105" fmla="*/ 374 h 374"/>
                <a:gd name="T106" fmla="*/ 187 w 187"/>
                <a:gd name="T107" fmla="*/ 187 h 374"/>
                <a:gd name="T108" fmla="*/ 132 w 187"/>
                <a:gd name="T109" fmla="*/ 54 h 374"/>
                <a:gd name="T110" fmla="*/ 97 w 187"/>
                <a:gd name="T111" fmla="*/ 27 h 374"/>
                <a:gd name="T112" fmla="*/ 0 w 187"/>
                <a:gd name="T113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7" h="374">
                  <a:moveTo>
                    <a:pt x="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79" y="45"/>
                    <a:pt x="142" y="108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266"/>
                    <a:pt x="79" y="330"/>
                    <a:pt x="0" y="330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103" y="374"/>
                    <a:pt x="187" y="290"/>
                    <a:pt x="187" y="187"/>
                  </a:cubicBezTo>
                  <a:cubicBezTo>
                    <a:pt x="187" y="135"/>
                    <a:pt x="166" y="88"/>
                    <a:pt x="132" y="54"/>
                  </a:cubicBezTo>
                  <a:cubicBezTo>
                    <a:pt x="121" y="43"/>
                    <a:pt x="109" y="34"/>
                    <a:pt x="97" y="27"/>
                  </a:cubicBezTo>
                  <a:cubicBezTo>
                    <a:pt x="68" y="10"/>
                    <a:pt x="35" y="0"/>
                    <a:pt x="0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30"/>
            <p:cNvSpPr/>
            <p:nvPr/>
          </p:nvSpPr>
          <p:spPr bwMode="auto">
            <a:xfrm>
              <a:off x="7006910" y="2036619"/>
              <a:ext cx="285402" cy="570159"/>
            </a:xfrm>
            <a:custGeom>
              <a:avLst/>
              <a:gdLst>
                <a:gd name="T0" fmla="*/ 0 w 187"/>
                <a:gd name="T1" fmla="*/ 187 h 374"/>
                <a:gd name="T2" fmla="*/ 187 w 187"/>
                <a:gd name="T3" fmla="*/ 330 h 374"/>
                <a:gd name="T4" fmla="*/ 187 w 187"/>
                <a:gd name="T5" fmla="*/ 330 h 374"/>
                <a:gd name="T6" fmla="*/ 187 w 187"/>
                <a:gd name="T7" fmla="*/ 330 h 374"/>
                <a:gd name="T8" fmla="*/ 186 w 187"/>
                <a:gd name="T9" fmla="*/ 330 h 374"/>
                <a:gd name="T10" fmla="*/ 186 w 187"/>
                <a:gd name="T11" fmla="*/ 330 h 374"/>
                <a:gd name="T12" fmla="*/ 186 w 187"/>
                <a:gd name="T13" fmla="*/ 330 h 374"/>
                <a:gd name="T14" fmla="*/ 186 w 187"/>
                <a:gd name="T15" fmla="*/ 330 h 374"/>
                <a:gd name="T16" fmla="*/ 185 w 187"/>
                <a:gd name="T17" fmla="*/ 330 h 374"/>
                <a:gd name="T18" fmla="*/ 185 w 187"/>
                <a:gd name="T19" fmla="*/ 330 h 374"/>
                <a:gd name="T20" fmla="*/ 185 w 187"/>
                <a:gd name="T21" fmla="*/ 330 h 374"/>
                <a:gd name="T22" fmla="*/ 185 w 187"/>
                <a:gd name="T23" fmla="*/ 330 h 374"/>
                <a:gd name="T24" fmla="*/ 184 w 187"/>
                <a:gd name="T25" fmla="*/ 330 h 374"/>
                <a:gd name="T26" fmla="*/ 184 w 187"/>
                <a:gd name="T27" fmla="*/ 330 h 374"/>
                <a:gd name="T28" fmla="*/ 184 w 187"/>
                <a:gd name="T29" fmla="*/ 330 h 374"/>
                <a:gd name="T30" fmla="*/ 78 w 187"/>
                <a:gd name="T31" fmla="*/ 280 h 374"/>
                <a:gd name="T32" fmla="*/ 44 w 187"/>
                <a:gd name="T33" fmla="*/ 190 h 374"/>
                <a:gd name="T34" fmla="*/ 44 w 187"/>
                <a:gd name="T35" fmla="*/ 190 h 374"/>
                <a:gd name="T36" fmla="*/ 44 w 187"/>
                <a:gd name="T37" fmla="*/ 189 h 374"/>
                <a:gd name="T38" fmla="*/ 44 w 187"/>
                <a:gd name="T39" fmla="*/ 189 h 374"/>
                <a:gd name="T40" fmla="*/ 44 w 187"/>
                <a:gd name="T41" fmla="*/ 189 h 374"/>
                <a:gd name="T42" fmla="*/ 44 w 187"/>
                <a:gd name="T43" fmla="*/ 189 h 374"/>
                <a:gd name="T44" fmla="*/ 44 w 187"/>
                <a:gd name="T45" fmla="*/ 189 h 374"/>
                <a:gd name="T46" fmla="*/ 44 w 187"/>
                <a:gd name="T47" fmla="*/ 188 h 374"/>
                <a:gd name="T48" fmla="*/ 44 w 187"/>
                <a:gd name="T49" fmla="*/ 188 h 374"/>
                <a:gd name="T50" fmla="*/ 44 w 187"/>
                <a:gd name="T51" fmla="*/ 188 h 374"/>
                <a:gd name="T52" fmla="*/ 44 w 187"/>
                <a:gd name="T53" fmla="*/ 188 h 374"/>
                <a:gd name="T54" fmla="*/ 44 w 187"/>
                <a:gd name="T55" fmla="*/ 188 h 374"/>
                <a:gd name="T56" fmla="*/ 44 w 187"/>
                <a:gd name="T57" fmla="*/ 187 h 374"/>
                <a:gd name="T58" fmla="*/ 44 w 187"/>
                <a:gd name="T59" fmla="*/ 187 h 374"/>
                <a:gd name="T60" fmla="*/ 44 w 187"/>
                <a:gd name="T61" fmla="*/ 187 h 374"/>
                <a:gd name="T62" fmla="*/ 44 w 187"/>
                <a:gd name="T63" fmla="*/ 187 h 374"/>
                <a:gd name="T64" fmla="*/ 44 w 187"/>
                <a:gd name="T65" fmla="*/ 187 h 374"/>
                <a:gd name="T66" fmla="*/ 187 w 187"/>
                <a:gd name="T6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7" h="374">
                  <a:moveTo>
                    <a:pt x="187" y="0"/>
                  </a:moveTo>
                  <a:cubicBezTo>
                    <a:pt x="84" y="0"/>
                    <a:pt x="0" y="84"/>
                    <a:pt x="0" y="187"/>
                  </a:cubicBezTo>
                  <a:cubicBezTo>
                    <a:pt x="0" y="290"/>
                    <a:pt x="84" y="374"/>
                    <a:pt x="187" y="374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86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41" y="329"/>
                    <a:pt x="103" y="310"/>
                    <a:pt x="78" y="280"/>
                  </a:cubicBezTo>
                  <a:cubicBezTo>
                    <a:pt x="67" y="267"/>
                    <a:pt x="59" y="253"/>
                    <a:pt x="53" y="238"/>
                  </a:cubicBezTo>
                  <a:cubicBezTo>
                    <a:pt x="47" y="223"/>
                    <a:pt x="44" y="207"/>
                    <a:pt x="44" y="190"/>
                  </a:cubicBezTo>
                  <a:cubicBezTo>
                    <a:pt x="44" y="190"/>
                    <a:pt x="44" y="190"/>
                    <a:pt x="44" y="190"/>
                  </a:cubicBezTo>
                  <a:cubicBezTo>
                    <a:pt x="44" y="190"/>
                    <a:pt x="44" y="190"/>
                    <a:pt x="44" y="190"/>
                  </a:cubicBezTo>
                  <a:cubicBezTo>
                    <a:pt x="44" y="190"/>
                    <a:pt x="44" y="190"/>
                    <a:pt x="44" y="190"/>
                  </a:cubicBezTo>
                  <a:cubicBezTo>
                    <a:pt x="44" y="190"/>
                    <a:pt x="44" y="190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08"/>
                    <a:pt x="108" y="44"/>
                    <a:pt x="187" y="44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0"/>
                    <a:pt x="187" y="0"/>
                    <a:pt x="187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9" name="组合 218"/>
          <p:cNvGrpSpPr/>
          <p:nvPr/>
        </p:nvGrpSpPr>
        <p:grpSpPr>
          <a:xfrm>
            <a:off x="6618518" y="1932446"/>
            <a:ext cx="588639" cy="587975"/>
            <a:chOff x="6621796" y="3514125"/>
            <a:chExt cx="588639" cy="587975"/>
          </a:xfrm>
        </p:grpSpPr>
        <p:sp>
          <p:nvSpPr>
            <p:cNvPr id="150" name="Freeform 96"/>
            <p:cNvSpPr>
              <a:spLocks noEditPoints="1"/>
            </p:cNvSpPr>
            <p:nvPr/>
          </p:nvSpPr>
          <p:spPr bwMode="auto">
            <a:xfrm>
              <a:off x="6621796" y="3514125"/>
              <a:ext cx="588639" cy="587975"/>
            </a:xfrm>
            <a:custGeom>
              <a:avLst/>
              <a:gdLst>
                <a:gd name="T0" fmla="*/ 0 w 374"/>
                <a:gd name="T1" fmla="*/ 187 h 374"/>
                <a:gd name="T2" fmla="*/ 187 w 374"/>
                <a:gd name="T3" fmla="*/ 374 h 374"/>
                <a:gd name="T4" fmla="*/ 374 w 374"/>
                <a:gd name="T5" fmla="*/ 187 h 374"/>
                <a:gd name="T6" fmla="*/ 187 w 374"/>
                <a:gd name="T7" fmla="*/ 0 h 374"/>
                <a:gd name="T8" fmla="*/ 0 w 374"/>
                <a:gd name="T9" fmla="*/ 187 h 374"/>
                <a:gd name="T10" fmla="*/ 44 w 374"/>
                <a:gd name="T11" fmla="*/ 187 h 374"/>
                <a:gd name="T12" fmla="*/ 187 w 374"/>
                <a:gd name="T13" fmla="*/ 44 h 374"/>
                <a:gd name="T14" fmla="*/ 330 w 374"/>
                <a:gd name="T15" fmla="*/ 187 h 374"/>
                <a:gd name="T16" fmla="*/ 187 w 374"/>
                <a:gd name="T17" fmla="*/ 330 h 374"/>
                <a:gd name="T18" fmla="*/ 44 w 374"/>
                <a:gd name="T19" fmla="*/ 187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74">
                  <a:moveTo>
                    <a:pt x="0" y="187"/>
                  </a:moveTo>
                  <a:cubicBezTo>
                    <a:pt x="0" y="290"/>
                    <a:pt x="84" y="374"/>
                    <a:pt x="187" y="374"/>
                  </a:cubicBezTo>
                  <a:cubicBezTo>
                    <a:pt x="290" y="374"/>
                    <a:pt x="374" y="290"/>
                    <a:pt x="374" y="187"/>
                  </a:cubicBezTo>
                  <a:cubicBezTo>
                    <a:pt x="374" y="84"/>
                    <a:pt x="290" y="0"/>
                    <a:pt x="187" y="0"/>
                  </a:cubicBezTo>
                  <a:cubicBezTo>
                    <a:pt x="84" y="0"/>
                    <a:pt x="0" y="84"/>
                    <a:pt x="0" y="187"/>
                  </a:cubicBezTo>
                  <a:moveTo>
                    <a:pt x="44" y="187"/>
                  </a:moveTo>
                  <a:cubicBezTo>
                    <a:pt x="44" y="108"/>
                    <a:pt x="108" y="44"/>
                    <a:pt x="187" y="44"/>
                  </a:cubicBezTo>
                  <a:cubicBezTo>
                    <a:pt x="266" y="44"/>
                    <a:pt x="330" y="108"/>
                    <a:pt x="330" y="187"/>
                  </a:cubicBezTo>
                  <a:cubicBezTo>
                    <a:pt x="330" y="266"/>
                    <a:pt x="266" y="330"/>
                    <a:pt x="187" y="330"/>
                  </a:cubicBezTo>
                  <a:cubicBezTo>
                    <a:pt x="108" y="330"/>
                    <a:pt x="44" y="266"/>
                    <a:pt x="44" y="187"/>
                  </a:cubicBezTo>
                </a:path>
              </a:pathLst>
            </a:custGeom>
            <a:solidFill>
              <a:srgbClr val="58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97"/>
            <p:cNvSpPr/>
            <p:nvPr/>
          </p:nvSpPr>
          <p:spPr bwMode="auto">
            <a:xfrm>
              <a:off x="6915783" y="3514125"/>
              <a:ext cx="294651" cy="587975"/>
            </a:xfrm>
            <a:custGeom>
              <a:avLst/>
              <a:gdLst>
                <a:gd name="T0" fmla="*/ 0 w 187"/>
                <a:gd name="T1" fmla="*/ 0 h 374"/>
                <a:gd name="T2" fmla="*/ 0 w 187"/>
                <a:gd name="T3" fmla="*/ 44 h 374"/>
                <a:gd name="T4" fmla="*/ 0 w 187"/>
                <a:gd name="T5" fmla="*/ 44 h 374"/>
                <a:gd name="T6" fmla="*/ 0 w 187"/>
                <a:gd name="T7" fmla="*/ 44 h 374"/>
                <a:gd name="T8" fmla="*/ 0 w 187"/>
                <a:gd name="T9" fmla="*/ 44 h 374"/>
                <a:gd name="T10" fmla="*/ 0 w 187"/>
                <a:gd name="T11" fmla="*/ 44 h 374"/>
                <a:gd name="T12" fmla="*/ 1 w 187"/>
                <a:gd name="T13" fmla="*/ 44 h 374"/>
                <a:gd name="T14" fmla="*/ 1 w 187"/>
                <a:gd name="T15" fmla="*/ 44 h 374"/>
                <a:gd name="T16" fmla="*/ 1 w 187"/>
                <a:gd name="T17" fmla="*/ 44 h 374"/>
                <a:gd name="T18" fmla="*/ 1 w 187"/>
                <a:gd name="T19" fmla="*/ 44 h 374"/>
                <a:gd name="T20" fmla="*/ 1 w 187"/>
                <a:gd name="T21" fmla="*/ 44 h 374"/>
                <a:gd name="T22" fmla="*/ 1 w 187"/>
                <a:gd name="T23" fmla="*/ 44 h 374"/>
                <a:gd name="T24" fmla="*/ 1 w 187"/>
                <a:gd name="T25" fmla="*/ 44 h 374"/>
                <a:gd name="T26" fmla="*/ 1 w 187"/>
                <a:gd name="T27" fmla="*/ 44 h 374"/>
                <a:gd name="T28" fmla="*/ 2 w 187"/>
                <a:gd name="T29" fmla="*/ 44 h 374"/>
                <a:gd name="T30" fmla="*/ 2 w 187"/>
                <a:gd name="T31" fmla="*/ 44 h 374"/>
                <a:gd name="T32" fmla="*/ 2 w 187"/>
                <a:gd name="T33" fmla="*/ 44 h 374"/>
                <a:gd name="T34" fmla="*/ 2 w 187"/>
                <a:gd name="T35" fmla="*/ 44 h 374"/>
                <a:gd name="T36" fmla="*/ 2 w 187"/>
                <a:gd name="T37" fmla="*/ 44 h 374"/>
                <a:gd name="T38" fmla="*/ 2 w 187"/>
                <a:gd name="T39" fmla="*/ 44 h 374"/>
                <a:gd name="T40" fmla="*/ 143 w 187"/>
                <a:gd name="T41" fmla="*/ 185 h 374"/>
                <a:gd name="T42" fmla="*/ 143 w 187"/>
                <a:gd name="T43" fmla="*/ 185 h 374"/>
                <a:gd name="T44" fmla="*/ 143 w 187"/>
                <a:gd name="T45" fmla="*/ 185 h 374"/>
                <a:gd name="T46" fmla="*/ 143 w 187"/>
                <a:gd name="T47" fmla="*/ 185 h 374"/>
                <a:gd name="T48" fmla="*/ 143 w 187"/>
                <a:gd name="T49" fmla="*/ 185 h 374"/>
                <a:gd name="T50" fmla="*/ 143 w 187"/>
                <a:gd name="T51" fmla="*/ 185 h 374"/>
                <a:gd name="T52" fmla="*/ 143 w 187"/>
                <a:gd name="T53" fmla="*/ 185 h 374"/>
                <a:gd name="T54" fmla="*/ 143 w 187"/>
                <a:gd name="T55" fmla="*/ 185 h 374"/>
                <a:gd name="T56" fmla="*/ 143 w 187"/>
                <a:gd name="T57" fmla="*/ 186 h 374"/>
                <a:gd name="T58" fmla="*/ 143 w 187"/>
                <a:gd name="T59" fmla="*/ 186 h 374"/>
                <a:gd name="T60" fmla="*/ 143 w 187"/>
                <a:gd name="T61" fmla="*/ 186 h 374"/>
                <a:gd name="T62" fmla="*/ 143 w 187"/>
                <a:gd name="T63" fmla="*/ 186 h 374"/>
                <a:gd name="T64" fmla="*/ 143 w 187"/>
                <a:gd name="T65" fmla="*/ 186 h 374"/>
                <a:gd name="T66" fmla="*/ 143 w 187"/>
                <a:gd name="T67" fmla="*/ 186 h 374"/>
                <a:gd name="T68" fmla="*/ 143 w 187"/>
                <a:gd name="T69" fmla="*/ 186 h 374"/>
                <a:gd name="T70" fmla="*/ 143 w 187"/>
                <a:gd name="T71" fmla="*/ 186 h 374"/>
                <a:gd name="T72" fmla="*/ 143 w 187"/>
                <a:gd name="T73" fmla="*/ 187 h 374"/>
                <a:gd name="T74" fmla="*/ 143 w 187"/>
                <a:gd name="T75" fmla="*/ 187 h 374"/>
                <a:gd name="T76" fmla="*/ 143 w 187"/>
                <a:gd name="T77" fmla="*/ 187 h 374"/>
                <a:gd name="T78" fmla="*/ 143 w 187"/>
                <a:gd name="T79" fmla="*/ 187 h 374"/>
                <a:gd name="T80" fmla="*/ 143 w 187"/>
                <a:gd name="T81" fmla="*/ 187 h 374"/>
                <a:gd name="T82" fmla="*/ 143 w 187"/>
                <a:gd name="T83" fmla="*/ 187 h 374"/>
                <a:gd name="T84" fmla="*/ 143 w 187"/>
                <a:gd name="T85" fmla="*/ 187 h 374"/>
                <a:gd name="T86" fmla="*/ 143 w 187"/>
                <a:gd name="T87" fmla="*/ 187 h 374"/>
                <a:gd name="T88" fmla="*/ 143 w 187"/>
                <a:gd name="T89" fmla="*/ 187 h 374"/>
                <a:gd name="T90" fmla="*/ 143 w 187"/>
                <a:gd name="T91" fmla="*/ 187 h 374"/>
                <a:gd name="T92" fmla="*/ 143 w 187"/>
                <a:gd name="T93" fmla="*/ 187 h 374"/>
                <a:gd name="T94" fmla="*/ 143 w 187"/>
                <a:gd name="T95" fmla="*/ 187 h 374"/>
                <a:gd name="T96" fmla="*/ 134 w 187"/>
                <a:gd name="T97" fmla="*/ 238 h 374"/>
                <a:gd name="T98" fmla="*/ 109 w 187"/>
                <a:gd name="T99" fmla="*/ 280 h 374"/>
                <a:gd name="T100" fmla="*/ 0 w 187"/>
                <a:gd name="T101" fmla="*/ 330 h 374"/>
                <a:gd name="T102" fmla="*/ 0 w 187"/>
                <a:gd name="T103" fmla="*/ 374 h 374"/>
                <a:gd name="T104" fmla="*/ 0 w 187"/>
                <a:gd name="T105" fmla="*/ 374 h 374"/>
                <a:gd name="T106" fmla="*/ 187 w 187"/>
                <a:gd name="T107" fmla="*/ 187 h 374"/>
                <a:gd name="T108" fmla="*/ 0 w 187"/>
                <a:gd name="T109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7" h="374">
                  <a:moveTo>
                    <a:pt x="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1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79" y="45"/>
                    <a:pt x="142" y="107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3" y="185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6"/>
                  </a:cubicBezTo>
                  <a:cubicBezTo>
                    <a:pt x="143" y="186"/>
                    <a:pt x="143" y="186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43" y="205"/>
                    <a:pt x="140" y="222"/>
                    <a:pt x="134" y="238"/>
                  </a:cubicBezTo>
                  <a:cubicBezTo>
                    <a:pt x="128" y="253"/>
                    <a:pt x="120" y="267"/>
                    <a:pt x="109" y="280"/>
                  </a:cubicBezTo>
                  <a:cubicBezTo>
                    <a:pt x="83" y="311"/>
                    <a:pt x="44" y="330"/>
                    <a:pt x="0" y="330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103" y="374"/>
                    <a:pt x="187" y="290"/>
                    <a:pt x="187" y="187"/>
                  </a:cubicBezTo>
                  <a:cubicBezTo>
                    <a:pt x="187" y="84"/>
                    <a:pt x="103" y="0"/>
                    <a:pt x="0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98"/>
            <p:cNvSpPr/>
            <p:nvPr/>
          </p:nvSpPr>
          <p:spPr bwMode="auto">
            <a:xfrm>
              <a:off x="6621796" y="3514125"/>
              <a:ext cx="293988" cy="587975"/>
            </a:xfrm>
            <a:custGeom>
              <a:avLst/>
              <a:gdLst>
                <a:gd name="T0" fmla="*/ 187 w 187"/>
                <a:gd name="T1" fmla="*/ 0 h 374"/>
                <a:gd name="T2" fmla="*/ 90 w 187"/>
                <a:gd name="T3" fmla="*/ 27 h 374"/>
                <a:gd name="T4" fmla="*/ 55 w 187"/>
                <a:gd name="T5" fmla="*/ 54 h 374"/>
                <a:gd name="T6" fmla="*/ 0 w 187"/>
                <a:gd name="T7" fmla="*/ 187 h 374"/>
                <a:gd name="T8" fmla="*/ 187 w 187"/>
                <a:gd name="T9" fmla="*/ 374 h 374"/>
                <a:gd name="T10" fmla="*/ 187 w 187"/>
                <a:gd name="T11" fmla="*/ 330 h 374"/>
                <a:gd name="T12" fmla="*/ 187 w 187"/>
                <a:gd name="T13" fmla="*/ 330 h 374"/>
                <a:gd name="T14" fmla="*/ 44 w 187"/>
                <a:gd name="T15" fmla="*/ 189 h 374"/>
                <a:gd name="T16" fmla="*/ 44 w 187"/>
                <a:gd name="T17" fmla="*/ 189 h 374"/>
                <a:gd name="T18" fmla="*/ 44 w 187"/>
                <a:gd name="T19" fmla="*/ 189 h 374"/>
                <a:gd name="T20" fmla="*/ 44 w 187"/>
                <a:gd name="T21" fmla="*/ 189 h 374"/>
                <a:gd name="T22" fmla="*/ 44 w 187"/>
                <a:gd name="T23" fmla="*/ 189 h 374"/>
                <a:gd name="T24" fmla="*/ 44 w 187"/>
                <a:gd name="T25" fmla="*/ 189 h 374"/>
                <a:gd name="T26" fmla="*/ 44 w 187"/>
                <a:gd name="T27" fmla="*/ 188 h 374"/>
                <a:gd name="T28" fmla="*/ 44 w 187"/>
                <a:gd name="T29" fmla="*/ 188 h 374"/>
                <a:gd name="T30" fmla="*/ 44 w 187"/>
                <a:gd name="T31" fmla="*/ 188 h 374"/>
                <a:gd name="T32" fmla="*/ 44 w 187"/>
                <a:gd name="T33" fmla="*/ 188 h 374"/>
                <a:gd name="T34" fmla="*/ 44 w 187"/>
                <a:gd name="T35" fmla="*/ 188 h 374"/>
                <a:gd name="T36" fmla="*/ 44 w 187"/>
                <a:gd name="T37" fmla="*/ 188 h 374"/>
                <a:gd name="T38" fmla="*/ 44 w 187"/>
                <a:gd name="T39" fmla="*/ 188 h 374"/>
                <a:gd name="T40" fmla="*/ 44 w 187"/>
                <a:gd name="T41" fmla="*/ 188 h 374"/>
                <a:gd name="T42" fmla="*/ 44 w 187"/>
                <a:gd name="T43" fmla="*/ 188 h 374"/>
                <a:gd name="T44" fmla="*/ 44 w 187"/>
                <a:gd name="T45" fmla="*/ 187 h 374"/>
                <a:gd name="T46" fmla="*/ 44 w 187"/>
                <a:gd name="T47" fmla="*/ 187 h 374"/>
                <a:gd name="T48" fmla="*/ 44 w 187"/>
                <a:gd name="T49" fmla="*/ 187 h 374"/>
                <a:gd name="T50" fmla="*/ 44 w 187"/>
                <a:gd name="T51" fmla="*/ 187 h 374"/>
                <a:gd name="T52" fmla="*/ 44 w 187"/>
                <a:gd name="T53" fmla="*/ 187 h 374"/>
                <a:gd name="T54" fmla="*/ 44 w 187"/>
                <a:gd name="T55" fmla="*/ 187 h 374"/>
                <a:gd name="T56" fmla="*/ 44 w 187"/>
                <a:gd name="T57" fmla="*/ 187 h 374"/>
                <a:gd name="T58" fmla="*/ 44 w 187"/>
                <a:gd name="T59" fmla="*/ 187 h 374"/>
                <a:gd name="T60" fmla="*/ 44 w 187"/>
                <a:gd name="T61" fmla="*/ 187 h 374"/>
                <a:gd name="T62" fmla="*/ 44 w 187"/>
                <a:gd name="T63" fmla="*/ 187 h 374"/>
                <a:gd name="T64" fmla="*/ 44 w 187"/>
                <a:gd name="T65" fmla="*/ 187 h 374"/>
                <a:gd name="T66" fmla="*/ 187 w 187"/>
                <a:gd name="T67" fmla="*/ 44 h 374"/>
                <a:gd name="T68" fmla="*/ 187 w 187"/>
                <a:gd name="T69" fmla="*/ 0 h 374"/>
                <a:gd name="T70" fmla="*/ 187 w 187"/>
                <a:gd name="T71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7" h="374">
                  <a:moveTo>
                    <a:pt x="187" y="0"/>
                  </a:moveTo>
                  <a:cubicBezTo>
                    <a:pt x="152" y="0"/>
                    <a:pt x="119" y="10"/>
                    <a:pt x="90" y="27"/>
                  </a:cubicBezTo>
                  <a:cubicBezTo>
                    <a:pt x="78" y="34"/>
                    <a:pt x="66" y="43"/>
                    <a:pt x="55" y="54"/>
                  </a:cubicBezTo>
                  <a:cubicBezTo>
                    <a:pt x="21" y="88"/>
                    <a:pt x="0" y="135"/>
                    <a:pt x="0" y="187"/>
                  </a:cubicBezTo>
                  <a:cubicBezTo>
                    <a:pt x="0" y="290"/>
                    <a:pt x="84" y="374"/>
                    <a:pt x="187" y="374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09" y="330"/>
                    <a:pt x="45" y="267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87"/>
                    <a:pt x="44" y="187"/>
                    <a:pt x="44" y="187"/>
                  </a:cubicBezTo>
                  <a:cubicBezTo>
                    <a:pt x="44" y="108"/>
                    <a:pt x="108" y="44"/>
                    <a:pt x="187" y="44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0"/>
                    <a:pt x="187" y="0"/>
                    <a:pt x="187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0" name="矩形 219"/>
          <p:cNvSpPr/>
          <p:nvPr/>
        </p:nvSpPr>
        <p:spPr>
          <a:xfrm>
            <a:off x="7344608" y="1932446"/>
            <a:ext cx="379170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4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发布工程项目、政府采购、要素交易等各类信息共</a:t>
            </a:r>
            <a:r>
              <a:rPr lang="zh-CN" altLang="zh-CN" sz="24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4891</a:t>
            </a:r>
            <a:r>
              <a:rPr lang="zh-CN" altLang="zh-CN" sz="24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条。</a:t>
            </a:r>
            <a:endParaRPr lang="zh-CN" altLang="zh-CN" sz="2400" kern="100" dirty="0">
              <a:latin typeface="方正兰亭细黑_GBK" panose="02000000000000000000" pitchFamily="2" charset="-122"/>
              <a:ea typeface="方正兰亭细黑_GBK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221" name="矩形 220"/>
          <p:cNvSpPr/>
          <p:nvPr/>
        </p:nvSpPr>
        <p:spPr>
          <a:xfrm>
            <a:off x="7344607" y="3909335"/>
            <a:ext cx="379170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4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充分发挥政府网站、行政服务中心实体政务公开区的平台作用，将政务服务与政务公开有效融合，实现线上线下政务信息发布与公众服务和互动交流一站式。</a:t>
            </a:r>
            <a:endParaRPr lang="zh-CN" altLang="zh-CN" sz="2400" kern="100" dirty="0">
              <a:latin typeface="方正兰亭细黑_GBK" panose="02000000000000000000" pitchFamily="2" charset="-122"/>
              <a:ea typeface="方正兰亭细黑_GBK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27250" y="3020060"/>
            <a:ext cx="40798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1"/>
                </a:solidFill>
              </a:rPr>
              <a:t>主动公开情况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50050" y="2044700"/>
            <a:ext cx="3124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6750050" y="4010025"/>
            <a:ext cx="381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4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7441565" y="1564005"/>
            <a:ext cx="3999230" cy="3683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海盐公共资源交易试点领域信息公开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41565" y="3540760"/>
            <a:ext cx="3999230" cy="3683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回应社会关切的公开载体应用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25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5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25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25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5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220" grpId="0"/>
      <p:bldP spid="220" grpId="1"/>
      <p:bldP spid="221" grpId="0"/>
      <p:bldP spid="221" grpId="1"/>
      <p:bldP spid="8" grpId="0" animBg="1"/>
      <p:bldP spid="8" grpId="1" animBg="1"/>
      <p:bldP spid="9" grpId="0" animBg="1"/>
      <p:bldP spid="9" grpId="1" animBg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55688" y="1126210"/>
            <a:ext cx="10080625" cy="103239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1058966" y="549275"/>
            <a:ext cx="23164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>
                <a:latin typeface="方正正中黑简体" panose="02000000000000000000" pitchFamily="2" charset="-122"/>
                <a:ea typeface="方正正中黑简体" panose="02000000000000000000" pitchFamily="2" charset="-122"/>
                <a:sym typeface="+mn-ea"/>
              </a:rPr>
              <a:t>一、总体情况</a:t>
            </a:r>
            <a:endParaRPr lang="zh-CN" altLang="en-US" sz="2800" dirty="0"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  <a:p>
            <a:endParaRPr lang="zh-CN" altLang="en-US" sz="2800" dirty="0"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952500" y="1454785"/>
            <a:ext cx="793115" cy="2625090"/>
            <a:chOff x="1058966" y="1854354"/>
            <a:chExt cx="885954" cy="1913830"/>
          </a:xfrm>
        </p:grpSpPr>
        <p:grpSp>
          <p:nvGrpSpPr>
            <p:cNvPr id="6" name="组合 5"/>
            <p:cNvGrpSpPr/>
            <p:nvPr/>
          </p:nvGrpSpPr>
          <p:grpSpPr>
            <a:xfrm>
              <a:off x="1058966" y="1854354"/>
              <a:ext cx="885954" cy="1913830"/>
              <a:chOff x="1058966" y="1854354"/>
              <a:chExt cx="885954" cy="1913830"/>
            </a:xfrm>
          </p:grpSpPr>
          <p:sp>
            <p:nvSpPr>
              <p:cNvPr id="9" name="等腰三角形 8"/>
              <p:cNvSpPr/>
              <p:nvPr/>
            </p:nvSpPr>
            <p:spPr>
              <a:xfrm rot="5400000">
                <a:off x="1830165" y="2714936"/>
                <a:ext cx="123255" cy="106255"/>
              </a:xfrm>
              <a:prstGeom prst="triangl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127000" dist="635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圆角矩形 7"/>
              <p:cNvSpPr/>
              <p:nvPr/>
            </p:nvSpPr>
            <p:spPr>
              <a:xfrm>
                <a:off x="1058966" y="1854354"/>
                <a:ext cx="885245" cy="191383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127000" dist="635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02依申请公开情         </a:t>
                </a:r>
                <a:r>
                  <a:rPr lang="zh-CN" altLang="en-US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况</a:t>
                </a:r>
                <a:endParaRPr lang="zh-CN" altLang="en-US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1223859" y="2202128"/>
              <a:ext cx="459740" cy="2184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en-US" altLang="zh-CN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0241099" y="4079240"/>
            <a:ext cx="895531" cy="3909060"/>
            <a:chOff x="10232163" y="4384913"/>
            <a:chExt cx="896019" cy="2665492"/>
          </a:xfrm>
        </p:grpSpPr>
        <p:sp>
          <p:nvSpPr>
            <p:cNvPr id="38" name="圆角矩形 37"/>
            <p:cNvSpPr/>
            <p:nvPr/>
          </p:nvSpPr>
          <p:spPr>
            <a:xfrm flipH="1">
              <a:off x="10348483" y="4384913"/>
              <a:ext cx="779699" cy="174767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270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等腰三角形 48"/>
            <p:cNvSpPr/>
            <p:nvPr/>
          </p:nvSpPr>
          <p:spPr>
            <a:xfrm rot="16200000" flipH="1">
              <a:off x="10233728" y="5205621"/>
              <a:ext cx="123255" cy="106255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270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0232163" y="4635500"/>
              <a:ext cx="737001" cy="241490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政府信息管理情况</a:t>
              </a:r>
              <a:endParaRPr lang="zh-CN" alt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  <a:p>
              <a:endParaRPr lang="zh-CN" altLang="en-US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50833" y="4384912"/>
            <a:ext cx="8999435" cy="1762431"/>
            <a:chOff x="1050833" y="4384912"/>
            <a:chExt cx="8999435" cy="1762431"/>
          </a:xfrm>
        </p:grpSpPr>
        <p:sp>
          <p:nvSpPr>
            <p:cNvPr id="39" name="圆角矩形 38"/>
            <p:cNvSpPr/>
            <p:nvPr/>
          </p:nvSpPr>
          <p:spPr>
            <a:xfrm flipH="1">
              <a:off x="1050833" y="4384912"/>
              <a:ext cx="8999435" cy="174767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88900" dist="508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8287837" y="4384912"/>
              <a:ext cx="1762431" cy="1762431"/>
              <a:chOff x="8174344" y="3961571"/>
              <a:chExt cx="1762431" cy="1762431"/>
            </a:xfrm>
          </p:grpSpPr>
          <p:sp>
            <p:nvSpPr>
              <p:cNvPr id="40" name="椭圆 39"/>
              <p:cNvSpPr/>
              <p:nvPr/>
            </p:nvSpPr>
            <p:spPr>
              <a:xfrm flipH="1">
                <a:off x="8174344" y="3961571"/>
                <a:ext cx="1762431" cy="176243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127000" dist="63500" dir="10800000" algn="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Freeform 24"/>
              <p:cNvSpPr>
                <a:spLocks noEditPoints="1"/>
              </p:cNvSpPr>
              <p:nvPr/>
            </p:nvSpPr>
            <p:spPr bwMode="auto">
              <a:xfrm>
                <a:off x="8863533" y="4096737"/>
                <a:ext cx="384052" cy="1492098"/>
              </a:xfrm>
              <a:custGeom>
                <a:avLst/>
                <a:gdLst>
                  <a:gd name="T0" fmla="*/ 4 w 207"/>
                  <a:gd name="T1" fmla="*/ 359 h 812"/>
                  <a:gd name="T2" fmla="*/ 18 w 207"/>
                  <a:gd name="T3" fmla="*/ 431 h 812"/>
                  <a:gd name="T4" fmla="*/ 18 w 207"/>
                  <a:gd name="T5" fmla="*/ 528 h 812"/>
                  <a:gd name="T6" fmla="*/ 34 w 207"/>
                  <a:gd name="T7" fmla="*/ 618 h 812"/>
                  <a:gd name="T8" fmla="*/ 41 w 207"/>
                  <a:gd name="T9" fmla="*/ 646 h 812"/>
                  <a:gd name="T10" fmla="*/ 63 w 207"/>
                  <a:gd name="T11" fmla="*/ 670 h 812"/>
                  <a:gd name="T12" fmla="*/ 73 w 207"/>
                  <a:gd name="T13" fmla="*/ 662 h 812"/>
                  <a:gd name="T14" fmla="*/ 58 w 207"/>
                  <a:gd name="T15" fmla="*/ 750 h 812"/>
                  <a:gd name="T16" fmla="*/ 51 w 207"/>
                  <a:gd name="T17" fmla="*/ 761 h 812"/>
                  <a:gd name="T18" fmla="*/ 34 w 207"/>
                  <a:gd name="T19" fmla="*/ 762 h 812"/>
                  <a:gd name="T20" fmla="*/ 30 w 207"/>
                  <a:gd name="T21" fmla="*/ 765 h 812"/>
                  <a:gd name="T22" fmla="*/ 36 w 207"/>
                  <a:gd name="T23" fmla="*/ 769 h 812"/>
                  <a:gd name="T24" fmla="*/ 25 w 207"/>
                  <a:gd name="T25" fmla="*/ 782 h 812"/>
                  <a:gd name="T26" fmla="*/ 53 w 207"/>
                  <a:gd name="T27" fmla="*/ 786 h 812"/>
                  <a:gd name="T28" fmla="*/ 71 w 207"/>
                  <a:gd name="T29" fmla="*/ 783 h 812"/>
                  <a:gd name="T30" fmla="*/ 97 w 207"/>
                  <a:gd name="T31" fmla="*/ 755 h 812"/>
                  <a:gd name="T32" fmla="*/ 101 w 207"/>
                  <a:gd name="T33" fmla="*/ 778 h 812"/>
                  <a:gd name="T34" fmla="*/ 105 w 207"/>
                  <a:gd name="T35" fmla="*/ 758 h 812"/>
                  <a:gd name="T36" fmla="*/ 113 w 207"/>
                  <a:gd name="T37" fmla="*/ 805 h 812"/>
                  <a:gd name="T38" fmla="*/ 151 w 207"/>
                  <a:gd name="T39" fmla="*/ 811 h 812"/>
                  <a:gd name="T40" fmla="*/ 156 w 207"/>
                  <a:gd name="T41" fmla="*/ 800 h 812"/>
                  <a:gd name="T42" fmla="*/ 138 w 207"/>
                  <a:gd name="T43" fmla="*/ 753 h 812"/>
                  <a:gd name="T44" fmla="*/ 137 w 207"/>
                  <a:gd name="T45" fmla="*/ 649 h 812"/>
                  <a:gd name="T46" fmla="*/ 158 w 207"/>
                  <a:gd name="T47" fmla="*/ 639 h 812"/>
                  <a:gd name="T48" fmla="*/ 161 w 207"/>
                  <a:gd name="T49" fmla="*/ 630 h 812"/>
                  <a:gd name="T50" fmla="*/ 159 w 207"/>
                  <a:gd name="T51" fmla="*/ 614 h 812"/>
                  <a:gd name="T52" fmla="*/ 154 w 207"/>
                  <a:gd name="T53" fmla="*/ 596 h 812"/>
                  <a:gd name="T54" fmla="*/ 159 w 207"/>
                  <a:gd name="T55" fmla="*/ 588 h 812"/>
                  <a:gd name="T56" fmla="*/ 161 w 207"/>
                  <a:gd name="T57" fmla="*/ 584 h 812"/>
                  <a:gd name="T58" fmla="*/ 161 w 207"/>
                  <a:gd name="T59" fmla="*/ 533 h 812"/>
                  <a:gd name="T60" fmla="*/ 152 w 207"/>
                  <a:gd name="T61" fmla="*/ 430 h 812"/>
                  <a:gd name="T62" fmla="*/ 184 w 207"/>
                  <a:gd name="T63" fmla="*/ 313 h 812"/>
                  <a:gd name="T64" fmla="*/ 189 w 207"/>
                  <a:gd name="T65" fmla="*/ 302 h 812"/>
                  <a:gd name="T66" fmla="*/ 201 w 207"/>
                  <a:gd name="T67" fmla="*/ 160 h 812"/>
                  <a:gd name="T68" fmla="*/ 180 w 207"/>
                  <a:gd name="T69" fmla="*/ 138 h 812"/>
                  <a:gd name="T70" fmla="*/ 157 w 207"/>
                  <a:gd name="T71" fmla="*/ 29 h 812"/>
                  <a:gd name="T72" fmla="*/ 141 w 207"/>
                  <a:gd name="T73" fmla="*/ 8 h 812"/>
                  <a:gd name="T74" fmla="*/ 115 w 207"/>
                  <a:gd name="T75" fmla="*/ 1 h 812"/>
                  <a:gd name="T76" fmla="*/ 85 w 207"/>
                  <a:gd name="T77" fmla="*/ 26 h 812"/>
                  <a:gd name="T78" fmla="*/ 63 w 207"/>
                  <a:gd name="T79" fmla="*/ 129 h 812"/>
                  <a:gd name="T80" fmla="*/ 38 w 207"/>
                  <a:gd name="T81" fmla="*/ 196 h 812"/>
                  <a:gd name="T82" fmla="*/ 37 w 207"/>
                  <a:gd name="T83" fmla="*/ 198 h 812"/>
                  <a:gd name="T84" fmla="*/ 30 w 207"/>
                  <a:gd name="T85" fmla="*/ 202 h 812"/>
                  <a:gd name="T86" fmla="*/ 29 w 207"/>
                  <a:gd name="T87" fmla="*/ 203 h 812"/>
                  <a:gd name="T88" fmla="*/ 24 w 207"/>
                  <a:gd name="T89" fmla="*/ 209 h 812"/>
                  <a:gd name="T90" fmla="*/ 37 w 207"/>
                  <a:gd name="T91" fmla="*/ 207 h 812"/>
                  <a:gd name="T92" fmla="*/ 36 w 207"/>
                  <a:gd name="T93" fmla="*/ 210 h 812"/>
                  <a:gd name="T94" fmla="*/ 3 w 207"/>
                  <a:gd name="T95" fmla="*/ 334 h 812"/>
                  <a:gd name="T96" fmla="*/ 32 w 207"/>
                  <a:gd name="T97" fmla="*/ 299 h 812"/>
                  <a:gd name="T98" fmla="*/ 40 w 207"/>
                  <a:gd name="T99" fmla="*/ 275 h 812"/>
                  <a:gd name="T100" fmla="*/ 37 w 207"/>
                  <a:gd name="T101" fmla="*/ 28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7" h="812">
                    <a:moveTo>
                      <a:pt x="3" y="354"/>
                    </a:moveTo>
                    <a:cubicBezTo>
                      <a:pt x="3" y="355"/>
                      <a:pt x="3" y="357"/>
                      <a:pt x="4" y="359"/>
                    </a:cubicBezTo>
                    <a:cubicBezTo>
                      <a:pt x="8" y="364"/>
                      <a:pt x="11" y="368"/>
                      <a:pt x="14" y="374"/>
                    </a:cubicBezTo>
                    <a:cubicBezTo>
                      <a:pt x="14" y="393"/>
                      <a:pt x="17" y="412"/>
                      <a:pt x="18" y="431"/>
                    </a:cubicBezTo>
                    <a:cubicBezTo>
                      <a:pt x="19" y="453"/>
                      <a:pt x="19" y="474"/>
                      <a:pt x="20" y="495"/>
                    </a:cubicBezTo>
                    <a:cubicBezTo>
                      <a:pt x="21" y="506"/>
                      <a:pt x="18" y="517"/>
                      <a:pt x="18" y="528"/>
                    </a:cubicBezTo>
                    <a:cubicBezTo>
                      <a:pt x="19" y="550"/>
                      <a:pt x="19" y="573"/>
                      <a:pt x="29" y="592"/>
                    </a:cubicBezTo>
                    <a:cubicBezTo>
                      <a:pt x="30" y="601"/>
                      <a:pt x="31" y="610"/>
                      <a:pt x="34" y="618"/>
                    </a:cubicBezTo>
                    <a:cubicBezTo>
                      <a:pt x="36" y="627"/>
                      <a:pt x="37" y="636"/>
                      <a:pt x="40" y="645"/>
                    </a:cubicBezTo>
                    <a:cubicBezTo>
                      <a:pt x="40" y="645"/>
                      <a:pt x="41" y="646"/>
                      <a:pt x="41" y="646"/>
                    </a:cubicBezTo>
                    <a:cubicBezTo>
                      <a:pt x="46" y="645"/>
                      <a:pt x="51" y="645"/>
                      <a:pt x="55" y="642"/>
                    </a:cubicBezTo>
                    <a:cubicBezTo>
                      <a:pt x="56" y="651"/>
                      <a:pt x="52" y="666"/>
                      <a:pt x="63" y="670"/>
                    </a:cubicBezTo>
                    <a:cubicBezTo>
                      <a:pt x="64" y="670"/>
                      <a:pt x="65" y="670"/>
                      <a:pt x="65" y="670"/>
                    </a:cubicBezTo>
                    <a:cubicBezTo>
                      <a:pt x="70" y="669"/>
                      <a:pt x="71" y="665"/>
                      <a:pt x="73" y="662"/>
                    </a:cubicBezTo>
                    <a:cubicBezTo>
                      <a:pt x="72" y="682"/>
                      <a:pt x="77" y="703"/>
                      <a:pt x="70" y="722"/>
                    </a:cubicBezTo>
                    <a:cubicBezTo>
                      <a:pt x="67" y="732"/>
                      <a:pt x="63" y="741"/>
                      <a:pt x="58" y="750"/>
                    </a:cubicBezTo>
                    <a:cubicBezTo>
                      <a:pt x="57" y="753"/>
                      <a:pt x="56" y="756"/>
                      <a:pt x="54" y="759"/>
                    </a:cubicBezTo>
                    <a:cubicBezTo>
                      <a:pt x="53" y="760"/>
                      <a:pt x="52" y="761"/>
                      <a:pt x="51" y="761"/>
                    </a:cubicBezTo>
                    <a:cubicBezTo>
                      <a:pt x="49" y="762"/>
                      <a:pt x="47" y="760"/>
                      <a:pt x="45" y="760"/>
                    </a:cubicBezTo>
                    <a:cubicBezTo>
                      <a:pt x="41" y="760"/>
                      <a:pt x="38" y="762"/>
                      <a:pt x="34" y="762"/>
                    </a:cubicBezTo>
                    <a:cubicBezTo>
                      <a:pt x="32" y="763"/>
                      <a:pt x="32" y="764"/>
                      <a:pt x="31" y="765"/>
                    </a:cubicBezTo>
                    <a:cubicBezTo>
                      <a:pt x="31" y="765"/>
                      <a:pt x="30" y="764"/>
                      <a:pt x="30" y="765"/>
                    </a:cubicBezTo>
                    <a:cubicBezTo>
                      <a:pt x="28" y="766"/>
                      <a:pt x="28" y="768"/>
                      <a:pt x="29" y="769"/>
                    </a:cubicBezTo>
                    <a:cubicBezTo>
                      <a:pt x="31" y="771"/>
                      <a:pt x="34" y="770"/>
                      <a:pt x="36" y="769"/>
                    </a:cubicBezTo>
                    <a:cubicBezTo>
                      <a:pt x="31" y="772"/>
                      <a:pt x="23" y="773"/>
                      <a:pt x="21" y="780"/>
                    </a:cubicBezTo>
                    <a:cubicBezTo>
                      <a:pt x="20" y="782"/>
                      <a:pt x="23" y="782"/>
                      <a:pt x="25" y="782"/>
                    </a:cubicBezTo>
                    <a:cubicBezTo>
                      <a:pt x="30" y="784"/>
                      <a:pt x="36" y="784"/>
                      <a:pt x="41" y="785"/>
                    </a:cubicBezTo>
                    <a:cubicBezTo>
                      <a:pt x="45" y="785"/>
                      <a:pt x="49" y="785"/>
                      <a:pt x="53" y="786"/>
                    </a:cubicBezTo>
                    <a:cubicBezTo>
                      <a:pt x="57" y="786"/>
                      <a:pt x="61" y="786"/>
                      <a:pt x="66" y="785"/>
                    </a:cubicBezTo>
                    <a:cubicBezTo>
                      <a:pt x="68" y="785"/>
                      <a:pt x="70" y="784"/>
                      <a:pt x="71" y="783"/>
                    </a:cubicBezTo>
                    <a:cubicBezTo>
                      <a:pt x="79" y="774"/>
                      <a:pt x="83" y="762"/>
                      <a:pt x="94" y="756"/>
                    </a:cubicBezTo>
                    <a:cubicBezTo>
                      <a:pt x="95" y="755"/>
                      <a:pt x="97" y="754"/>
                      <a:pt x="97" y="755"/>
                    </a:cubicBezTo>
                    <a:cubicBezTo>
                      <a:pt x="103" y="761"/>
                      <a:pt x="100" y="769"/>
                      <a:pt x="99" y="777"/>
                    </a:cubicBezTo>
                    <a:cubicBezTo>
                      <a:pt x="100" y="777"/>
                      <a:pt x="100" y="777"/>
                      <a:pt x="101" y="778"/>
                    </a:cubicBezTo>
                    <a:cubicBezTo>
                      <a:pt x="102" y="778"/>
                      <a:pt x="104" y="779"/>
                      <a:pt x="104" y="778"/>
                    </a:cubicBezTo>
                    <a:cubicBezTo>
                      <a:pt x="105" y="771"/>
                      <a:pt x="104" y="765"/>
                      <a:pt x="105" y="758"/>
                    </a:cubicBezTo>
                    <a:cubicBezTo>
                      <a:pt x="108" y="771"/>
                      <a:pt x="111" y="783"/>
                      <a:pt x="113" y="796"/>
                    </a:cubicBezTo>
                    <a:cubicBezTo>
                      <a:pt x="114" y="799"/>
                      <a:pt x="114" y="802"/>
                      <a:pt x="113" y="805"/>
                    </a:cubicBezTo>
                    <a:cubicBezTo>
                      <a:pt x="112" y="807"/>
                      <a:pt x="108" y="809"/>
                      <a:pt x="109" y="812"/>
                    </a:cubicBezTo>
                    <a:cubicBezTo>
                      <a:pt x="123" y="812"/>
                      <a:pt x="137" y="812"/>
                      <a:pt x="151" y="811"/>
                    </a:cubicBezTo>
                    <a:cubicBezTo>
                      <a:pt x="153" y="811"/>
                      <a:pt x="156" y="810"/>
                      <a:pt x="156" y="809"/>
                    </a:cubicBezTo>
                    <a:cubicBezTo>
                      <a:pt x="158" y="806"/>
                      <a:pt x="157" y="803"/>
                      <a:pt x="156" y="800"/>
                    </a:cubicBezTo>
                    <a:cubicBezTo>
                      <a:pt x="152" y="788"/>
                      <a:pt x="147" y="777"/>
                      <a:pt x="144" y="764"/>
                    </a:cubicBezTo>
                    <a:cubicBezTo>
                      <a:pt x="143" y="760"/>
                      <a:pt x="139" y="757"/>
                      <a:pt x="138" y="753"/>
                    </a:cubicBezTo>
                    <a:cubicBezTo>
                      <a:pt x="135" y="747"/>
                      <a:pt x="134" y="741"/>
                      <a:pt x="134" y="734"/>
                    </a:cubicBezTo>
                    <a:cubicBezTo>
                      <a:pt x="134" y="706"/>
                      <a:pt x="137" y="677"/>
                      <a:pt x="137" y="649"/>
                    </a:cubicBezTo>
                    <a:cubicBezTo>
                      <a:pt x="141" y="651"/>
                      <a:pt x="145" y="648"/>
                      <a:pt x="149" y="646"/>
                    </a:cubicBezTo>
                    <a:cubicBezTo>
                      <a:pt x="153" y="645"/>
                      <a:pt x="155" y="642"/>
                      <a:pt x="158" y="639"/>
                    </a:cubicBezTo>
                    <a:cubicBezTo>
                      <a:pt x="159" y="637"/>
                      <a:pt x="160" y="636"/>
                      <a:pt x="161" y="633"/>
                    </a:cubicBezTo>
                    <a:cubicBezTo>
                      <a:pt x="161" y="632"/>
                      <a:pt x="161" y="631"/>
                      <a:pt x="161" y="630"/>
                    </a:cubicBezTo>
                    <a:cubicBezTo>
                      <a:pt x="160" y="627"/>
                      <a:pt x="159" y="623"/>
                      <a:pt x="159" y="620"/>
                    </a:cubicBezTo>
                    <a:cubicBezTo>
                      <a:pt x="159" y="618"/>
                      <a:pt x="159" y="616"/>
                      <a:pt x="159" y="614"/>
                    </a:cubicBezTo>
                    <a:cubicBezTo>
                      <a:pt x="158" y="610"/>
                      <a:pt x="157" y="606"/>
                      <a:pt x="156" y="601"/>
                    </a:cubicBezTo>
                    <a:cubicBezTo>
                      <a:pt x="156" y="599"/>
                      <a:pt x="155" y="597"/>
                      <a:pt x="154" y="596"/>
                    </a:cubicBezTo>
                    <a:cubicBezTo>
                      <a:pt x="151" y="593"/>
                      <a:pt x="155" y="590"/>
                      <a:pt x="157" y="588"/>
                    </a:cubicBezTo>
                    <a:cubicBezTo>
                      <a:pt x="157" y="588"/>
                      <a:pt x="158" y="588"/>
                      <a:pt x="159" y="588"/>
                    </a:cubicBezTo>
                    <a:cubicBezTo>
                      <a:pt x="160" y="587"/>
                      <a:pt x="160" y="586"/>
                      <a:pt x="160" y="584"/>
                    </a:cubicBezTo>
                    <a:cubicBezTo>
                      <a:pt x="160" y="585"/>
                      <a:pt x="161" y="584"/>
                      <a:pt x="161" y="584"/>
                    </a:cubicBezTo>
                    <a:cubicBezTo>
                      <a:pt x="164" y="572"/>
                      <a:pt x="163" y="560"/>
                      <a:pt x="163" y="548"/>
                    </a:cubicBezTo>
                    <a:cubicBezTo>
                      <a:pt x="163" y="543"/>
                      <a:pt x="161" y="538"/>
                      <a:pt x="161" y="533"/>
                    </a:cubicBezTo>
                    <a:cubicBezTo>
                      <a:pt x="161" y="525"/>
                      <a:pt x="163" y="516"/>
                      <a:pt x="162" y="508"/>
                    </a:cubicBezTo>
                    <a:cubicBezTo>
                      <a:pt x="160" y="482"/>
                      <a:pt x="156" y="457"/>
                      <a:pt x="152" y="430"/>
                    </a:cubicBezTo>
                    <a:cubicBezTo>
                      <a:pt x="147" y="398"/>
                      <a:pt x="151" y="366"/>
                      <a:pt x="159" y="334"/>
                    </a:cubicBezTo>
                    <a:cubicBezTo>
                      <a:pt x="166" y="326"/>
                      <a:pt x="174" y="319"/>
                      <a:pt x="184" y="313"/>
                    </a:cubicBezTo>
                    <a:cubicBezTo>
                      <a:pt x="186" y="312"/>
                      <a:pt x="188" y="310"/>
                      <a:pt x="188" y="307"/>
                    </a:cubicBezTo>
                    <a:cubicBezTo>
                      <a:pt x="188" y="306"/>
                      <a:pt x="188" y="304"/>
                      <a:pt x="189" y="302"/>
                    </a:cubicBezTo>
                    <a:cubicBezTo>
                      <a:pt x="199" y="271"/>
                      <a:pt x="203" y="239"/>
                      <a:pt x="205" y="206"/>
                    </a:cubicBezTo>
                    <a:cubicBezTo>
                      <a:pt x="206" y="191"/>
                      <a:pt x="207" y="174"/>
                      <a:pt x="201" y="160"/>
                    </a:cubicBezTo>
                    <a:cubicBezTo>
                      <a:pt x="198" y="154"/>
                      <a:pt x="192" y="151"/>
                      <a:pt x="186" y="149"/>
                    </a:cubicBezTo>
                    <a:cubicBezTo>
                      <a:pt x="186" y="144"/>
                      <a:pt x="182" y="142"/>
                      <a:pt x="180" y="138"/>
                    </a:cubicBezTo>
                    <a:cubicBezTo>
                      <a:pt x="178" y="134"/>
                      <a:pt x="177" y="130"/>
                      <a:pt x="176" y="126"/>
                    </a:cubicBezTo>
                    <a:cubicBezTo>
                      <a:pt x="172" y="92"/>
                      <a:pt x="170" y="59"/>
                      <a:pt x="157" y="29"/>
                    </a:cubicBezTo>
                    <a:cubicBezTo>
                      <a:pt x="155" y="24"/>
                      <a:pt x="153" y="21"/>
                      <a:pt x="150" y="17"/>
                    </a:cubicBezTo>
                    <a:cubicBezTo>
                      <a:pt x="148" y="13"/>
                      <a:pt x="145" y="10"/>
                      <a:pt x="141" y="8"/>
                    </a:cubicBezTo>
                    <a:cubicBezTo>
                      <a:pt x="134" y="4"/>
                      <a:pt x="127" y="1"/>
                      <a:pt x="120" y="1"/>
                    </a:cubicBezTo>
                    <a:cubicBezTo>
                      <a:pt x="118" y="0"/>
                      <a:pt x="117" y="0"/>
                      <a:pt x="115" y="1"/>
                    </a:cubicBezTo>
                    <a:cubicBezTo>
                      <a:pt x="114" y="1"/>
                      <a:pt x="113" y="2"/>
                      <a:pt x="112" y="2"/>
                    </a:cubicBezTo>
                    <a:cubicBezTo>
                      <a:pt x="98" y="0"/>
                      <a:pt x="90" y="15"/>
                      <a:pt x="85" y="26"/>
                    </a:cubicBezTo>
                    <a:cubicBezTo>
                      <a:pt x="81" y="33"/>
                      <a:pt x="79" y="40"/>
                      <a:pt x="77" y="48"/>
                    </a:cubicBezTo>
                    <a:cubicBezTo>
                      <a:pt x="70" y="75"/>
                      <a:pt x="69" y="101"/>
                      <a:pt x="63" y="129"/>
                    </a:cubicBezTo>
                    <a:cubicBezTo>
                      <a:pt x="60" y="146"/>
                      <a:pt x="55" y="161"/>
                      <a:pt x="45" y="176"/>
                    </a:cubicBezTo>
                    <a:cubicBezTo>
                      <a:pt x="41" y="182"/>
                      <a:pt x="37" y="189"/>
                      <a:pt x="38" y="196"/>
                    </a:cubicBezTo>
                    <a:cubicBezTo>
                      <a:pt x="38" y="196"/>
                      <a:pt x="36" y="196"/>
                      <a:pt x="36" y="197"/>
                    </a:cubicBezTo>
                    <a:cubicBezTo>
                      <a:pt x="36" y="197"/>
                      <a:pt x="37" y="197"/>
                      <a:pt x="37" y="198"/>
                    </a:cubicBezTo>
                    <a:cubicBezTo>
                      <a:pt x="32" y="200"/>
                      <a:pt x="27" y="201"/>
                      <a:pt x="22" y="201"/>
                    </a:cubicBezTo>
                    <a:cubicBezTo>
                      <a:pt x="25" y="202"/>
                      <a:pt x="27" y="203"/>
                      <a:pt x="30" y="202"/>
                    </a:cubicBezTo>
                    <a:cubicBezTo>
                      <a:pt x="30" y="202"/>
                      <a:pt x="31" y="203"/>
                      <a:pt x="31" y="203"/>
                    </a:cubicBezTo>
                    <a:cubicBezTo>
                      <a:pt x="30" y="203"/>
                      <a:pt x="30" y="203"/>
                      <a:pt x="29" y="203"/>
                    </a:cubicBezTo>
                    <a:cubicBezTo>
                      <a:pt x="30" y="205"/>
                      <a:pt x="31" y="204"/>
                      <a:pt x="32" y="205"/>
                    </a:cubicBezTo>
                    <a:cubicBezTo>
                      <a:pt x="30" y="207"/>
                      <a:pt x="27" y="208"/>
                      <a:pt x="24" y="209"/>
                    </a:cubicBezTo>
                    <a:cubicBezTo>
                      <a:pt x="28" y="210"/>
                      <a:pt x="31" y="208"/>
                      <a:pt x="34" y="207"/>
                    </a:cubicBezTo>
                    <a:cubicBezTo>
                      <a:pt x="35" y="207"/>
                      <a:pt x="36" y="207"/>
                      <a:pt x="37" y="207"/>
                    </a:cubicBezTo>
                    <a:cubicBezTo>
                      <a:pt x="35" y="209"/>
                      <a:pt x="33" y="209"/>
                      <a:pt x="31" y="209"/>
                    </a:cubicBezTo>
                    <a:cubicBezTo>
                      <a:pt x="33" y="210"/>
                      <a:pt x="34" y="210"/>
                      <a:pt x="36" y="210"/>
                    </a:cubicBezTo>
                    <a:cubicBezTo>
                      <a:pt x="28" y="234"/>
                      <a:pt x="17" y="257"/>
                      <a:pt x="8" y="280"/>
                    </a:cubicBezTo>
                    <a:cubicBezTo>
                      <a:pt x="2" y="298"/>
                      <a:pt x="0" y="316"/>
                      <a:pt x="3" y="334"/>
                    </a:cubicBezTo>
                    <a:cubicBezTo>
                      <a:pt x="4" y="343"/>
                      <a:pt x="4" y="350"/>
                      <a:pt x="3" y="354"/>
                    </a:cubicBezTo>
                    <a:close/>
                    <a:moveTo>
                      <a:pt x="32" y="299"/>
                    </a:moveTo>
                    <a:cubicBezTo>
                      <a:pt x="32" y="299"/>
                      <a:pt x="33" y="295"/>
                      <a:pt x="34" y="292"/>
                    </a:cubicBezTo>
                    <a:cubicBezTo>
                      <a:pt x="35" y="290"/>
                      <a:pt x="40" y="275"/>
                      <a:pt x="40" y="275"/>
                    </a:cubicBezTo>
                    <a:cubicBezTo>
                      <a:pt x="41" y="275"/>
                      <a:pt x="42" y="276"/>
                      <a:pt x="42" y="276"/>
                    </a:cubicBezTo>
                    <a:cubicBezTo>
                      <a:pt x="42" y="276"/>
                      <a:pt x="40" y="281"/>
                      <a:pt x="37" y="287"/>
                    </a:cubicBezTo>
                    <a:cubicBezTo>
                      <a:pt x="35" y="294"/>
                      <a:pt x="32" y="299"/>
                      <a:pt x="32" y="29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3" name="矩形 32"/>
            <p:cNvSpPr/>
            <p:nvPr/>
          </p:nvSpPr>
          <p:spPr>
            <a:xfrm>
              <a:off x="1745394" y="4850628"/>
              <a:ext cx="6308198" cy="1076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altLang="zh-CN" sz="1600" kern="100" dirty="0">
                  <a:solidFill>
                    <a:schemeClr val="accent5">
                      <a:lumMod val="75000"/>
                    </a:schemeClr>
                  </a:solidFill>
                  <a:latin typeface="方正兰亭细黑_GBK" panose="02000000000000000000" pitchFamily="2" charset="-122"/>
                  <a:ea typeface="方正兰亭细黑_GBK" panose="02000000000000000000" pitchFamily="2" charset="-122"/>
                  <a:cs typeface="Times New Roman" panose="02020603050405020304" pitchFamily="18" charset="0"/>
                </a:rPr>
                <a:t>设政府信息公开工作小组，落实综合科为信息公开办公室，落实专人负责；信息发布实行“一审二核”，即科室负责人一审，分管领导和保密分管领导双重审核；建立错误问题信息及时整改反馈机制，严重问题即查即改，一般性问题整改时限不超过4小时。</a:t>
              </a:r>
              <a:endParaRPr lang="zh-CN" altLang="zh-CN" sz="1600" kern="100" dirty="0">
                <a:solidFill>
                  <a:schemeClr val="accent5">
                    <a:lumMod val="75000"/>
                  </a:schemeClr>
                </a:solidFill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183275" y="1931853"/>
            <a:ext cx="8953552" cy="1783069"/>
            <a:chOff x="2190895" y="1951538"/>
            <a:chExt cx="8953552" cy="1783069"/>
          </a:xfrm>
        </p:grpSpPr>
        <p:sp>
          <p:nvSpPr>
            <p:cNvPr id="11" name="圆角矩形 10"/>
            <p:cNvSpPr/>
            <p:nvPr/>
          </p:nvSpPr>
          <p:spPr>
            <a:xfrm>
              <a:off x="2190895" y="1951538"/>
              <a:ext cx="8953552" cy="174767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143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190895" y="1972176"/>
              <a:ext cx="1762431" cy="176243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127000" dist="635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199301" y="2412307"/>
              <a:ext cx="6308198" cy="58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altLang="zh-CN" sz="1600" kern="100" dirty="0">
                  <a:solidFill>
                    <a:schemeClr val="accent5">
                      <a:lumMod val="75000"/>
                    </a:schemeClr>
                  </a:solidFill>
                  <a:latin typeface="方正兰亭细黑_GBK" panose="02000000000000000000" pitchFamily="2" charset="-122"/>
                  <a:ea typeface="方正兰亭细黑_GBK" panose="02000000000000000000" pitchFamily="2" charset="-122"/>
                  <a:cs typeface="Times New Roman" panose="02020603050405020304" pitchFamily="18" charset="0"/>
                </a:rPr>
                <a:t>2022年度海盐县政务数据办未收到依申请公开政府信息办理事项，未发生因政府信息公开引起的申请行政复议、提起行政诉讼的情况。</a:t>
              </a:r>
              <a:endParaRPr lang="zh-CN" altLang="zh-CN" sz="1600" kern="100" dirty="0">
                <a:solidFill>
                  <a:schemeClr val="accent5">
                    <a:lumMod val="75000"/>
                  </a:schemeClr>
                </a:solidFill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13"/>
            <p:cNvGrpSpPr>
              <a:grpSpLocks noChangeAspect="1"/>
            </p:cNvGrpSpPr>
            <p:nvPr/>
          </p:nvGrpSpPr>
          <p:grpSpPr bwMode="auto">
            <a:xfrm>
              <a:off x="2848971" y="2078413"/>
              <a:ext cx="446277" cy="1493926"/>
              <a:chOff x="3468" y="909"/>
              <a:chExt cx="751" cy="2514"/>
            </a:xfrm>
            <a:solidFill>
              <a:schemeClr val="bg1"/>
            </a:solidFill>
          </p:grpSpPr>
          <p:sp>
            <p:nvSpPr>
              <p:cNvPr id="24" name="Freeform 14"/>
              <p:cNvSpPr/>
              <p:nvPr/>
            </p:nvSpPr>
            <p:spPr bwMode="auto">
              <a:xfrm>
                <a:off x="3468" y="909"/>
                <a:ext cx="751" cy="2514"/>
              </a:xfrm>
              <a:custGeom>
                <a:avLst/>
                <a:gdLst>
                  <a:gd name="T0" fmla="*/ 236 w 315"/>
                  <a:gd name="T1" fmla="*/ 339 h 1061"/>
                  <a:gd name="T2" fmla="*/ 285 w 315"/>
                  <a:gd name="T3" fmla="*/ 288 h 1061"/>
                  <a:gd name="T4" fmla="*/ 261 w 315"/>
                  <a:gd name="T5" fmla="*/ 261 h 1061"/>
                  <a:gd name="T6" fmla="*/ 220 w 315"/>
                  <a:gd name="T7" fmla="*/ 205 h 1061"/>
                  <a:gd name="T8" fmla="*/ 183 w 315"/>
                  <a:gd name="T9" fmla="*/ 141 h 1061"/>
                  <a:gd name="T10" fmla="*/ 174 w 315"/>
                  <a:gd name="T11" fmla="*/ 106 h 1061"/>
                  <a:gd name="T12" fmla="*/ 175 w 315"/>
                  <a:gd name="T13" fmla="*/ 73 h 1061"/>
                  <a:gd name="T14" fmla="*/ 135 w 315"/>
                  <a:gd name="T15" fmla="*/ 0 h 1061"/>
                  <a:gd name="T16" fmla="*/ 78 w 315"/>
                  <a:gd name="T17" fmla="*/ 38 h 1061"/>
                  <a:gd name="T18" fmla="*/ 78 w 315"/>
                  <a:gd name="T19" fmla="*/ 75 h 1061"/>
                  <a:gd name="T20" fmla="*/ 87 w 315"/>
                  <a:gd name="T21" fmla="*/ 106 h 1061"/>
                  <a:gd name="T22" fmla="*/ 92 w 315"/>
                  <a:gd name="T23" fmla="*/ 135 h 1061"/>
                  <a:gd name="T24" fmla="*/ 83 w 315"/>
                  <a:gd name="T25" fmla="*/ 145 h 1061"/>
                  <a:gd name="T26" fmla="*/ 8 w 315"/>
                  <a:gd name="T27" fmla="*/ 210 h 1061"/>
                  <a:gd name="T28" fmla="*/ 9 w 315"/>
                  <a:gd name="T29" fmla="*/ 312 h 1061"/>
                  <a:gd name="T30" fmla="*/ 31 w 315"/>
                  <a:gd name="T31" fmla="*/ 388 h 1061"/>
                  <a:gd name="T32" fmla="*/ 30 w 315"/>
                  <a:gd name="T33" fmla="*/ 421 h 1061"/>
                  <a:gd name="T34" fmla="*/ 24 w 315"/>
                  <a:gd name="T35" fmla="*/ 723 h 1061"/>
                  <a:gd name="T36" fmla="*/ 25 w 315"/>
                  <a:gd name="T37" fmla="*/ 961 h 1061"/>
                  <a:gd name="T38" fmla="*/ 31 w 315"/>
                  <a:gd name="T39" fmla="*/ 991 h 1061"/>
                  <a:gd name="T40" fmla="*/ 93 w 315"/>
                  <a:gd name="T41" fmla="*/ 1054 h 1061"/>
                  <a:gd name="T42" fmla="*/ 95 w 315"/>
                  <a:gd name="T43" fmla="*/ 991 h 1061"/>
                  <a:gd name="T44" fmla="*/ 124 w 315"/>
                  <a:gd name="T45" fmla="*/ 807 h 1061"/>
                  <a:gd name="T46" fmla="*/ 140 w 315"/>
                  <a:gd name="T47" fmla="*/ 686 h 1061"/>
                  <a:gd name="T48" fmla="*/ 158 w 315"/>
                  <a:gd name="T49" fmla="*/ 868 h 1061"/>
                  <a:gd name="T50" fmla="*/ 166 w 315"/>
                  <a:gd name="T51" fmla="*/ 966 h 1061"/>
                  <a:gd name="T52" fmla="*/ 179 w 315"/>
                  <a:gd name="T53" fmla="*/ 986 h 1061"/>
                  <a:gd name="T54" fmla="*/ 210 w 315"/>
                  <a:gd name="T55" fmla="*/ 989 h 1061"/>
                  <a:gd name="T56" fmla="*/ 294 w 315"/>
                  <a:gd name="T57" fmla="*/ 1009 h 1061"/>
                  <a:gd name="T58" fmla="*/ 282 w 315"/>
                  <a:gd name="T59" fmla="*/ 977 h 1061"/>
                  <a:gd name="T60" fmla="*/ 253 w 315"/>
                  <a:gd name="T61" fmla="*/ 954 h 1061"/>
                  <a:gd name="T62" fmla="*/ 237 w 315"/>
                  <a:gd name="T63" fmla="*/ 793 h 1061"/>
                  <a:gd name="T64" fmla="*/ 218 w 315"/>
                  <a:gd name="T65" fmla="*/ 472 h 1061"/>
                  <a:gd name="T66" fmla="*/ 214 w 315"/>
                  <a:gd name="T67" fmla="*/ 409 h 1061"/>
                  <a:gd name="T68" fmla="*/ 207 w 315"/>
                  <a:gd name="T69" fmla="*/ 386 h 10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15" h="1061">
                    <a:moveTo>
                      <a:pt x="206" y="361"/>
                    </a:moveTo>
                    <a:cubicBezTo>
                      <a:pt x="206" y="361"/>
                      <a:pt x="234" y="346"/>
                      <a:pt x="236" y="339"/>
                    </a:cubicBezTo>
                    <a:cubicBezTo>
                      <a:pt x="236" y="339"/>
                      <a:pt x="266" y="362"/>
                      <a:pt x="283" y="345"/>
                    </a:cubicBezTo>
                    <a:cubicBezTo>
                      <a:pt x="300" y="328"/>
                      <a:pt x="289" y="297"/>
                      <a:pt x="285" y="288"/>
                    </a:cubicBezTo>
                    <a:cubicBezTo>
                      <a:pt x="282" y="279"/>
                      <a:pt x="263" y="259"/>
                      <a:pt x="263" y="259"/>
                    </a:cubicBezTo>
                    <a:cubicBezTo>
                      <a:pt x="261" y="261"/>
                      <a:pt x="261" y="261"/>
                      <a:pt x="261" y="261"/>
                    </a:cubicBezTo>
                    <a:cubicBezTo>
                      <a:pt x="261" y="261"/>
                      <a:pt x="235" y="238"/>
                      <a:pt x="235" y="232"/>
                    </a:cubicBezTo>
                    <a:cubicBezTo>
                      <a:pt x="235" y="225"/>
                      <a:pt x="225" y="210"/>
                      <a:pt x="220" y="205"/>
                    </a:cubicBezTo>
                    <a:cubicBezTo>
                      <a:pt x="215" y="201"/>
                      <a:pt x="196" y="199"/>
                      <a:pt x="193" y="173"/>
                    </a:cubicBezTo>
                    <a:cubicBezTo>
                      <a:pt x="189" y="147"/>
                      <a:pt x="189" y="143"/>
                      <a:pt x="183" y="141"/>
                    </a:cubicBezTo>
                    <a:cubicBezTo>
                      <a:pt x="177" y="140"/>
                      <a:pt x="162" y="136"/>
                      <a:pt x="162" y="136"/>
                    </a:cubicBezTo>
                    <a:cubicBezTo>
                      <a:pt x="162" y="136"/>
                      <a:pt x="174" y="112"/>
                      <a:pt x="174" y="106"/>
                    </a:cubicBezTo>
                    <a:cubicBezTo>
                      <a:pt x="174" y="101"/>
                      <a:pt x="174" y="98"/>
                      <a:pt x="175" y="95"/>
                    </a:cubicBezTo>
                    <a:cubicBezTo>
                      <a:pt x="177" y="91"/>
                      <a:pt x="177" y="79"/>
                      <a:pt x="175" y="73"/>
                    </a:cubicBezTo>
                    <a:cubicBezTo>
                      <a:pt x="174" y="67"/>
                      <a:pt x="173" y="38"/>
                      <a:pt x="168" y="29"/>
                    </a:cubicBezTo>
                    <a:cubicBezTo>
                      <a:pt x="163" y="20"/>
                      <a:pt x="155" y="0"/>
                      <a:pt x="135" y="0"/>
                    </a:cubicBezTo>
                    <a:cubicBezTo>
                      <a:pt x="114" y="0"/>
                      <a:pt x="101" y="7"/>
                      <a:pt x="99" y="9"/>
                    </a:cubicBezTo>
                    <a:cubicBezTo>
                      <a:pt x="96" y="12"/>
                      <a:pt x="78" y="31"/>
                      <a:pt x="78" y="38"/>
                    </a:cubicBezTo>
                    <a:cubicBezTo>
                      <a:pt x="78" y="45"/>
                      <a:pt x="79" y="55"/>
                      <a:pt x="77" y="59"/>
                    </a:cubicBezTo>
                    <a:cubicBezTo>
                      <a:pt x="75" y="64"/>
                      <a:pt x="76" y="71"/>
                      <a:pt x="78" y="75"/>
                    </a:cubicBezTo>
                    <a:cubicBezTo>
                      <a:pt x="78" y="75"/>
                      <a:pt x="77" y="85"/>
                      <a:pt x="79" y="92"/>
                    </a:cubicBezTo>
                    <a:cubicBezTo>
                      <a:pt x="81" y="99"/>
                      <a:pt x="87" y="106"/>
                      <a:pt x="87" y="106"/>
                    </a:cubicBezTo>
                    <a:cubicBezTo>
                      <a:pt x="87" y="106"/>
                      <a:pt x="90" y="115"/>
                      <a:pt x="93" y="117"/>
                    </a:cubicBezTo>
                    <a:cubicBezTo>
                      <a:pt x="93" y="117"/>
                      <a:pt x="96" y="128"/>
                      <a:pt x="92" y="135"/>
                    </a:cubicBezTo>
                    <a:cubicBezTo>
                      <a:pt x="89" y="142"/>
                      <a:pt x="85" y="146"/>
                      <a:pt x="85" y="146"/>
                    </a:cubicBezTo>
                    <a:cubicBezTo>
                      <a:pt x="83" y="145"/>
                      <a:pt x="83" y="145"/>
                      <a:pt x="83" y="145"/>
                    </a:cubicBezTo>
                    <a:cubicBezTo>
                      <a:pt x="83" y="145"/>
                      <a:pt x="53" y="163"/>
                      <a:pt x="41" y="167"/>
                    </a:cubicBezTo>
                    <a:cubicBezTo>
                      <a:pt x="28" y="171"/>
                      <a:pt x="8" y="193"/>
                      <a:pt x="8" y="210"/>
                    </a:cubicBezTo>
                    <a:cubicBezTo>
                      <a:pt x="8" y="228"/>
                      <a:pt x="0" y="249"/>
                      <a:pt x="3" y="264"/>
                    </a:cubicBezTo>
                    <a:cubicBezTo>
                      <a:pt x="6" y="279"/>
                      <a:pt x="4" y="302"/>
                      <a:pt x="9" y="312"/>
                    </a:cubicBezTo>
                    <a:cubicBezTo>
                      <a:pt x="14" y="323"/>
                      <a:pt x="21" y="345"/>
                      <a:pt x="23" y="356"/>
                    </a:cubicBezTo>
                    <a:cubicBezTo>
                      <a:pt x="26" y="366"/>
                      <a:pt x="28" y="386"/>
                      <a:pt x="31" y="388"/>
                    </a:cubicBezTo>
                    <a:cubicBezTo>
                      <a:pt x="34" y="391"/>
                      <a:pt x="36" y="397"/>
                      <a:pt x="41" y="395"/>
                    </a:cubicBezTo>
                    <a:cubicBezTo>
                      <a:pt x="41" y="395"/>
                      <a:pt x="38" y="409"/>
                      <a:pt x="30" y="421"/>
                    </a:cubicBezTo>
                    <a:cubicBezTo>
                      <a:pt x="23" y="432"/>
                      <a:pt x="16" y="494"/>
                      <a:pt x="16" y="530"/>
                    </a:cubicBezTo>
                    <a:cubicBezTo>
                      <a:pt x="16" y="567"/>
                      <a:pt x="24" y="683"/>
                      <a:pt x="24" y="723"/>
                    </a:cubicBezTo>
                    <a:cubicBezTo>
                      <a:pt x="24" y="762"/>
                      <a:pt x="25" y="865"/>
                      <a:pt x="25" y="887"/>
                    </a:cubicBezTo>
                    <a:cubicBezTo>
                      <a:pt x="25" y="908"/>
                      <a:pt x="25" y="949"/>
                      <a:pt x="25" y="961"/>
                    </a:cubicBezTo>
                    <a:cubicBezTo>
                      <a:pt x="25" y="974"/>
                      <a:pt x="24" y="991"/>
                      <a:pt x="24" y="991"/>
                    </a:cubicBezTo>
                    <a:cubicBezTo>
                      <a:pt x="31" y="991"/>
                      <a:pt x="31" y="991"/>
                      <a:pt x="31" y="991"/>
                    </a:cubicBezTo>
                    <a:cubicBezTo>
                      <a:pt x="31" y="991"/>
                      <a:pt x="43" y="1004"/>
                      <a:pt x="43" y="1014"/>
                    </a:cubicBezTo>
                    <a:cubicBezTo>
                      <a:pt x="43" y="1025"/>
                      <a:pt x="67" y="1061"/>
                      <a:pt x="93" y="1054"/>
                    </a:cubicBezTo>
                    <a:cubicBezTo>
                      <a:pt x="120" y="1048"/>
                      <a:pt x="107" y="1028"/>
                      <a:pt x="103" y="1019"/>
                    </a:cubicBezTo>
                    <a:cubicBezTo>
                      <a:pt x="100" y="1010"/>
                      <a:pt x="89" y="997"/>
                      <a:pt x="95" y="991"/>
                    </a:cubicBezTo>
                    <a:cubicBezTo>
                      <a:pt x="100" y="985"/>
                      <a:pt x="108" y="979"/>
                      <a:pt x="108" y="967"/>
                    </a:cubicBezTo>
                    <a:cubicBezTo>
                      <a:pt x="108" y="955"/>
                      <a:pt x="129" y="829"/>
                      <a:pt x="124" y="807"/>
                    </a:cubicBezTo>
                    <a:cubicBezTo>
                      <a:pt x="118" y="785"/>
                      <a:pt x="127" y="734"/>
                      <a:pt x="131" y="722"/>
                    </a:cubicBezTo>
                    <a:cubicBezTo>
                      <a:pt x="135" y="710"/>
                      <a:pt x="140" y="686"/>
                      <a:pt x="140" y="686"/>
                    </a:cubicBezTo>
                    <a:cubicBezTo>
                      <a:pt x="140" y="686"/>
                      <a:pt x="147" y="736"/>
                      <a:pt x="147" y="751"/>
                    </a:cubicBezTo>
                    <a:cubicBezTo>
                      <a:pt x="147" y="766"/>
                      <a:pt x="153" y="852"/>
                      <a:pt x="158" y="868"/>
                    </a:cubicBezTo>
                    <a:cubicBezTo>
                      <a:pt x="163" y="884"/>
                      <a:pt x="174" y="929"/>
                      <a:pt x="171" y="940"/>
                    </a:cubicBezTo>
                    <a:cubicBezTo>
                      <a:pt x="168" y="952"/>
                      <a:pt x="166" y="966"/>
                      <a:pt x="166" y="966"/>
                    </a:cubicBezTo>
                    <a:cubicBezTo>
                      <a:pt x="173" y="968"/>
                      <a:pt x="173" y="968"/>
                      <a:pt x="173" y="968"/>
                    </a:cubicBezTo>
                    <a:cubicBezTo>
                      <a:pt x="173" y="968"/>
                      <a:pt x="170" y="982"/>
                      <a:pt x="179" y="986"/>
                    </a:cubicBezTo>
                    <a:cubicBezTo>
                      <a:pt x="187" y="990"/>
                      <a:pt x="206" y="995"/>
                      <a:pt x="206" y="992"/>
                    </a:cubicBezTo>
                    <a:cubicBezTo>
                      <a:pt x="206" y="989"/>
                      <a:pt x="210" y="989"/>
                      <a:pt x="210" y="989"/>
                    </a:cubicBezTo>
                    <a:cubicBezTo>
                      <a:pt x="210" y="989"/>
                      <a:pt x="232" y="994"/>
                      <a:pt x="238" y="1000"/>
                    </a:cubicBezTo>
                    <a:cubicBezTo>
                      <a:pt x="244" y="1006"/>
                      <a:pt x="280" y="1013"/>
                      <a:pt x="294" y="1009"/>
                    </a:cubicBezTo>
                    <a:cubicBezTo>
                      <a:pt x="307" y="1005"/>
                      <a:pt x="315" y="996"/>
                      <a:pt x="307" y="992"/>
                    </a:cubicBezTo>
                    <a:cubicBezTo>
                      <a:pt x="300" y="988"/>
                      <a:pt x="282" y="984"/>
                      <a:pt x="282" y="977"/>
                    </a:cubicBezTo>
                    <a:cubicBezTo>
                      <a:pt x="282" y="971"/>
                      <a:pt x="282" y="973"/>
                      <a:pt x="276" y="971"/>
                    </a:cubicBezTo>
                    <a:cubicBezTo>
                      <a:pt x="270" y="969"/>
                      <a:pt x="259" y="967"/>
                      <a:pt x="253" y="954"/>
                    </a:cubicBezTo>
                    <a:cubicBezTo>
                      <a:pt x="247" y="942"/>
                      <a:pt x="238" y="932"/>
                      <a:pt x="238" y="913"/>
                    </a:cubicBezTo>
                    <a:cubicBezTo>
                      <a:pt x="238" y="894"/>
                      <a:pt x="233" y="814"/>
                      <a:pt x="237" y="793"/>
                    </a:cubicBezTo>
                    <a:cubicBezTo>
                      <a:pt x="242" y="772"/>
                      <a:pt x="245" y="625"/>
                      <a:pt x="239" y="600"/>
                    </a:cubicBezTo>
                    <a:cubicBezTo>
                      <a:pt x="233" y="576"/>
                      <a:pt x="224" y="493"/>
                      <a:pt x="218" y="472"/>
                    </a:cubicBezTo>
                    <a:cubicBezTo>
                      <a:pt x="213" y="452"/>
                      <a:pt x="203" y="418"/>
                      <a:pt x="205" y="416"/>
                    </a:cubicBezTo>
                    <a:cubicBezTo>
                      <a:pt x="207" y="414"/>
                      <a:pt x="214" y="415"/>
                      <a:pt x="214" y="409"/>
                    </a:cubicBezTo>
                    <a:cubicBezTo>
                      <a:pt x="214" y="403"/>
                      <a:pt x="202" y="399"/>
                      <a:pt x="202" y="399"/>
                    </a:cubicBezTo>
                    <a:cubicBezTo>
                      <a:pt x="202" y="399"/>
                      <a:pt x="207" y="394"/>
                      <a:pt x="207" y="386"/>
                    </a:cubicBezTo>
                    <a:cubicBezTo>
                      <a:pt x="207" y="378"/>
                      <a:pt x="206" y="361"/>
                      <a:pt x="206" y="361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50800" dir="5400000" algn="ctr" rotWithShape="0">
                  <a:schemeClr val="bg1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15"/>
              <p:cNvSpPr/>
              <p:nvPr/>
            </p:nvSpPr>
            <p:spPr bwMode="auto">
              <a:xfrm>
                <a:off x="3477" y="1260"/>
                <a:ext cx="485" cy="604"/>
              </a:xfrm>
              <a:custGeom>
                <a:avLst/>
                <a:gdLst>
                  <a:gd name="T0" fmla="*/ 155 w 203"/>
                  <a:gd name="T1" fmla="*/ 45 h 255"/>
                  <a:gd name="T2" fmla="*/ 141 w 203"/>
                  <a:gd name="T3" fmla="*/ 50 h 255"/>
                  <a:gd name="T4" fmla="*/ 100 w 203"/>
                  <a:gd name="T5" fmla="*/ 13 h 255"/>
                  <a:gd name="T6" fmla="*/ 84 w 203"/>
                  <a:gd name="T7" fmla="*/ 0 h 255"/>
                  <a:gd name="T8" fmla="*/ 37 w 203"/>
                  <a:gd name="T9" fmla="*/ 22 h 255"/>
                  <a:gd name="T10" fmla="*/ 7 w 203"/>
                  <a:gd name="T11" fmla="*/ 56 h 255"/>
                  <a:gd name="T12" fmla="*/ 2 w 203"/>
                  <a:gd name="T13" fmla="*/ 104 h 255"/>
                  <a:gd name="T14" fmla="*/ 4 w 203"/>
                  <a:gd name="T15" fmla="*/ 146 h 255"/>
                  <a:gd name="T16" fmla="*/ 22 w 203"/>
                  <a:gd name="T17" fmla="*/ 208 h 255"/>
                  <a:gd name="T18" fmla="*/ 31 w 203"/>
                  <a:gd name="T19" fmla="*/ 241 h 255"/>
                  <a:gd name="T20" fmla="*/ 48 w 203"/>
                  <a:gd name="T21" fmla="*/ 250 h 255"/>
                  <a:gd name="T22" fmla="*/ 89 w 203"/>
                  <a:gd name="T23" fmla="*/ 253 h 255"/>
                  <a:gd name="T24" fmla="*/ 101 w 203"/>
                  <a:gd name="T25" fmla="*/ 249 h 255"/>
                  <a:gd name="T26" fmla="*/ 123 w 203"/>
                  <a:gd name="T27" fmla="*/ 248 h 255"/>
                  <a:gd name="T28" fmla="*/ 150 w 203"/>
                  <a:gd name="T29" fmla="*/ 250 h 255"/>
                  <a:gd name="T30" fmla="*/ 163 w 203"/>
                  <a:gd name="T31" fmla="*/ 244 h 255"/>
                  <a:gd name="T32" fmla="*/ 187 w 203"/>
                  <a:gd name="T33" fmla="*/ 250 h 255"/>
                  <a:gd name="T34" fmla="*/ 201 w 203"/>
                  <a:gd name="T35" fmla="*/ 240 h 255"/>
                  <a:gd name="T36" fmla="*/ 201 w 203"/>
                  <a:gd name="T37" fmla="*/ 214 h 255"/>
                  <a:gd name="T38" fmla="*/ 153 w 203"/>
                  <a:gd name="T39" fmla="*/ 229 h 255"/>
                  <a:gd name="T40" fmla="*/ 116 w 203"/>
                  <a:gd name="T41" fmla="*/ 229 h 255"/>
                  <a:gd name="T42" fmla="*/ 132 w 203"/>
                  <a:gd name="T43" fmla="*/ 190 h 255"/>
                  <a:gd name="T44" fmla="*/ 127 w 203"/>
                  <a:gd name="T45" fmla="*/ 169 h 255"/>
                  <a:gd name="T46" fmla="*/ 162 w 203"/>
                  <a:gd name="T47" fmla="*/ 174 h 255"/>
                  <a:gd name="T48" fmla="*/ 194 w 203"/>
                  <a:gd name="T49" fmla="*/ 179 h 255"/>
                  <a:gd name="T50" fmla="*/ 197 w 203"/>
                  <a:gd name="T51" fmla="*/ 157 h 255"/>
                  <a:gd name="T52" fmla="*/ 203 w 203"/>
                  <a:gd name="T53" fmla="*/ 126 h 255"/>
                  <a:gd name="T54" fmla="*/ 185 w 203"/>
                  <a:gd name="T55" fmla="*/ 83 h 255"/>
                  <a:gd name="T56" fmla="*/ 170 w 203"/>
                  <a:gd name="T57" fmla="*/ 61 h 255"/>
                  <a:gd name="T58" fmla="*/ 155 w 203"/>
                  <a:gd name="T59" fmla="*/ 4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3" h="255">
                    <a:moveTo>
                      <a:pt x="155" y="45"/>
                    </a:moveTo>
                    <a:cubicBezTo>
                      <a:pt x="155" y="45"/>
                      <a:pt x="151" y="57"/>
                      <a:pt x="141" y="50"/>
                    </a:cubicBezTo>
                    <a:cubicBezTo>
                      <a:pt x="130" y="42"/>
                      <a:pt x="108" y="15"/>
                      <a:pt x="100" y="13"/>
                    </a:cubicBezTo>
                    <a:cubicBezTo>
                      <a:pt x="92" y="10"/>
                      <a:pt x="84" y="0"/>
                      <a:pt x="84" y="0"/>
                    </a:cubicBezTo>
                    <a:cubicBezTo>
                      <a:pt x="84" y="0"/>
                      <a:pt x="45" y="20"/>
                      <a:pt x="37" y="22"/>
                    </a:cubicBezTo>
                    <a:cubicBezTo>
                      <a:pt x="28" y="24"/>
                      <a:pt x="12" y="34"/>
                      <a:pt x="7" y="56"/>
                    </a:cubicBezTo>
                    <a:cubicBezTo>
                      <a:pt x="2" y="77"/>
                      <a:pt x="2" y="94"/>
                      <a:pt x="2" y="104"/>
                    </a:cubicBezTo>
                    <a:cubicBezTo>
                      <a:pt x="2" y="114"/>
                      <a:pt x="0" y="133"/>
                      <a:pt x="4" y="146"/>
                    </a:cubicBezTo>
                    <a:cubicBezTo>
                      <a:pt x="7" y="159"/>
                      <a:pt x="22" y="200"/>
                      <a:pt x="22" y="208"/>
                    </a:cubicBezTo>
                    <a:cubicBezTo>
                      <a:pt x="22" y="217"/>
                      <a:pt x="31" y="237"/>
                      <a:pt x="31" y="241"/>
                    </a:cubicBezTo>
                    <a:cubicBezTo>
                      <a:pt x="31" y="245"/>
                      <a:pt x="31" y="247"/>
                      <a:pt x="48" y="250"/>
                    </a:cubicBezTo>
                    <a:cubicBezTo>
                      <a:pt x="65" y="253"/>
                      <a:pt x="81" y="255"/>
                      <a:pt x="89" y="253"/>
                    </a:cubicBezTo>
                    <a:cubicBezTo>
                      <a:pt x="96" y="251"/>
                      <a:pt x="97" y="249"/>
                      <a:pt x="101" y="249"/>
                    </a:cubicBezTo>
                    <a:cubicBezTo>
                      <a:pt x="105" y="249"/>
                      <a:pt x="117" y="248"/>
                      <a:pt x="123" y="248"/>
                    </a:cubicBezTo>
                    <a:cubicBezTo>
                      <a:pt x="130" y="248"/>
                      <a:pt x="150" y="251"/>
                      <a:pt x="150" y="250"/>
                    </a:cubicBezTo>
                    <a:cubicBezTo>
                      <a:pt x="150" y="248"/>
                      <a:pt x="155" y="244"/>
                      <a:pt x="163" y="244"/>
                    </a:cubicBezTo>
                    <a:cubicBezTo>
                      <a:pt x="172" y="244"/>
                      <a:pt x="187" y="245"/>
                      <a:pt x="187" y="250"/>
                    </a:cubicBezTo>
                    <a:cubicBezTo>
                      <a:pt x="187" y="250"/>
                      <a:pt x="201" y="249"/>
                      <a:pt x="201" y="240"/>
                    </a:cubicBezTo>
                    <a:cubicBezTo>
                      <a:pt x="201" y="231"/>
                      <a:pt x="201" y="214"/>
                      <a:pt x="201" y="214"/>
                    </a:cubicBezTo>
                    <a:cubicBezTo>
                      <a:pt x="201" y="214"/>
                      <a:pt x="167" y="227"/>
                      <a:pt x="153" y="229"/>
                    </a:cubicBezTo>
                    <a:cubicBezTo>
                      <a:pt x="139" y="231"/>
                      <a:pt x="116" y="229"/>
                      <a:pt x="116" y="229"/>
                    </a:cubicBezTo>
                    <a:cubicBezTo>
                      <a:pt x="116" y="229"/>
                      <a:pt x="132" y="203"/>
                      <a:pt x="132" y="190"/>
                    </a:cubicBezTo>
                    <a:cubicBezTo>
                      <a:pt x="132" y="178"/>
                      <a:pt x="127" y="169"/>
                      <a:pt x="127" y="169"/>
                    </a:cubicBezTo>
                    <a:cubicBezTo>
                      <a:pt x="127" y="169"/>
                      <a:pt x="152" y="172"/>
                      <a:pt x="162" y="174"/>
                    </a:cubicBezTo>
                    <a:cubicBezTo>
                      <a:pt x="171" y="176"/>
                      <a:pt x="194" y="179"/>
                      <a:pt x="194" y="179"/>
                    </a:cubicBezTo>
                    <a:cubicBezTo>
                      <a:pt x="194" y="179"/>
                      <a:pt x="195" y="163"/>
                      <a:pt x="197" y="157"/>
                    </a:cubicBezTo>
                    <a:cubicBezTo>
                      <a:pt x="198" y="150"/>
                      <a:pt x="203" y="126"/>
                      <a:pt x="203" y="126"/>
                    </a:cubicBezTo>
                    <a:cubicBezTo>
                      <a:pt x="203" y="126"/>
                      <a:pt x="189" y="91"/>
                      <a:pt x="185" y="83"/>
                    </a:cubicBezTo>
                    <a:cubicBezTo>
                      <a:pt x="180" y="75"/>
                      <a:pt x="175" y="62"/>
                      <a:pt x="170" y="61"/>
                    </a:cubicBezTo>
                    <a:cubicBezTo>
                      <a:pt x="165" y="60"/>
                      <a:pt x="155" y="45"/>
                      <a:pt x="155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16"/>
              <p:cNvSpPr/>
              <p:nvPr/>
            </p:nvSpPr>
            <p:spPr bwMode="auto">
              <a:xfrm>
                <a:off x="3988" y="1532"/>
                <a:ext cx="184" cy="218"/>
              </a:xfrm>
              <a:custGeom>
                <a:avLst/>
                <a:gdLst>
                  <a:gd name="T0" fmla="*/ 45 w 77"/>
                  <a:gd name="T1" fmla="*/ 0 h 92"/>
                  <a:gd name="T2" fmla="*/ 34 w 77"/>
                  <a:gd name="T3" fmla="*/ 27 h 92"/>
                  <a:gd name="T4" fmla="*/ 0 w 77"/>
                  <a:gd name="T5" fmla="*/ 35 h 92"/>
                  <a:gd name="T6" fmla="*/ 10 w 77"/>
                  <a:gd name="T7" fmla="*/ 56 h 92"/>
                  <a:gd name="T8" fmla="*/ 21 w 77"/>
                  <a:gd name="T9" fmla="*/ 68 h 92"/>
                  <a:gd name="T10" fmla="*/ 18 w 77"/>
                  <a:gd name="T11" fmla="*/ 74 h 92"/>
                  <a:gd name="T12" fmla="*/ 53 w 77"/>
                  <a:gd name="T13" fmla="*/ 86 h 92"/>
                  <a:gd name="T14" fmla="*/ 73 w 77"/>
                  <a:gd name="T15" fmla="*/ 45 h 92"/>
                  <a:gd name="T16" fmla="*/ 45 w 77"/>
                  <a:gd name="T1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92">
                    <a:moveTo>
                      <a:pt x="45" y="0"/>
                    </a:moveTo>
                    <a:cubicBezTo>
                      <a:pt x="45" y="0"/>
                      <a:pt x="48" y="15"/>
                      <a:pt x="34" y="27"/>
                    </a:cubicBezTo>
                    <a:cubicBezTo>
                      <a:pt x="20" y="38"/>
                      <a:pt x="0" y="46"/>
                      <a:pt x="0" y="35"/>
                    </a:cubicBezTo>
                    <a:cubicBezTo>
                      <a:pt x="0" y="35"/>
                      <a:pt x="2" y="50"/>
                      <a:pt x="10" y="56"/>
                    </a:cubicBezTo>
                    <a:cubicBezTo>
                      <a:pt x="18" y="62"/>
                      <a:pt x="23" y="66"/>
                      <a:pt x="21" y="68"/>
                    </a:cubicBezTo>
                    <a:cubicBezTo>
                      <a:pt x="18" y="71"/>
                      <a:pt x="18" y="74"/>
                      <a:pt x="18" y="74"/>
                    </a:cubicBezTo>
                    <a:cubicBezTo>
                      <a:pt x="18" y="74"/>
                      <a:pt x="37" y="92"/>
                      <a:pt x="53" y="86"/>
                    </a:cubicBezTo>
                    <a:cubicBezTo>
                      <a:pt x="69" y="81"/>
                      <a:pt x="77" y="60"/>
                      <a:pt x="73" y="45"/>
                    </a:cubicBezTo>
                    <a:cubicBezTo>
                      <a:pt x="69" y="29"/>
                      <a:pt x="63" y="14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17"/>
              <p:cNvSpPr/>
              <p:nvPr/>
            </p:nvSpPr>
            <p:spPr bwMode="auto">
              <a:xfrm>
                <a:off x="3616" y="1457"/>
                <a:ext cx="160" cy="206"/>
              </a:xfrm>
              <a:custGeom>
                <a:avLst/>
                <a:gdLst>
                  <a:gd name="T0" fmla="*/ 67 w 67"/>
                  <a:gd name="T1" fmla="*/ 82 h 87"/>
                  <a:gd name="T2" fmla="*/ 18 w 67"/>
                  <a:gd name="T3" fmla="*/ 75 h 87"/>
                  <a:gd name="T4" fmla="*/ 20 w 67"/>
                  <a:gd name="T5" fmla="*/ 45 h 87"/>
                  <a:gd name="T6" fmla="*/ 20 w 67"/>
                  <a:gd name="T7" fmla="*/ 0 h 87"/>
                  <a:gd name="T8" fmla="*/ 12 w 67"/>
                  <a:gd name="T9" fmla="*/ 35 h 87"/>
                  <a:gd name="T10" fmla="*/ 18 w 67"/>
                  <a:gd name="T11" fmla="*/ 85 h 87"/>
                  <a:gd name="T12" fmla="*/ 67 w 67"/>
                  <a:gd name="T13" fmla="*/ 82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87">
                    <a:moveTo>
                      <a:pt x="67" y="82"/>
                    </a:moveTo>
                    <a:cubicBezTo>
                      <a:pt x="67" y="82"/>
                      <a:pt x="32" y="75"/>
                      <a:pt x="18" y="75"/>
                    </a:cubicBezTo>
                    <a:cubicBezTo>
                      <a:pt x="5" y="75"/>
                      <a:pt x="20" y="63"/>
                      <a:pt x="20" y="45"/>
                    </a:cubicBezTo>
                    <a:cubicBezTo>
                      <a:pt x="20" y="27"/>
                      <a:pt x="20" y="0"/>
                      <a:pt x="20" y="0"/>
                    </a:cubicBezTo>
                    <a:cubicBezTo>
                      <a:pt x="20" y="0"/>
                      <a:pt x="12" y="20"/>
                      <a:pt x="12" y="35"/>
                    </a:cubicBezTo>
                    <a:cubicBezTo>
                      <a:pt x="12" y="50"/>
                      <a:pt x="0" y="85"/>
                      <a:pt x="18" y="85"/>
                    </a:cubicBezTo>
                    <a:cubicBezTo>
                      <a:pt x="37" y="85"/>
                      <a:pt x="63" y="87"/>
                      <a:pt x="67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18"/>
              <p:cNvSpPr/>
              <p:nvPr/>
            </p:nvSpPr>
            <p:spPr bwMode="auto">
              <a:xfrm>
                <a:off x="3606" y="1468"/>
                <a:ext cx="160" cy="206"/>
              </a:xfrm>
              <a:custGeom>
                <a:avLst/>
                <a:gdLst>
                  <a:gd name="T0" fmla="*/ 67 w 67"/>
                  <a:gd name="T1" fmla="*/ 82 h 87"/>
                  <a:gd name="T2" fmla="*/ 18 w 67"/>
                  <a:gd name="T3" fmla="*/ 75 h 87"/>
                  <a:gd name="T4" fmla="*/ 20 w 67"/>
                  <a:gd name="T5" fmla="*/ 45 h 87"/>
                  <a:gd name="T6" fmla="*/ 20 w 67"/>
                  <a:gd name="T7" fmla="*/ 0 h 87"/>
                  <a:gd name="T8" fmla="*/ 12 w 67"/>
                  <a:gd name="T9" fmla="*/ 35 h 87"/>
                  <a:gd name="T10" fmla="*/ 18 w 67"/>
                  <a:gd name="T11" fmla="*/ 85 h 87"/>
                  <a:gd name="T12" fmla="*/ 67 w 67"/>
                  <a:gd name="T13" fmla="*/ 82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87">
                    <a:moveTo>
                      <a:pt x="67" y="82"/>
                    </a:moveTo>
                    <a:cubicBezTo>
                      <a:pt x="67" y="82"/>
                      <a:pt x="31" y="75"/>
                      <a:pt x="18" y="75"/>
                    </a:cubicBezTo>
                    <a:cubicBezTo>
                      <a:pt x="5" y="75"/>
                      <a:pt x="20" y="63"/>
                      <a:pt x="20" y="45"/>
                    </a:cubicBezTo>
                    <a:cubicBezTo>
                      <a:pt x="20" y="26"/>
                      <a:pt x="20" y="0"/>
                      <a:pt x="20" y="0"/>
                    </a:cubicBezTo>
                    <a:cubicBezTo>
                      <a:pt x="20" y="0"/>
                      <a:pt x="12" y="20"/>
                      <a:pt x="12" y="35"/>
                    </a:cubicBezTo>
                    <a:cubicBezTo>
                      <a:pt x="12" y="49"/>
                      <a:pt x="0" y="85"/>
                      <a:pt x="18" y="85"/>
                    </a:cubicBezTo>
                    <a:cubicBezTo>
                      <a:pt x="36" y="85"/>
                      <a:pt x="62" y="87"/>
                      <a:pt x="67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19"/>
              <p:cNvSpPr/>
              <p:nvPr/>
            </p:nvSpPr>
            <p:spPr bwMode="auto">
              <a:xfrm>
                <a:off x="3699" y="1878"/>
                <a:ext cx="265" cy="31"/>
              </a:xfrm>
              <a:custGeom>
                <a:avLst/>
                <a:gdLst>
                  <a:gd name="T0" fmla="*/ 3 w 111"/>
                  <a:gd name="T1" fmla="*/ 0 h 13"/>
                  <a:gd name="T2" fmla="*/ 58 w 111"/>
                  <a:gd name="T3" fmla="*/ 4 h 13"/>
                  <a:gd name="T4" fmla="*/ 79 w 111"/>
                  <a:gd name="T5" fmla="*/ 11 h 13"/>
                  <a:gd name="T6" fmla="*/ 93 w 111"/>
                  <a:gd name="T7" fmla="*/ 7 h 13"/>
                  <a:gd name="T8" fmla="*/ 104 w 111"/>
                  <a:gd name="T9" fmla="*/ 9 h 13"/>
                  <a:gd name="T10" fmla="*/ 100 w 111"/>
                  <a:gd name="T11" fmla="*/ 13 h 13"/>
                  <a:gd name="T12" fmla="*/ 50 w 111"/>
                  <a:gd name="T13" fmla="*/ 12 h 13"/>
                  <a:gd name="T14" fmla="*/ 3 w 111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1" h="13">
                    <a:moveTo>
                      <a:pt x="3" y="0"/>
                    </a:moveTo>
                    <a:cubicBezTo>
                      <a:pt x="3" y="0"/>
                      <a:pt x="33" y="7"/>
                      <a:pt x="58" y="4"/>
                    </a:cubicBezTo>
                    <a:cubicBezTo>
                      <a:pt x="58" y="4"/>
                      <a:pt x="58" y="11"/>
                      <a:pt x="79" y="11"/>
                    </a:cubicBezTo>
                    <a:cubicBezTo>
                      <a:pt x="100" y="11"/>
                      <a:pt x="93" y="7"/>
                      <a:pt x="93" y="7"/>
                    </a:cubicBezTo>
                    <a:cubicBezTo>
                      <a:pt x="104" y="9"/>
                      <a:pt x="104" y="9"/>
                      <a:pt x="104" y="9"/>
                    </a:cubicBezTo>
                    <a:cubicBezTo>
                      <a:pt x="104" y="9"/>
                      <a:pt x="111" y="13"/>
                      <a:pt x="100" y="13"/>
                    </a:cubicBezTo>
                    <a:cubicBezTo>
                      <a:pt x="90" y="13"/>
                      <a:pt x="57" y="12"/>
                      <a:pt x="50" y="12"/>
                    </a:cubicBezTo>
                    <a:cubicBezTo>
                      <a:pt x="44" y="12"/>
                      <a:pt x="0" y="7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20"/>
              <p:cNvSpPr/>
              <p:nvPr/>
            </p:nvSpPr>
            <p:spPr bwMode="auto">
              <a:xfrm>
                <a:off x="3699" y="1883"/>
                <a:ext cx="265" cy="31"/>
              </a:xfrm>
              <a:custGeom>
                <a:avLst/>
                <a:gdLst>
                  <a:gd name="T0" fmla="*/ 3 w 111"/>
                  <a:gd name="T1" fmla="*/ 0 h 13"/>
                  <a:gd name="T2" fmla="*/ 58 w 111"/>
                  <a:gd name="T3" fmla="*/ 5 h 13"/>
                  <a:gd name="T4" fmla="*/ 79 w 111"/>
                  <a:gd name="T5" fmla="*/ 12 h 13"/>
                  <a:gd name="T6" fmla="*/ 93 w 111"/>
                  <a:gd name="T7" fmla="*/ 7 h 13"/>
                  <a:gd name="T8" fmla="*/ 104 w 111"/>
                  <a:gd name="T9" fmla="*/ 10 h 13"/>
                  <a:gd name="T10" fmla="*/ 100 w 111"/>
                  <a:gd name="T11" fmla="*/ 13 h 13"/>
                  <a:gd name="T12" fmla="*/ 50 w 111"/>
                  <a:gd name="T13" fmla="*/ 12 h 13"/>
                  <a:gd name="T14" fmla="*/ 3 w 111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1" h="13">
                    <a:moveTo>
                      <a:pt x="3" y="0"/>
                    </a:moveTo>
                    <a:cubicBezTo>
                      <a:pt x="3" y="0"/>
                      <a:pt x="33" y="7"/>
                      <a:pt x="58" y="5"/>
                    </a:cubicBezTo>
                    <a:cubicBezTo>
                      <a:pt x="58" y="5"/>
                      <a:pt x="58" y="12"/>
                      <a:pt x="79" y="12"/>
                    </a:cubicBezTo>
                    <a:cubicBezTo>
                      <a:pt x="100" y="12"/>
                      <a:pt x="93" y="7"/>
                      <a:pt x="93" y="7"/>
                    </a:cubicBezTo>
                    <a:cubicBezTo>
                      <a:pt x="104" y="10"/>
                      <a:pt x="104" y="10"/>
                      <a:pt x="104" y="10"/>
                    </a:cubicBezTo>
                    <a:cubicBezTo>
                      <a:pt x="104" y="10"/>
                      <a:pt x="111" y="13"/>
                      <a:pt x="100" y="13"/>
                    </a:cubicBezTo>
                    <a:cubicBezTo>
                      <a:pt x="90" y="13"/>
                      <a:pt x="57" y="12"/>
                      <a:pt x="50" y="12"/>
                    </a:cubicBezTo>
                    <a:cubicBezTo>
                      <a:pt x="44" y="12"/>
                      <a:pt x="0" y="8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4" name="文本框 13"/>
          <p:cNvSpPr txBox="1"/>
          <p:nvPr/>
        </p:nvSpPr>
        <p:spPr>
          <a:xfrm>
            <a:off x="10499725" y="4151630"/>
            <a:ext cx="615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03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55688" y="1126210"/>
            <a:ext cx="10080625" cy="103239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1058966" y="549275"/>
            <a:ext cx="2316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>
                <a:latin typeface="方正正中黑简体" panose="02000000000000000000" pitchFamily="2" charset="-122"/>
                <a:ea typeface="方正正中黑简体" panose="02000000000000000000" pitchFamily="2" charset="-122"/>
                <a:sym typeface="+mn-ea"/>
              </a:rPr>
              <a:t>一、总体情况</a:t>
            </a:r>
            <a:endParaRPr lang="zh-CN" altLang="en-US" sz="2800" dirty="0"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 flipH="1">
            <a:off x="6441629" y="1573352"/>
            <a:ext cx="4119974" cy="2148718"/>
            <a:chOff x="1550757" y="1580380"/>
            <a:chExt cx="4235526" cy="2208983"/>
          </a:xfrm>
        </p:grpSpPr>
        <p:sp>
          <p:nvSpPr>
            <p:cNvPr id="85" name="等腰三角形 41"/>
            <p:cNvSpPr/>
            <p:nvPr/>
          </p:nvSpPr>
          <p:spPr>
            <a:xfrm rot="5400000" flipH="1">
              <a:off x="2967260" y="1682963"/>
              <a:ext cx="222648" cy="3055655"/>
            </a:xfrm>
            <a:custGeom>
              <a:avLst/>
              <a:gdLst>
                <a:gd name="connsiteX0" fmla="*/ 0 w 218921"/>
                <a:gd name="connsiteY0" fmla="*/ 2984088 h 2984088"/>
                <a:gd name="connsiteX1" fmla="*/ 218921 w 218921"/>
                <a:gd name="connsiteY1" fmla="*/ 0 h 2984088"/>
                <a:gd name="connsiteX2" fmla="*/ 218921 w 218921"/>
                <a:gd name="connsiteY2" fmla="*/ 2984088 h 2984088"/>
                <a:gd name="connsiteX3" fmla="*/ 0 w 218921"/>
                <a:gd name="connsiteY3" fmla="*/ 2984088 h 2984088"/>
                <a:gd name="connsiteX0-1" fmla="*/ 0 w 218921"/>
                <a:gd name="connsiteY0-2" fmla="*/ 2984088 h 2984088"/>
                <a:gd name="connsiteX1-3" fmla="*/ 108463 w 218921"/>
                <a:gd name="connsiteY1-4" fmla="*/ 2339462 h 2984088"/>
                <a:gd name="connsiteX2-5" fmla="*/ 218921 w 218921"/>
                <a:gd name="connsiteY2-6" fmla="*/ 0 h 2984088"/>
                <a:gd name="connsiteX3-7" fmla="*/ 218921 w 218921"/>
                <a:gd name="connsiteY3-8" fmla="*/ 2984088 h 2984088"/>
                <a:gd name="connsiteX4" fmla="*/ 0 w 218921"/>
                <a:gd name="connsiteY4" fmla="*/ 2984088 h 2984088"/>
                <a:gd name="connsiteX0-9" fmla="*/ 2453 w 221374"/>
                <a:gd name="connsiteY0-10" fmla="*/ 2984088 h 2984088"/>
                <a:gd name="connsiteX1-11" fmla="*/ 110916 w 221374"/>
                <a:gd name="connsiteY1-12" fmla="*/ 2339462 h 2984088"/>
                <a:gd name="connsiteX2-13" fmla="*/ 221374 w 221374"/>
                <a:gd name="connsiteY2-14" fmla="*/ 0 h 2984088"/>
                <a:gd name="connsiteX3-15" fmla="*/ 221374 w 221374"/>
                <a:gd name="connsiteY3-16" fmla="*/ 2984088 h 2984088"/>
                <a:gd name="connsiteX4-17" fmla="*/ 2453 w 221374"/>
                <a:gd name="connsiteY4-18" fmla="*/ 2984088 h 2984088"/>
                <a:gd name="connsiteX0-19" fmla="*/ 8070 w 226991"/>
                <a:gd name="connsiteY0-20" fmla="*/ 2984088 h 3049797"/>
                <a:gd name="connsiteX1-21" fmla="*/ 116533 w 226991"/>
                <a:gd name="connsiteY1-22" fmla="*/ 2339462 h 3049797"/>
                <a:gd name="connsiteX2-23" fmla="*/ 226991 w 226991"/>
                <a:gd name="connsiteY2-24" fmla="*/ 0 h 3049797"/>
                <a:gd name="connsiteX3-25" fmla="*/ 226991 w 226991"/>
                <a:gd name="connsiteY3-26" fmla="*/ 2984088 h 3049797"/>
                <a:gd name="connsiteX4-27" fmla="*/ 8070 w 226991"/>
                <a:gd name="connsiteY4-28" fmla="*/ 2984088 h 3049797"/>
                <a:gd name="connsiteX0-29" fmla="*/ 3727 w 222648"/>
                <a:gd name="connsiteY0-30" fmla="*/ 2984088 h 3055655"/>
                <a:gd name="connsiteX1-31" fmla="*/ 112190 w 222648"/>
                <a:gd name="connsiteY1-32" fmla="*/ 2339462 h 3055655"/>
                <a:gd name="connsiteX2-33" fmla="*/ 222648 w 222648"/>
                <a:gd name="connsiteY2-34" fmla="*/ 0 h 3055655"/>
                <a:gd name="connsiteX3-35" fmla="*/ 222648 w 222648"/>
                <a:gd name="connsiteY3-36" fmla="*/ 2984088 h 3055655"/>
                <a:gd name="connsiteX4-37" fmla="*/ 3727 w 222648"/>
                <a:gd name="connsiteY4-38" fmla="*/ 2984088 h 305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22648" h="3055655">
                  <a:moveTo>
                    <a:pt x="3727" y="2984088"/>
                  </a:moveTo>
                  <a:cubicBezTo>
                    <a:pt x="-14683" y="2876650"/>
                    <a:pt x="37271" y="3497108"/>
                    <a:pt x="112190" y="2339462"/>
                  </a:cubicBezTo>
                  <a:cubicBezTo>
                    <a:pt x="187109" y="1181816"/>
                    <a:pt x="185829" y="779821"/>
                    <a:pt x="222648" y="0"/>
                  </a:cubicBezTo>
                  <a:lnTo>
                    <a:pt x="222648" y="2984088"/>
                  </a:lnTo>
                  <a:lnTo>
                    <a:pt x="3727" y="298408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59000">
                  <a:srgbClr val="5B595B"/>
                </a:gs>
                <a:gs pos="100000">
                  <a:schemeClr val="bg2">
                    <a:lumMod val="2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622321" y="1580380"/>
              <a:ext cx="2984089" cy="151908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4311443" y="2314523"/>
              <a:ext cx="1474840" cy="147484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52400" dist="1016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 dirty="0" smtClean="0"/>
                <a:t>2</a:t>
              </a:r>
              <a:endParaRPr lang="zh-CN" altLang="en-US" sz="6000" dirty="0"/>
            </a:p>
          </p:txBody>
        </p:sp>
        <p:grpSp>
          <p:nvGrpSpPr>
            <p:cNvPr id="88" name="组合 87"/>
            <p:cNvGrpSpPr/>
            <p:nvPr/>
          </p:nvGrpSpPr>
          <p:grpSpPr>
            <a:xfrm>
              <a:off x="1700289" y="1709697"/>
              <a:ext cx="2812828" cy="1376443"/>
              <a:chOff x="5808945" y="1533269"/>
              <a:chExt cx="2812828" cy="1376443"/>
            </a:xfrm>
          </p:grpSpPr>
          <p:sp>
            <p:nvSpPr>
              <p:cNvPr id="89" name="Freeform 32"/>
              <p:cNvSpPr>
                <a:spLocks noEditPoints="1"/>
              </p:cNvSpPr>
              <p:nvPr/>
            </p:nvSpPr>
            <p:spPr bwMode="auto">
              <a:xfrm>
                <a:off x="5808945" y="1533269"/>
                <a:ext cx="400230" cy="423756"/>
              </a:xfrm>
              <a:custGeom>
                <a:avLst/>
                <a:gdLst>
                  <a:gd name="T0" fmla="*/ 565 w 587"/>
                  <a:gd name="T1" fmla="*/ 211 h 621"/>
                  <a:gd name="T2" fmla="*/ 232 w 587"/>
                  <a:gd name="T3" fmla="*/ 88 h 621"/>
                  <a:gd name="T4" fmla="*/ 488 w 587"/>
                  <a:gd name="T5" fmla="*/ 435 h 621"/>
                  <a:gd name="T6" fmla="*/ 565 w 587"/>
                  <a:gd name="T7" fmla="*/ 211 h 621"/>
                  <a:gd name="T8" fmla="*/ 532 w 587"/>
                  <a:gd name="T9" fmla="*/ 195 h 621"/>
                  <a:gd name="T10" fmla="*/ 486 w 587"/>
                  <a:gd name="T11" fmla="*/ 194 h 621"/>
                  <a:gd name="T12" fmla="*/ 457 w 587"/>
                  <a:gd name="T13" fmla="*/ 194 h 621"/>
                  <a:gd name="T14" fmla="*/ 470 w 587"/>
                  <a:gd name="T15" fmla="*/ 160 h 621"/>
                  <a:gd name="T16" fmla="*/ 476 w 587"/>
                  <a:gd name="T17" fmla="*/ 118 h 621"/>
                  <a:gd name="T18" fmla="*/ 532 w 587"/>
                  <a:gd name="T19" fmla="*/ 195 h 621"/>
                  <a:gd name="T20" fmla="*/ 356 w 587"/>
                  <a:gd name="T21" fmla="*/ 75 h 621"/>
                  <a:gd name="T22" fmla="*/ 357 w 587"/>
                  <a:gd name="T23" fmla="*/ 75 h 621"/>
                  <a:gd name="T24" fmla="*/ 407 w 587"/>
                  <a:gd name="T25" fmla="*/ 83 h 621"/>
                  <a:gd name="T26" fmla="*/ 349 w 587"/>
                  <a:gd name="T27" fmla="*/ 90 h 621"/>
                  <a:gd name="T28" fmla="*/ 319 w 587"/>
                  <a:gd name="T29" fmla="*/ 79 h 621"/>
                  <a:gd name="T30" fmla="*/ 356 w 587"/>
                  <a:gd name="T31" fmla="*/ 75 h 621"/>
                  <a:gd name="T32" fmla="*/ 284 w 587"/>
                  <a:gd name="T33" fmla="*/ 90 h 621"/>
                  <a:gd name="T34" fmla="*/ 362 w 587"/>
                  <a:gd name="T35" fmla="*/ 154 h 621"/>
                  <a:gd name="T36" fmla="*/ 317 w 587"/>
                  <a:gd name="T37" fmla="*/ 202 h 621"/>
                  <a:gd name="T38" fmla="*/ 312 w 587"/>
                  <a:gd name="T39" fmla="*/ 219 h 621"/>
                  <a:gd name="T40" fmla="*/ 260 w 587"/>
                  <a:gd name="T41" fmla="*/ 237 h 621"/>
                  <a:gd name="T42" fmla="*/ 348 w 587"/>
                  <a:gd name="T43" fmla="*/ 273 h 621"/>
                  <a:gd name="T44" fmla="*/ 336 w 587"/>
                  <a:gd name="T45" fmla="*/ 355 h 621"/>
                  <a:gd name="T46" fmla="*/ 304 w 587"/>
                  <a:gd name="T47" fmla="*/ 423 h 621"/>
                  <a:gd name="T48" fmla="*/ 288 w 587"/>
                  <a:gd name="T49" fmla="*/ 408 h 621"/>
                  <a:gd name="T50" fmla="*/ 237 w 587"/>
                  <a:gd name="T51" fmla="*/ 326 h 621"/>
                  <a:gd name="T52" fmla="*/ 232 w 587"/>
                  <a:gd name="T53" fmla="*/ 256 h 621"/>
                  <a:gd name="T54" fmla="*/ 206 w 587"/>
                  <a:gd name="T55" fmla="*/ 220 h 621"/>
                  <a:gd name="T56" fmla="*/ 182 w 587"/>
                  <a:gd name="T57" fmla="*/ 190 h 621"/>
                  <a:gd name="T58" fmla="*/ 284 w 587"/>
                  <a:gd name="T59" fmla="*/ 90 h 621"/>
                  <a:gd name="T60" fmla="*/ 486 w 587"/>
                  <a:gd name="T61" fmla="*/ 401 h 621"/>
                  <a:gd name="T62" fmla="*/ 479 w 587"/>
                  <a:gd name="T63" fmla="*/ 377 h 621"/>
                  <a:gd name="T64" fmla="*/ 461 w 587"/>
                  <a:gd name="T65" fmla="*/ 328 h 621"/>
                  <a:gd name="T66" fmla="*/ 448 w 587"/>
                  <a:gd name="T67" fmla="*/ 292 h 621"/>
                  <a:gd name="T68" fmla="*/ 441 w 587"/>
                  <a:gd name="T69" fmla="*/ 236 h 621"/>
                  <a:gd name="T70" fmla="*/ 538 w 587"/>
                  <a:gd name="T71" fmla="*/ 214 h 621"/>
                  <a:gd name="T72" fmla="*/ 545 w 587"/>
                  <a:gd name="T73" fmla="*/ 265 h 621"/>
                  <a:gd name="T74" fmla="*/ 486 w 587"/>
                  <a:gd name="T75" fmla="*/ 40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7" h="621">
                    <a:moveTo>
                      <a:pt x="565" y="211"/>
                    </a:moveTo>
                    <a:cubicBezTo>
                      <a:pt x="529" y="66"/>
                      <a:pt x="357" y="0"/>
                      <a:pt x="232" y="88"/>
                    </a:cubicBezTo>
                    <a:cubicBezTo>
                      <a:pt x="0" y="251"/>
                      <a:pt x="248" y="621"/>
                      <a:pt x="488" y="435"/>
                    </a:cubicBezTo>
                    <a:cubicBezTo>
                      <a:pt x="555" y="383"/>
                      <a:pt x="587" y="296"/>
                      <a:pt x="565" y="211"/>
                    </a:cubicBezTo>
                    <a:close/>
                    <a:moveTo>
                      <a:pt x="532" y="195"/>
                    </a:moveTo>
                    <a:cubicBezTo>
                      <a:pt x="514" y="196"/>
                      <a:pt x="498" y="188"/>
                      <a:pt x="486" y="194"/>
                    </a:cubicBezTo>
                    <a:cubicBezTo>
                      <a:pt x="468" y="202"/>
                      <a:pt x="440" y="216"/>
                      <a:pt x="457" y="194"/>
                    </a:cubicBezTo>
                    <a:cubicBezTo>
                      <a:pt x="457" y="194"/>
                      <a:pt x="468" y="181"/>
                      <a:pt x="470" y="160"/>
                    </a:cubicBezTo>
                    <a:cubicBezTo>
                      <a:pt x="472" y="142"/>
                      <a:pt x="471" y="130"/>
                      <a:pt x="476" y="118"/>
                    </a:cubicBezTo>
                    <a:cubicBezTo>
                      <a:pt x="500" y="139"/>
                      <a:pt x="520" y="165"/>
                      <a:pt x="532" y="195"/>
                    </a:cubicBezTo>
                    <a:close/>
                    <a:moveTo>
                      <a:pt x="356" y="75"/>
                    </a:moveTo>
                    <a:cubicBezTo>
                      <a:pt x="357" y="75"/>
                      <a:pt x="357" y="75"/>
                      <a:pt x="357" y="75"/>
                    </a:cubicBezTo>
                    <a:cubicBezTo>
                      <a:pt x="374" y="75"/>
                      <a:pt x="391" y="78"/>
                      <a:pt x="407" y="83"/>
                    </a:cubicBezTo>
                    <a:cubicBezTo>
                      <a:pt x="389" y="86"/>
                      <a:pt x="364" y="90"/>
                      <a:pt x="349" y="90"/>
                    </a:cubicBezTo>
                    <a:cubicBezTo>
                      <a:pt x="337" y="90"/>
                      <a:pt x="327" y="85"/>
                      <a:pt x="319" y="79"/>
                    </a:cubicBezTo>
                    <a:cubicBezTo>
                      <a:pt x="331" y="77"/>
                      <a:pt x="343" y="75"/>
                      <a:pt x="356" y="75"/>
                    </a:cubicBezTo>
                    <a:close/>
                    <a:moveTo>
                      <a:pt x="284" y="90"/>
                    </a:moveTo>
                    <a:cubicBezTo>
                      <a:pt x="317" y="88"/>
                      <a:pt x="388" y="136"/>
                      <a:pt x="362" y="154"/>
                    </a:cubicBezTo>
                    <a:cubicBezTo>
                      <a:pt x="342" y="167"/>
                      <a:pt x="317" y="191"/>
                      <a:pt x="317" y="202"/>
                    </a:cubicBezTo>
                    <a:cubicBezTo>
                      <a:pt x="317" y="212"/>
                      <a:pt x="321" y="217"/>
                      <a:pt x="312" y="219"/>
                    </a:cubicBezTo>
                    <a:cubicBezTo>
                      <a:pt x="294" y="222"/>
                      <a:pt x="250" y="222"/>
                      <a:pt x="260" y="237"/>
                    </a:cubicBezTo>
                    <a:cubicBezTo>
                      <a:pt x="271" y="252"/>
                      <a:pt x="336" y="231"/>
                      <a:pt x="348" y="273"/>
                    </a:cubicBezTo>
                    <a:cubicBezTo>
                      <a:pt x="357" y="303"/>
                      <a:pt x="341" y="333"/>
                      <a:pt x="336" y="355"/>
                    </a:cubicBezTo>
                    <a:cubicBezTo>
                      <a:pt x="330" y="378"/>
                      <a:pt x="317" y="422"/>
                      <a:pt x="304" y="423"/>
                    </a:cubicBezTo>
                    <a:cubicBezTo>
                      <a:pt x="296" y="424"/>
                      <a:pt x="292" y="420"/>
                      <a:pt x="288" y="408"/>
                    </a:cubicBezTo>
                    <a:cubicBezTo>
                      <a:pt x="273" y="363"/>
                      <a:pt x="243" y="339"/>
                      <a:pt x="237" y="326"/>
                    </a:cubicBezTo>
                    <a:cubicBezTo>
                      <a:pt x="230" y="312"/>
                      <a:pt x="214" y="276"/>
                      <a:pt x="232" y="256"/>
                    </a:cubicBezTo>
                    <a:cubicBezTo>
                      <a:pt x="251" y="235"/>
                      <a:pt x="214" y="238"/>
                      <a:pt x="206" y="220"/>
                    </a:cubicBezTo>
                    <a:cubicBezTo>
                      <a:pt x="202" y="211"/>
                      <a:pt x="190" y="204"/>
                      <a:pt x="182" y="190"/>
                    </a:cubicBezTo>
                    <a:cubicBezTo>
                      <a:pt x="202" y="145"/>
                      <a:pt x="239" y="109"/>
                      <a:pt x="284" y="90"/>
                    </a:cubicBezTo>
                    <a:close/>
                    <a:moveTo>
                      <a:pt x="486" y="401"/>
                    </a:moveTo>
                    <a:cubicBezTo>
                      <a:pt x="484" y="392"/>
                      <a:pt x="482" y="383"/>
                      <a:pt x="479" y="377"/>
                    </a:cubicBezTo>
                    <a:cubicBezTo>
                      <a:pt x="473" y="355"/>
                      <a:pt x="457" y="339"/>
                      <a:pt x="461" y="328"/>
                    </a:cubicBezTo>
                    <a:cubicBezTo>
                      <a:pt x="464" y="318"/>
                      <a:pt x="464" y="308"/>
                      <a:pt x="448" y="292"/>
                    </a:cubicBezTo>
                    <a:cubicBezTo>
                      <a:pt x="432" y="276"/>
                      <a:pt x="425" y="260"/>
                      <a:pt x="441" y="236"/>
                    </a:cubicBezTo>
                    <a:cubicBezTo>
                      <a:pt x="457" y="213"/>
                      <a:pt x="512" y="211"/>
                      <a:pt x="538" y="214"/>
                    </a:cubicBezTo>
                    <a:cubicBezTo>
                      <a:pt x="542" y="230"/>
                      <a:pt x="545" y="247"/>
                      <a:pt x="545" y="265"/>
                    </a:cubicBezTo>
                    <a:cubicBezTo>
                      <a:pt x="545" y="319"/>
                      <a:pt x="522" y="367"/>
                      <a:pt x="486" y="401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90" name="组合 89"/>
              <p:cNvGrpSpPr/>
              <p:nvPr/>
            </p:nvGrpSpPr>
            <p:grpSpPr>
              <a:xfrm>
                <a:off x="5973826" y="1620771"/>
                <a:ext cx="2647947" cy="1288941"/>
                <a:chOff x="643649" y="4190095"/>
                <a:chExt cx="2647947" cy="1288941"/>
              </a:xfrm>
            </p:grpSpPr>
            <p:sp>
              <p:nvSpPr>
                <p:cNvPr id="91" name="文本框 90"/>
                <p:cNvSpPr txBox="1"/>
                <p:nvPr/>
              </p:nvSpPr>
              <p:spPr>
                <a:xfrm>
                  <a:off x="805697" y="4190095"/>
                  <a:ext cx="2485899" cy="3466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>
                    <a:defRPr sz="2800">
                      <a:latin typeface="方正正中黑简体" panose="02000000000000000000" pitchFamily="2" charset="-122"/>
                      <a:ea typeface="方正正中黑简体" panose="02000000000000000000" pitchFamily="2" charset="-122"/>
                    </a:defRPr>
                  </a:lvl1pPr>
                </a:lstStyle>
                <a:p>
                  <a:pPr algn="l"/>
                  <a:r>
                    <a:rPr lang="zh-CN" altLang="en-US" sz="1600" dirty="0">
                      <a:latin typeface="方正正黑简体" panose="02000000000000000000" pitchFamily="2" charset="-122"/>
                      <a:ea typeface="方正正黑简体" panose="02000000000000000000" pitchFamily="2" charset="-122"/>
                    </a:rPr>
                    <a:t>优化调整政务服务体验区</a:t>
                  </a:r>
                  <a:endParaRPr lang="zh-CN" altLang="en-US" sz="1600" dirty="0">
                    <a:latin typeface="方正正黑简体" panose="02000000000000000000" pitchFamily="2" charset="-122"/>
                    <a:ea typeface="方正正黑简体" panose="02000000000000000000" pitchFamily="2" charset="-122"/>
                  </a:endParaRPr>
                </a:p>
              </p:txBody>
            </p:sp>
            <p:sp>
              <p:nvSpPr>
                <p:cNvPr id="92" name="矩形 91"/>
                <p:cNvSpPr/>
                <p:nvPr/>
              </p:nvSpPr>
              <p:spPr>
                <a:xfrm>
                  <a:off x="643649" y="4625814"/>
                  <a:ext cx="2426420" cy="85322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zh-CN" sz="1200" kern="100" dirty="0">
                      <a:latin typeface="方正兰亭细黑_GBK" panose="02000000000000000000" pitchFamily="2" charset="-122"/>
                      <a:ea typeface="方正兰亭细黑_GBK" panose="02000000000000000000" pitchFamily="2" charset="-122"/>
                      <a:cs typeface="Times New Roman" panose="02020603050405020304" pitchFamily="18" charset="0"/>
                    </a:rPr>
                    <a:t>将政务服务现场体验区调整至24小时自助服务区，实现政务公开现场体验全天候、一站式、个性化，更方便快捷。</a:t>
                  </a:r>
                  <a:endParaRPr lang="zh-CN" altLang="zh-CN" sz="1200" kern="100" dirty="0">
                    <a:latin typeface="方正兰亭细黑_GBK" panose="02000000000000000000" pitchFamily="2" charset="-122"/>
                    <a:ea typeface="方正兰亭细黑_GBK" panose="02000000000000000000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3197" name="组合 3196"/>
          <p:cNvGrpSpPr/>
          <p:nvPr/>
        </p:nvGrpSpPr>
        <p:grpSpPr>
          <a:xfrm>
            <a:off x="1630396" y="1571241"/>
            <a:ext cx="4119974" cy="2148718"/>
            <a:chOff x="1630396" y="1571241"/>
            <a:chExt cx="4119974" cy="2148718"/>
          </a:xfrm>
        </p:grpSpPr>
        <p:grpSp>
          <p:nvGrpSpPr>
            <p:cNvPr id="3196" name="组合 3195"/>
            <p:cNvGrpSpPr/>
            <p:nvPr/>
          </p:nvGrpSpPr>
          <p:grpSpPr>
            <a:xfrm>
              <a:off x="1630396" y="1571241"/>
              <a:ext cx="2972292" cy="1694217"/>
              <a:chOff x="1630396" y="1571241"/>
              <a:chExt cx="2972292" cy="1694217"/>
            </a:xfrm>
          </p:grpSpPr>
          <p:sp>
            <p:nvSpPr>
              <p:cNvPr id="42" name="等腰三角形 41"/>
              <p:cNvSpPr/>
              <p:nvPr/>
            </p:nvSpPr>
            <p:spPr>
              <a:xfrm rot="5400000" flipH="1">
                <a:off x="3008255" y="1671025"/>
                <a:ext cx="216574" cy="2972292"/>
              </a:xfrm>
              <a:custGeom>
                <a:avLst/>
                <a:gdLst>
                  <a:gd name="connsiteX0" fmla="*/ 0 w 218921"/>
                  <a:gd name="connsiteY0" fmla="*/ 2984088 h 2984088"/>
                  <a:gd name="connsiteX1" fmla="*/ 218921 w 218921"/>
                  <a:gd name="connsiteY1" fmla="*/ 0 h 2984088"/>
                  <a:gd name="connsiteX2" fmla="*/ 218921 w 218921"/>
                  <a:gd name="connsiteY2" fmla="*/ 2984088 h 2984088"/>
                  <a:gd name="connsiteX3" fmla="*/ 0 w 218921"/>
                  <a:gd name="connsiteY3" fmla="*/ 2984088 h 2984088"/>
                  <a:gd name="connsiteX0-1" fmla="*/ 0 w 218921"/>
                  <a:gd name="connsiteY0-2" fmla="*/ 2984088 h 2984088"/>
                  <a:gd name="connsiteX1-3" fmla="*/ 108463 w 218921"/>
                  <a:gd name="connsiteY1-4" fmla="*/ 2339462 h 2984088"/>
                  <a:gd name="connsiteX2-5" fmla="*/ 218921 w 218921"/>
                  <a:gd name="connsiteY2-6" fmla="*/ 0 h 2984088"/>
                  <a:gd name="connsiteX3-7" fmla="*/ 218921 w 218921"/>
                  <a:gd name="connsiteY3-8" fmla="*/ 2984088 h 2984088"/>
                  <a:gd name="connsiteX4" fmla="*/ 0 w 218921"/>
                  <a:gd name="connsiteY4" fmla="*/ 2984088 h 2984088"/>
                  <a:gd name="connsiteX0-9" fmla="*/ 2453 w 221374"/>
                  <a:gd name="connsiteY0-10" fmla="*/ 2984088 h 2984088"/>
                  <a:gd name="connsiteX1-11" fmla="*/ 110916 w 221374"/>
                  <a:gd name="connsiteY1-12" fmla="*/ 2339462 h 2984088"/>
                  <a:gd name="connsiteX2-13" fmla="*/ 221374 w 221374"/>
                  <a:gd name="connsiteY2-14" fmla="*/ 0 h 2984088"/>
                  <a:gd name="connsiteX3-15" fmla="*/ 221374 w 221374"/>
                  <a:gd name="connsiteY3-16" fmla="*/ 2984088 h 2984088"/>
                  <a:gd name="connsiteX4-17" fmla="*/ 2453 w 221374"/>
                  <a:gd name="connsiteY4-18" fmla="*/ 2984088 h 2984088"/>
                  <a:gd name="connsiteX0-19" fmla="*/ 8070 w 226991"/>
                  <a:gd name="connsiteY0-20" fmla="*/ 2984088 h 3049797"/>
                  <a:gd name="connsiteX1-21" fmla="*/ 116533 w 226991"/>
                  <a:gd name="connsiteY1-22" fmla="*/ 2339462 h 3049797"/>
                  <a:gd name="connsiteX2-23" fmla="*/ 226991 w 226991"/>
                  <a:gd name="connsiteY2-24" fmla="*/ 0 h 3049797"/>
                  <a:gd name="connsiteX3-25" fmla="*/ 226991 w 226991"/>
                  <a:gd name="connsiteY3-26" fmla="*/ 2984088 h 3049797"/>
                  <a:gd name="connsiteX4-27" fmla="*/ 8070 w 226991"/>
                  <a:gd name="connsiteY4-28" fmla="*/ 2984088 h 3049797"/>
                  <a:gd name="connsiteX0-29" fmla="*/ 3727 w 222648"/>
                  <a:gd name="connsiteY0-30" fmla="*/ 2984088 h 3055655"/>
                  <a:gd name="connsiteX1-31" fmla="*/ 112190 w 222648"/>
                  <a:gd name="connsiteY1-32" fmla="*/ 2339462 h 3055655"/>
                  <a:gd name="connsiteX2-33" fmla="*/ 222648 w 222648"/>
                  <a:gd name="connsiteY2-34" fmla="*/ 0 h 3055655"/>
                  <a:gd name="connsiteX3-35" fmla="*/ 222648 w 222648"/>
                  <a:gd name="connsiteY3-36" fmla="*/ 2984088 h 3055655"/>
                  <a:gd name="connsiteX4-37" fmla="*/ 3727 w 222648"/>
                  <a:gd name="connsiteY4-38" fmla="*/ 2984088 h 30556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2648" h="3055655">
                    <a:moveTo>
                      <a:pt x="3727" y="2984088"/>
                    </a:moveTo>
                    <a:cubicBezTo>
                      <a:pt x="-14683" y="2876650"/>
                      <a:pt x="37271" y="3497108"/>
                      <a:pt x="112190" y="2339462"/>
                    </a:cubicBezTo>
                    <a:cubicBezTo>
                      <a:pt x="187109" y="1181816"/>
                      <a:pt x="185829" y="779821"/>
                      <a:pt x="222648" y="0"/>
                    </a:cubicBezTo>
                    <a:lnTo>
                      <a:pt x="222648" y="2984088"/>
                    </a:lnTo>
                    <a:lnTo>
                      <a:pt x="3727" y="29840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9000">
                    <a:srgbClr val="5B595B"/>
                  </a:gs>
                  <a:gs pos="100000">
                    <a:schemeClr val="bg2">
                      <a:lumMod val="2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1700008" y="1571241"/>
                <a:ext cx="2902678" cy="14776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3" name="组合 52"/>
              <p:cNvGrpSpPr/>
              <p:nvPr/>
            </p:nvGrpSpPr>
            <p:grpSpPr>
              <a:xfrm>
                <a:off x="1936867" y="1773890"/>
                <a:ext cx="2389016" cy="1079152"/>
                <a:chOff x="644302" y="4181608"/>
                <a:chExt cx="2456021" cy="1109419"/>
              </a:xfrm>
            </p:grpSpPr>
            <p:sp>
              <p:nvSpPr>
                <p:cNvPr id="54" name="文本框 53"/>
                <p:cNvSpPr txBox="1"/>
                <p:nvPr/>
              </p:nvSpPr>
              <p:spPr>
                <a:xfrm>
                  <a:off x="1241121" y="4181608"/>
                  <a:ext cx="1859202" cy="3466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>
                    <a:defRPr sz="2800">
                      <a:latin typeface="方正正中黑简体" panose="02000000000000000000" pitchFamily="2" charset="-122"/>
                      <a:ea typeface="方正正中黑简体" panose="02000000000000000000" pitchFamily="2" charset="-122"/>
                    </a:defRPr>
                  </a:lvl1pPr>
                </a:lstStyle>
                <a:p>
                  <a:pPr algn="l"/>
                  <a:r>
                    <a:rPr lang="zh-CN" altLang="en-US" sz="1600" dirty="0">
                      <a:latin typeface="方正正黑简体" panose="02000000000000000000" pitchFamily="2" charset="-122"/>
                      <a:ea typeface="方正正黑简体" panose="02000000000000000000" pitchFamily="2" charset="-122"/>
                    </a:rPr>
                    <a:t>优化门户网站功能</a:t>
                  </a:r>
                  <a:endParaRPr lang="zh-CN" altLang="en-US" sz="1600" dirty="0">
                    <a:latin typeface="方正正黑简体" panose="02000000000000000000" pitchFamily="2" charset="-122"/>
                    <a:ea typeface="方正正黑简体" panose="02000000000000000000" pitchFamily="2" charset="-122"/>
                  </a:endParaRPr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>
                  <a:off x="644302" y="4627772"/>
                  <a:ext cx="2426420" cy="66325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zh-CN" sz="1200" kern="100" dirty="0">
                      <a:latin typeface="方正兰亭细黑_GBK" panose="02000000000000000000" pitchFamily="2" charset="-122"/>
                      <a:ea typeface="方正兰亭细黑_GBK" panose="02000000000000000000" pitchFamily="2" charset="-122"/>
                      <a:cs typeface="Times New Roman" panose="02020603050405020304" pitchFamily="18" charset="0"/>
                    </a:rPr>
                    <a:t>依托海盐人民政府网站，向“海盐发布”政务新媒体输出信息公开、政务服务、政民互动等功能。</a:t>
                  </a:r>
                  <a:endParaRPr lang="zh-CN" altLang="zh-CN" sz="1200" kern="100" dirty="0">
                    <a:latin typeface="方正兰亭细黑_GBK" panose="02000000000000000000" pitchFamily="2" charset="-122"/>
                    <a:ea typeface="方正兰亭细黑_GBK" panose="02000000000000000000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142" name="组合 3141"/>
              <p:cNvGrpSpPr/>
              <p:nvPr/>
            </p:nvGrpSpPr>
            <p:grpSpPr>
              <a:xfrm>
                <a:off x="2149579" y="1703601"/>
                <a:ext cx="303524" cy="303526"/>
                <a:chOff x="6443217" y="1547174"/>
                <a:chExt cx="363537" cy="363538"/>
              </a:xfrm>
              <a:solidFill>
                <a:schemeClr val="accent1">
                  <a:lumMod val="75000"/>
                </a:schemeClr>
              </a:solidFill>
            </p:grpSpPr>
            <p:sp>
              <p:nvSpPr>
                <p:cNvPr id="118" name="Freeform 42"/>
                <p:cNvSpPr/>
                <p:nvPr/>
              </p:nvSpPr>
              <p:spPr bwMode="auto">
                <a:xfrm>
                  <a:off x="6624192" y="1547174"/>
                  <a:ext cx="136525" cy="73025"/>
                </a:xfrm>
                <a:custGeom>
                  <a:avLst/>
                  <a:gdLst>
                    <a:gd name="T0" fmla="*/ 105 w 117"/>
                    <a:gd name="T1" fmla="*/ 63 h 63"/>
                    <a:gd name="T2" fmla="*/ 58 w 117"/>
                    <a:gd name="T3" fmla="*/ 29 h 63"/>
                    <a:gd name="T4" fmla="*/ 0 w 117"/>
                    <a:gd name="T5" fmla="*/ 16 h 63"/>
                    <a:gd name="T6" fmla="*/ 0 w 117"/>
                    <a:gd name="T7" fmla="*/ 0 h 63"/>
                    <a:gd name="T8" fmla="*/ 65 w 117"/>
                    <a:gd name="T9" fmla="*/ 14 h 63"/>
                    <a:gd name="T10" fmla="*/ 117 w 117"/>
                    <a:gd name="T11" fmla="*/ 52 h 63"/>
                    <a:gd name="T12" fmla="*/ 105 w 117"/>
                    <a:gd name="T13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63">
                      <a:moveTo>
                        <a:pt x="105" y="63"/>
                      </a:moveTo>
                      <a:cubicBezTo>
                        <a:pt x="92" y="48"/>
                        <a:pt x="76" y="37"/>
                        <a:pt x="58" y="29"/>
                      </a:cubicBezTo>
                      <a:cubicBezTo>
                        <a:pt x="40" y="20"/>
                        <a:pt x="20" y="16"/>
                        <a:pt x="0" y="16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3" y="0"/>
                        <a:pt x="45" y="4"/>
                        <a:pt x="65" y="14"/>
                      </a:cubicBezTo>
                      <a:cubicBezTo>
                        <a:pt x="85" y="23"/>
                        <a:pt x="103" y="36"/>
                        <a:pt x="117" y="52"/>
                      </a:cubicBezTo>
                      <a:lnTo>
                        <a:pt x="105" y="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9" name="Freeform 43"/>
                <p:cNvSpPr/>
                <p:nvPr/>
              </p:nvSpPr>
              <p:spPr bwMode="auto">
                <a:xfrm>
                  <a:off x="6624192" y="1547174"/>
                  <a:ext cx="0" cy="17463"/>
                </a:xfrm>
                <a:custGeom>
                  <a:avLst/>
                  <a:gdLst>
                    <a:gd name="T0" fmla="*/ 11 h 11"/>
                    <a:gd name="T1" fmla="*/ 0 h 11"/>
                    <a:gd name="T2" fmla="*/ 0 h 11"/>
                    <a:gd name="T3" fmla="*/ 0 h 11"/>
                    <a:gd name="T4" fmla="*/ 11 h 11"/>
                    <a:gd name="T5" fmla="*/ 11 h 11"/>
                    <a:gd name="T6" fmla="*/ 11 h 1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11"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0" name="Freeform 44"/>
                <p:cNvSpPr/>
                <p:nvPr/>
              </p:nvSpPr>
              <p:spPr bwMode="auto">
                <a:xfrm>
                  <a:off x="6624192" y="1891661"/>
                  <a:ext cx="0" cy="19050"/>
                </a:xfrm>
                <a:custGeom>
                  <a:avLst/>
                  <a:gdLst>
                    <a:gd name="T0" fmla="*/ 12 h 12"/>
                    <a:gd name="T1" fmla="*/ 12 h 12"/>
                    <a:gd name="T2" fmla="*/ 12 h 12"/>
                    <a:gd name="T3" fmla="*/ 0 h 12"/>
                    <a:gd name="T4" fmla="*/ 0 h 12"/>
                    <a:gd name="T5" fmla="*/ 0 h 12"/>
                    <a:gd name="T6" fmla="*/ 12 h 1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12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1" name="Freeform 45"/>
                <p:cNvSpPr/>
                <p:nvPr/>
              </p:nvSpPr>
              <p:spPr bwMode="auto">
                <a:xfrm>
                  <a:off x="6746429" y="1607499"/>
                  <a:ext cx="60325" cy="120650"/>
                </a:xfrm>
                <a:custGeom>
                  <a:avLst/>
                  <a:gdLst>
                    <a:gd name="T0" fmla="*/ 52 w 52"/>
                    <a:gd name="T1" fmla="*/ 105 h 105"/>
                    <a:gd name="T2" fmla="*/ 36 w 52"/>
                    <a:gd name="T3" fmla="*/ 105 h 105"/>
                    <a:gd name="T4" fmla="*/ 0 w 52"/>
                    <a:gd name="T5" fmla="*/ 11 h 105"/>
                    <a:gd name="T6" fmla="*/ 12 w 52"/>
                    <a:gd name="T7" fmla="*/ 0 h 105"/>
                    <a:gd name="T8" fmla="*/ 52 w 52"/>
                    <a:gd name="T9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105">
                      <a:moveTo>
                        <a:pt x="52" y="105"/>
                      </a:moveTo>
                      <a:cubicBezTo>
                        <a:pt x="36" y="105"/>
                        <a:pt x="36" y="105"/>
                        <a:pt x="36" y="105"/>
                      </a:cubicBezTo>
                      <a:cubicBezTo>
                        <a:pt x="36" y="70"/>
                        <a:pt x="23" y="37"/>
                        <a:pt x="0" y="11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38" y="29"/>
                        <a:pt x="52" y="66"/>
                        <a:pt x="52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2" name="Freeform 46"/>
                <p:cNvSpPr/>
                <p:nvPr/>
              </p:nvSpPr>
              <p:spPr bwMode="auto">
                <a:xfrm>
                  <a:off x="6746429" y="1728149"/>
                  <a:ext cx="60325" cy="122238"/>
                </a:xfrm>
                <a:custGeom>
                  <a:avLst/>
                  <a:gdLst>
                    <a:gd name="T0" fmla="*/ 12 w 52"/>
                    <a:gd name="T1" fmla="*/ 105 h 105"/>
                    <a:gd name="T2" fmla="*/ 0 w 52"/>
                    <a:gd name="T3" fmla="*/ 94 h 105"/>
                    <a:gd name="T4" fmla="*/ 36 w 52"/>
                    <a:gd name="T5" fmla="*/ 0 h 105"/>
                    <a:gd name="T6" fmla="*/ 52 w 52"/>
                    <a:gd name="T7" fmla="*/ 0 h 105"/>
                    <a:gd name="T8" fmla="*/ 12 w 52"/>
                    <a:gd name="T9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105">
                      <a:moveTo>
                        <a:pt x="12" y="105"/>
                      </a:moveTo>
                      <a:cubicBezTo>
                        <a:pt x="0" y="94"/>
                        <a:pt x="0" y="94"/>
                        <a:pt x="0" y="94"/>
                      </a:cubicBezTo>
                      <a:cubicBezTo>
                        <a:pt x="23" y="68"/>
                        <a:pt x="36" y="35"/>
                        <a:pt x="36" y="0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2" y="39"/>
                        <a:pt x="38" y="76"/>
                        <a:pt x="12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3" name="Rectangle 47"/>
                <p:cNvSpPr>
                  <a:spLocks noChangeArrowheads="1"/>
                </p:cNvSpPr>
                <p:nvPr/>
              </p:nvSpPr>
              <p:spPr bwMode="auto">
                <a:xfrm>
                  <a:off x="6624192" y="1891661"/>
                  <a:ext cx="1588" cy="190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4" name="Freeform 48"/>
                <p:cNvSpPr/>
                <p:nvPr/>
              </p:nvSpPr>
              <p:spPr bwMode="auto">
                <a:xfrm>
                  <a:off x="6624192" y="1547174"/>
                  <a:ext cx="0" cy="17463"/>
                </a:xfrm>
                <a:custGeom>
                  <a:avLst/>
                  <a:gdLst>
                    <a:gd name="T0" fmla="*/ 11 h 11"/>
                    <a:gd name="T1" fmla="*/ 6 h 11"/>
                    <a:gd name="T2" fmla="*/ 0 h 11"/>
                    <a:gd name="T3" fmla="*/ 0 h 11"/>
                    <a:gd name="T4" fmla="*/ 6 h 11"/>
                    <a:gd name="T5" fmla="*/ 11 h 11"/>
                    <a:gd name="T6" fmla="*/ 11 h 1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11">
                      <a:moveTo>
                        <a:pt x="0" y="11"/>
                      </a:move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5" name="Freeform 49"/>
                <p:cNvSpPr/>
                <p:nvPr/>
              </p:nvSpPr>
              <p:spPr bwMode="auto">
                <a:xfrm>
                  <a:off x="6624192" y="1837686"/>
                  <a:ext cx="136525" cy="73025"/>
                </a:xfrm>
                <a:custGeom>
                  <a:avLst/>
                  <a:gdLst>
                    <a:gd name="T0" fmla="*/ 0 w 117"/>
                    <a:gd name="T1" fmla="*/ 63 h 63"/>
                    <a:gd name="T2" fmla="*/ 0 w 117"/>
                    <a:gd name="T3" fmla="*/ 47 h 63"/>
                    <a:gd name="T4" fmla="*/ 58 w 117"/>
                    <a:gd name="T5" fmla="*/ 34 h 63"/>
                    <a:gd name="T6" fmla="*/ 105 w 117"/>
                    <a:gd name="T7" fmla="*/ 0 h 63"/>
                    <a:gd name="T8" fmla="*/ 117 w 117"/>
                    <a:gd name="T9" fmla="*/ 11 h 63"/>
                    <a:gd name="T10" fmla="*/ 65 w 117"/>
                    <a:gd name="T11" fmla="*/ 49 h 63"/>
                    <a:gd name="T12" fmla="*/ 0 w 117"/>
                    <a:gd name="T13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63">
                      <a:moveTo>
                        <a:pt x="0" y="63"/>
                      </a:move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20" y="47"/>
                        <a:pt x="40" y="43"/>
                        <a:pt x="58" y="34"/>
                      </a:cubicBezTo>
                      <a:cubicBezTo>
                        <a:pt x="76" y="26"/>
                        <a:pt x="92" y="15"/>
                        <a:pt x="105" y="0"/>
                      </a:cubicBezTo>
                      <a:cubicBezTo>
                        <a:pt x="117" y="11"/>
                        <a:pt x="117" y="11"/>
                        <a:pt x="117" y="11"/>
                      </a:cubicBezTo>
                      <a:cubicBezTo>
                        <a:pt x="103" y="27"/>
                        <a:pt x="85" y="40"/>
                        <a:pt x="65" y="49"/>
                      </a:cubicBezTo>
                      <a:cubicBezTo>
                        <a:pt x="45" y="59"/>
                        <a:pt x="23" y="63"/>
                        <a:pt x="0" y="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6" name="Freeform 50"/>
                <p:cNvSpPr/>
                <p:nvPr/>
              </p:nvSpPr>
              <p:spPr bwMode="auto">
                <a:xfrm>
                  <a:off x="6443217" y="1607499"/>
                  <a:ext cx="60325" cy="120650"/>
                </a:xfrm>
                <a:custGeom>
                  <a:avLst/>
                  <a:gdLst>
                    <a:gd name="T0" fmla="*/ 16 w 52"/>
                    <a:gd name="T1" fmla="*/ 105 h 105"/>
                    <a:gd name="T2" fmla="*/ 0 w 52"/>
                    <a:gd name="T3" fmla="*/ 105 h 105"/>
                    <a:gd name="T4" fmla="*/ 40 w 52"/>
                    <a:gd name="T5" fmla="*/ 0 h 105"/>
                    <a:gd name="T6" fmla="*/ 52 w 52"/>
                    <a:gd name="T7" fmla="*/ 11 h 105"/>
                    <a:gd name="T8" fmla="*/ 16 w 52"/>
                    <a:gd name="T9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105">
                      <a:moveTo>
                        <a:pt x="16" y="105"/>
                      </a:moveTo>
                      <a:cubicBezTo>
                        <a:pt x="0" y="105"/>
                        <a:pt x="0" y="105"/>
                        <a:pt x="0" y="105"/>
                      </a:cubicBezTo>
                      <a:cubicBezTo>
                        <a:pt x="0" y="66"/>
                        <a:pt x="14" y="29"/>
                        <a:pt x="40" y="0"/>
                      </a:cubicBezTo>
                      <a:cubicBezTo>
                        <a:pt x="52" y="11"/>
                        <a:pt x="52" y="11"/>
                        <a:pt x="52" y="11"/>
                      </a:cubicBezTo>
                      <a:cubicBezTo>
                        <a:pt x="29" y="37"/>
                        <a:pt x="16" y="70"/>
                        <a:pt x="16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7" name="Freeform 51"/>
                <p:cNvSpPr/>
                <p:nvPr/>
              </p:nvSpPr>
              <p:spPr bwMode="auto">
                <a:xfrm>
                  <a:off x="6489254" y="1837686"/>
                  <a:ext cx="134938" cy="73025"/>
                </a:xfrm>
                <a:custGeom>
                  <a:avLst/>
                  <a:gdLst>
                    <a:gd name="T0" fmla="*/ 117 w 117"/>
                    <a:gd name="T1" fmla="*/ 63 h 63"/>
                    <a:gd name="T2" fmla="*/ 51 w 117"/>
                    <a:gd name="T3" fmla="*/ 49 h 63"/>
                    <a:gd name="T4" fmla="*/ 0 w 117"/>
                    <a:gd name="T5" fmla="*/ 11 h 63"/>
                    <a:gd name="T6" fmla="*/ 12 w 117"/>
                    <a:gd name="T7" fmla="*/ 0 h 63"/>
                    <a:gd name="T8" fmla="*/ 58 w 117"/>
                    <a:gd name="T9" fmla="*/ 34 h 63"/>
                    <a:gd name="T10" fmla="*/ 117 w 117"/>
                    <a:gd name="T11" fmla="*/ 47 h 63"/>
                    <a:gd name="T12" fmla="*/ 117 w 117"/>
                    <a:gd name="T13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63">
                      <a:moveTo>
                        <a:pt x="117" y="63"/>
                      </a:moveTo>
                      <a:cubicBezTo>
                        <a:pt x="94" y="63"/>
                        <a:pt x="72" y="59"/>
                        <a:pt x="51" y="49"/>
                      </a:cubicBezTo>
                      <a:cubicBezTo>
                        <a:pt x="32" y="40"/>
                        <a:pt x="14" y="27"/>
                        <a:pt x="0" y="11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25" y="14"/>
                        <a:pt x="41" y="26"/>
                        <a:pt x="58" y="34"/>
                      </a:cubicBezTo>
                      <a:cubicBezTo>
                        <a:pt x="77" y="42"/>
                        <a:pt x="96" y="47"/>
                        <a:pt x="117" y="47"/>
                      </a:cubicBezTo>
                      <a:lnTo>
                        <a:pt x="117" y="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05" name="Freeform 52"/>
                <p:cNvSpPr/>
                <p:nvPr/>
              </p:nvSpPr>
              <p:spPr bwMode="auto">
                <a:xfrm>
                  <a:off x="6443217" y="1728149"/>
                  <a:ext cx="60325" cy="122238"/>
                </a:xfrm>
                <a:custGeom>
                  <a:avLst/>
                  <a:gdLst>
                    <a:gd name="T0" fmla="*/ 40 w 52"/>
                    <a:gd name="T1" fmla="*/ 105 h 105"/>
                    <a:gd name="T2" fmla="*/ 0 w 52"/>
                    <a:gd name="T3" fmla="*/ 0 h 105"/>
                    <a:gd name="T4" fmla="*/ 16 w 52"/>
                    <a:gd name="T5" fmla="*/ 0 h 105"/>
                    <a:gd name="T6" fmla="*/ 52 w 52"/>
                    <a:gd name="T7" fmla="*/ 94 h 105"/>
                    <a:gd name="T8" fmla="*/ 40 w 52"/>
                    <a:gd name="T9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105">
                      <a:moveTo>
                        <a:pt x="40" y="105"/>
                      </a:moveTo>
                      <a:cubicBezTo>
                        <a:pt x="14" y="76"/>
                        <a:pt x="0" y="39"/>
                        <a:pt x="0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6" y="35"/>
                        <a:pt x="29" y="68"/>
                        <a:pt x="52" y="94"/>
                      </a:cubicBezTo>
                      <a:lnTo>
                        <a:pt x="40" y="10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06" name="Freeform 53"/>
                <p:cNvSpPr/>
                <p:nvPr/>
              </p:nvSpPr>
              <p:spPr bwMode="auto">
                <a:xfrm>
                  <a:off x="6489254" y="1547174"/>
                  <a:ext cx="134938" cy="73025"/>
                </a:xfrm>
                <a:custGeom>
                  <a:avLst/>
                  <a:gdLst>
                    <a:gd name="T0" fmla="*/ 12 w 117"/>
                    <a:gd name="T1" fmla="*/ 63 h 63"/>
                    <a:gd name="T2" fmla="*/ 0 w 117"/>
                    <a:gd name="T3" fmla="*/ 52 h 63"/>
                    <a:gd name="T4" fmla="*/ 51 w 117"/>
                    <a:gd name="T5" fmla="*/ 14 h 63"/>
                    <a:gd name="T6" fmla="*/ 117 w 117"/>
                    <a:gd name="T7" fmla="*/ 0 h 63"/>
                    <a:gd name="T8" fmla="*/ 117 w 117"/>
                    <a:gd name="T9" fmla="*/ 16 h 63"/>
                    <a:gd name="T10" fmla="*/ 58 w 117"/>
                    <a:gd name="T11" fmla="*/ 29 h 63"/>
                    <a:gd name="T12" fmla="*/ 12 w 117"/>
                    <a:gd name="T13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63">
                      <a:moveTo>
                        <a:pt x="12" y="63"/>
                      </a:move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14" y="36"/>
                        <a:pt x="32" y="23"/>
                        <a:pt x="51" y="14"/>
                      </a:cubicBezTo>
                      <a:cubicBezTo>
                        <a:pt x="72" y="4"/>
                        <a:pt x="94" y="0"/>
                        <a:pt x="117" y="0"/>
                      </a:cubicBezTo>
                      <a:cubicBezTo>
                        <a:pt x="117" y="16"/>
                        <a:pt x="117" y="16"/>
                        <a:pt x="117" y="16"/>
                      </a:cubicBezTo>
                      <a:cubicBezTo>
                        <a:pt x="96" y="16"/>
                        <a:pt x="77" y="21"/>
                        <a:pt x="58" y="29"/>
                      </a:cubicBezTo>
                      <a:cubicBezTo>
                        <a:pt x="41" y="37"/>
                        <a:pt x="25" y="49"/>
                        <a:pt x="12" y="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07" name="Freeform 54"/>
                <p:cNvSpPr/>
                <p:nvPr/>
              </p:nvSpPr>
              <p:spPr bwMode="auto">
                <a:xfrm>
                  <a:off x="6624192" y="1547174"/>
                  <a:ext cx="0" cy="17463"/>
                </a:xfrm>
                <a:custGeom>
                  <a:avLst/>
                  <a:gdLst>
                    <a:gd name="T0" fmla="*/ 11 h 11"/>
                    <a:gd name="T1" fmla="*/ 0 h 11"/>
                    <a:gd name="T2" fmla="*/ 6 h 11"/>
                    <a:gd name="T3" fmla="*/ 0 h 11"/>
                    <a:gd name="T4" fmla="*/ 0 h 11"/>
                    <a:gd name="T5" fmla="*/ 11 h 11"/>
                    <a:gd name="T6" fmla="*/ 11 h 1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11"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09" name="Rectangle 55"/>
                <p:cNvSpPr>
                  <a:spLocks noChangeArrowheads="1"/>
                </p:cNvSpPr>
                <p:nvPr/>
              </p:nvSpPr>
              <p:spPr bwMode="auto">
                <a:xfrm>
                  <a:off x="6452742" y="1720211"/>
                  <a:ext cx="85725" cy="174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0" name="Rectangle 56"/>
                <p:cNvSpPr>
                  <a:spLocks noChangeArrowheads="1"/>
                </p:cNvSpPr>
                <p:nvPr/>
              </p:nvSpPr>
              <p:spPr bwMode="auto">
                <a:xfrm>
                  <a:off x="6538467" y="1720211"/>
                  <a:ext cx="85725" cy="174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1" name="Rectangle 57"/>
                <p:cNvSpPr>
                  <a:spLocks noChangeArrowheads="1"/>
                </p:cNvSpPr>
                <p:nvPr/>
              </p:nvSpPr>
              <p:spPr bwMode="auto">
                <a:xfrm>
                  <a:off x="6709917" y="1720211"/>
                  <a:ext cx="87313" cy="174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2" name="Rectangle 58"/>
                <p:cNvSpPr>
                  <a:spLocks noChangeArrowheads="1"/>
                </p:cNvSpPr>
                <p:nvPr/>
              </p:nvSpPr>
              <p:spPr bwMode="auto">
                <a:xfrm>
                  <a:off x="6624192" y="1720211"/>
                  <a:ext cx="85725" cy="174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3" name="Freeform 59"/>
                <p:cNvSpPr/>
                <p:nvPr/>
              </p:nvSpPr>
              <p:spPr bwMode="auto">
                <a:xfrm>
                  <a:off x="6543229" y="1820224"/>
                  <a:ext cx="80963" cy="90488"/>
                </a:xfrm>
                <a:custGeom>
                  <a:avLst/>
                  <a:gdLst>
                    <a:gd name="T0" fmla="*/ 70 w 70"/>
                    <a:gd name="T1" fmla="*/ 78 h 78"/>
                    <a:gd name="T2" fmla="*/ 28 w 70"/>
                    <a:gd name="T3" fmla="*/ 57 h 78"/>
                    <a:gd name="T4" fmla="*/ 0 w 70"/>
                    <a:gd name="T5" fmla="*/ 5 h 78"/>
                    <a:gd name="T6" fmla="*/ 15 w 70"/>
                    <a:gd name="T7" fmla="*/ 0 h 78"/>
                    <a:gd name="T8" fmla="*/ 40 w 70"/>
                    <a:gd name="T9" fmla="*/ 46 h 78"/>
                    <a:gd name="T10" fmla="*/ 70 w 70"/>
                    <a:gd name="T11" fmla="*/ 62 h 78"/>
                    <a:gd name="T12" fmla="*/ 70 w 70"/>
                    <a:gd name="T13" fmla="*/ 7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8">
                      <a:moveTo>
                        <a:pt x="70" y="78"/>
                      </a:moveTo>
                      <a:cubicBezTo>
                        <a:pt x="55" y="78"/>
                        <a:pt x="40" y="71"/>
                        <a:pt x="28" y="57"/>
                      </a:cubicBezTo>
                      <a:cubicBezTo>
                        <a:pt x="16" y="44"/>
                        <a:pt x="7" y="26"/>
                        <a:pt x="0" y="5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2" y="19"/>
                        <a:pt x="30" y="35"/>
                        <a:pt x="40" y="46"/>
                      </a:cubicBezTo>
                      <a:cubicBezTo>
                        <a:pt x="49" y="56"/>
                        <a:pt x="59" y="62"/>
                        <a:pt x="70" y="62"/>
                      </a:cubicBezTo>
                      <a:lnTo>
                        <a:pt x="7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4" name="Freeform 60"/>
                <p:cNvSpPr/>
                <p:nvPr/>
              </p:nvSpPr>
              <p:spPr bwMode="auto">
                <a:xfrm>
                  <a:off x="6528942" y="1631311"/>
                  <a:ext cx="31750" cy="96838"/>
                </a:xfrm>
                <a:custGeom>
                  <a:avLst/>
                  <a:gdLst>
                    <a:gd name="T0" fmla="*/ 17 w 28"/>
                    <a:gd name="T1" fmla="*/ 84 h 84"/>
                    <a:gd name="T2" fmla="*/ 0 w 28"/>
                    <a:gd name="T3" fmla="*/ 84 h 84"/>
                    <a:gd name="T4" fmla="*/ 13 w 28"/>
                    <a:gd name="T5" fmla="*/ 0 h 84"/>
                    <a:gd name="T6" fmla="*/ 28 w 28"/>
                    <a:gd name="T7" fmla="*/ 5 h 84"/>
                    <a:gd name="T8" fmla="*/ 17 w 28"/>
                    <a:gd name="T9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7" y="84"/>
                      </a:move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54"/>
                        <a:pt x="4" y="25"/>
                        <a:pt x="13" y="0"/>
                      </a:cubicBezTo>
                      <a:cubicBezTo>
                        <a:pt x="28" y="5"/>
                        <a:pt x="28" y="5"/>
                        <a:pt x="28" y="5"/>
                      </a:cubicBezTo>
                      <a:cubicBezTo>
                        <a:pt x="21" y="29"/>
                        <a:pt x="17" y="56"/>
                        <a:pt x="17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5" name="Freeform 61"/>
                <p:cNvSpPr/>
                <p:nvPr/>
              </p:nvSpPr>
              <p:spPr bwMode="auto">
                <a:xfrm>
                  <a:off x="6687692" y="1728149"/>
                  <a:ext cx="33338" cy="98425"/>
                </a:xfrm>
                <a:custGeom>
                  <a:avLst/>
                  <a:gdLst>
                    <a:gd name="T0" fmla="*/ 16 w 29"/>
                    <a:gd name="T1" fmla="*/ 84 h 84"/>
                    <a:gd name="T2" fmla="*/ 0 w 29"/>
                    <a:gd name="T3" fmla="*/ 79 h 84"/>
                    <a:gd name="T4" fmla="*/ 12 w 29"/>
                    <a:gd name="T5" fmla="*/ 0 h 84"/>
                    <a:gd name="T6" fmla="*/ 29 w 29"/>
                    <a:gd name="T7" fmla="*/ 0 h 84"/>
                    <a:gd name="T8" fmla="*/ 16 w 29"/>
                    <a:gd name="T9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84">
                      <a:moveTo>
                        <a:pt x="16" y="84"/>
                      </a:move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8" y="55"/>
                        <a:pt x="12" y="28"/>
                        <a:pt x="12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30"/>
                        <a:pt x="24" y="59"/>
                        <a:pt x="1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6" name="Freeform 62"/>
                <p:cNvSpPr/>
                <p:nvPr/>
              </p:nvSpPr>
              <p:spPr bwMode="auto">
                <a:xfrm>
                  <a:off x="6543229" y="1547174"/>
                  <a:ext cx="80963" cy="90488"/>
                </a:xfrm>
                <a:custGeom>
                  <a:avLst/>
                  <a:gdLst>
                    <a:gd name="T0" fmla="*/ 15 w 70"/>
                    <a:gd name="T1" fmla="*/ 78 h 78"/>
                    <a:gd name="T2" fmla="*/ 0 w 70"/>
                    <a:gd name="T3" fmla="*/ 73 h 78"/>
                    <a:gd name="T4" fmla="*/ 28 w 70"/>
                    <a:gd name="T5" fmla="*/ 21 h 78"/>
                    <a:gd name="T6" fmla="*/ 70 w 70"/>
                    <a:gd name="T7" fmla="*/ 0 h 78"/>
                    <a:gd name="T8" fmla="*/ 70 w 70"/>
                    <a:gd name="T9" fmla="*/ 16 h 78"/>
                    <a:gd name="T10" fmla="*/ 40 w 70"/>
                    <a:gd name="T11" fmla="*/ 32 h 78"/>
                    <a:gd name="T12" fmla="*/ 15 w 70"/>
                    <a:gd name="T13" fmla="*/ 7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8">
                      <a:moveTo>
                        <a:pt x="15" y="78"/>
                      </a:move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7" y="52"/>
                        <a:pt x="16" y="34"/>
                        <a:pt x="28" y="21"/>
                      </a:cubicBezTo>
                      <a:cubicBezTo>
                        <a:pt x="40" y="7"/>
                        <a:pt x="55" y="0"/>
                        <a:pt x="70" y="0"/>
                      </a:cubicBezTo>
                      <a:cubicBezTo>
                        <a:pt x="70" y="16"/>
                        <a:pt x="70" y="16"/>
                        <a:pt x="70" y="16"/>
                      </a:cubicBezTo>
                      <a:cubicBezTo>
                        <a:pt x="59" y="16"/>
                        <a:pt x="49" y="22"/>
                        <a:pt x="40" y="32"/>
                      </a:cubicBezTo>
                      <a:cubicBezTo>
                        <a:pt x="30" y="43"/>
                        <a:pt x="22" y="59"/>
                        <a:pt x="15" y="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7" name="Freeform 63"/>
                <p:cNvSpPr/>
                <p:nvPr/>
              </p:nvSpPr>
              <p:spPr bwMode="auto">
                <a:xfrm>
                  <a:off x="6624192" y="1547174"/>
                  <a:ext cx="0" cy="17463"/>
                </a:xfrm>
                <a:custGeom>
                  <a:avLst/>
                  <a:gdLst>
                    <a:gd name="T0" fmla="*/ 1 w 1"/>
                    <a:gd name="T1" fmla="*/ 16 h 16"/>
                    <a:gd name="T2" fmla="*/ 1 w 1"/>
                    <a:gd name="T3" fmla="*/ 0 h 16"/>
                    <a:gd name="T4" fmla="*/ 0 w 1"/>
                    <a:gd name="T5" fmla="*/ 0 h 16"/>
                    <a:gd name="T6" fmla="*/ 1 w 1"/>
                    <a:gd name="T7" fmla="*/ 0 h 16"/>
                    <a:gd name="T8" fmla="*/ 1 w 1"/>
                    <a:gd name="T9" fmla="*/ 16 h 16"/>
                    <a:gd name="T10" fmla="*/ 1 w 1"/>
                    <a:gd name="T11" fmla="*/ 16 h 16"/>
                    <a:gd name="T12" fmla="*/ 1 w 1"/>
                    <a:gd name="T13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" h="16">
                      <a:moveTo>
                        <a:pt x="1" y="16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1" y="16"/>
                        <a:pt x="1" y="16"/>
                        <a:pt x="1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8" name="Freeform 64"/>
                <p:cNvSpPr/>
                <p:nvPr/>
              </p:nvSpPr>
              <p:spPr bwMode="auto">
                <a:xfrm>
                  <a:off x="6624192" y="1891661"/>
                  <a:ext cx="0" cy="19050"/>
                </a:xfrm>
                <a:custGeom>
                  <a:avLst/>
                  <a:gdLst>
                    <a:gd name="T0" fmla="*/ 1 w 1"/>
                    <a:gd name="T1" fmla="*/ 16 h 16"/>
                    <a:gd name="T2" fmla="*/ 0 w 1"/>
                    <a:gd name="T3" fmla="*/ 16 h 16"/>
                    <a:gd name="T4" fmla="*/ 1 w 1"/>
                    <a:gd name="T5" fmla="*/ 16 h 16"/>
                    <a:gd name="T6" fmla="*/ 1 w 1"/>
                    <a:gd name="T7" fmla="*/ 0 h 16"/>
                    <a:gd name="T8" fmla="*/ 1 w 1"/>
                    <a:gd name="T9" fmla="*/ 0 h 16"/>
                    <a:gd name="T10" fmla="*/ 1 w 1"/>
                    <a:gd name="T11" fmla="*/ 0 h 16"/>
                    <a:gd name="T12" fmla="*/ 1 w 1"/>
                    <a:gd name="T13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" h="16">
                      <a:moveTo>
                        <a:pt x="1" y="16"/>
                      </a:moveTo>
                      <a:cubicBezTo>
                        <a:pt x="1" y="16"/>
                        <a:pt x="1" y="16"/>
                        <a:pt x="0" y="16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lnTo>
                        <a:pt x="1" y="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9" name="Freeform 65"/>
                <p:cNvSpPr/>
                <p:nvPr/>
              </p:nvSpPr>
              <p:spPr bwMode="auto">
                <a:xfrm>
                  <a:off x="6624192" y="1891661"/>
                  <a:ext cx="0" cy="19050"/>
                </a:xfrm>
                <a:custGeom>
                  <a:avLst/>
                  <a:gdLst>
                    <a:gd name="T0" fmla="*/ 12 h 12"/>
                    <a:gd name="T1" fmla="*/ 6 h 12"/>
                    <a:gd name="T2" fmla="*/ 0 h 12"/>
                    <a:gd name="T3" fmla="*/ 0 h 12"/>
                    <a:gd name="T4" fmla="*/ 6 h 12"/>
                    <a:gd name="T5" fmla="*/ 12 h 12"/>
                    <a:gd name="T6" fmla="*/ 12 h 1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12">
                      <a:moveTo>
                        <a:pt x="0" y="12"/>
                      </a:move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0" name="Freeform 66"/>
                <p:cNvSpPr/>
                <p:nvPr/>
              </p:nvSpPr>
              <p:spPr bwMode="auto">
                <a:xfrm>
                  <a:off x="6687692" y="1631311"/>
                  <a:ext cx="33338" cy="96838"/>
                </a:xfrm>
                <a:custGeom>
                  <a:avLst/>
                  <a:gdLst>
                    <a:gd name="T0" fmla="*/ 29 w 29"/>
                    <a:gd name="T1" fmla="*/ 84 h 84"/>
                    <a:gd name="T2" fmla="*/ 12 w 29"/>
                    <a:gd name="T3" fmla="*/ 84 h 84"/>
                    <a:gd name="T4" fmla="*/ 0 w 29"/>
                    <a:gd name="T5" fmla="*/ 5 h 84"/>
                    <a:gd name="T6" fmla="*/ 16 w 29"/>
                    <a:gd name="T7" fmla="*/ 0 h 84"/>
                    <a:gd name="T8" fmla="*/ 29 w 29"/>
                    <a:gd name="T9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84">
                      <a:moveTo>
                        <a:pt x="29" y="84"/>
                      </a:moveTo>
                      <a:cubicBezTo>
                        <a:pt x="12" y="84"/>
                        <a:pt x="12" y="84"/>
                        <a:pt x="12" y="84"/>
                      </a:cubicBezTo>
                      <a:cubicBezTo>
                        <a:pt x="12" y="56"/>
                        <a:pt x="8" y="29"/>
                        <a:pt x="0" y="5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24" y="25"/>
                        <a:pt x="29" y="54"/>
                        <a:pt x="29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1" name="Freeform 67"/>
                <p:cNvSpPr/>
                <p:nvPr/>
              </p:nvSpPr>
              <p:spPr bwMode="auto">
                <a:xfrm>
                  <a:off x="6528942" y="1728149"/>
                  <a:ext cx="31750" cy="98425"/>
                </a:xfrm>
                <a:custGeom>
                  <a:avLst/>
                  <a:gdLst>
                    <a:gd name="T0" fmla="*/ 13 w 28"/>
                    <a:gd name="T1" fmla="*/ 84 h 84"/>
                    <a:gd name="T2" fmla="*/ 0 w 28"/>
                    <a:gd name="T3" fmla="*/ 0 h 84"/>
                    <a:gd name="T4" fmla="*/ 17 w 28"/>
                    <a:gd name="T5" fmla="*/ 0 h 84"/>
                    <a:gd name="T6" fmla="*/ 28 w 28"/>
                    <a:gd name="T7" fmla="*/ 79 h 84"/>
                    <a:gd name="T8" fmla="*/ 13 w 28"/>
                    <a:gd name="T9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3" y="84"/>
                      </a:moveTo>
                      <a:cubicBezTo>
                        <a:pt x="4" y="59"/>
                        <a:pt x="0" y="30"/>
                        <a:pt x="0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7" y="28"/>
                        <a:pt x="21" y="55"/>
                        <a:pt x="28" y="79"/>
                      </a:cubicBezTo>
                      <a:lnTo>
                        <a:pt x="13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2" name="Freeform 68"/>
                <p:cNvSpPr/>
                <p:nvPr/>
              </p:nvSpPr>
              <p:spPr bwMode="auto">
                <a:xfrm>
                  <a:off x="6624192" y="1547174"/>
                  <a:ext cx="80963" cy="90488"/>
                </a:xfrm>
                <a:custGeom>
                  <a:avLst/>
                  <a:gdLst>
                    <a:gd name="T0" fmla="*/ 54 w 70"/>
                    <a:gd name="T1" fmla="*/ 78 h 78"/>
                    <a:gd name="T2" fmla="*/ 30 w 70"/>
                    <a:gd name="T3" fmla="*/ 32 h 78"/>
                    <a:gd name="T4" fmla="*/ 0 w 70"/>
                    <a:gd name="T5" fmla="*/ 16 h 78"/>
                    <a:gd name="T6" fmla="*/ 0 w 70"/>
                    <a:gd name="T7" fmla="*/ 0 h 78"/>
                    <a:gd name="T8" fmla="*/ 42 w 70"/>
                    <a:gd name="T9" fmla="*/ 21 h 78"/>
                    <a:gd name="T10" fmla="*/ 70 w 70"/>
                    <a:gd name="T11" fmla="*/ 73 h 78"/>
                    <a:gd name="T12" fmla="*/ 54 w 70"/>
                    <a:gd name="T13" fmla="*/ 7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8">
                      <a:moveTo>
                        <a:pt x="54" y="78"/>
                      </a:moveTo>
                      <a:cubicBezTo>
                        <a:pt x="48" y="59"/>
                        <a:pt x="40" y="43"/>
                        <a:pt x="30" y="32"/>
                      </a:cubicBezTo>
                      <a:cubicBezTo>
                        <a:pt x="20" y="22"/>
                        <a:pt x="10" y="16"/>
                        <a:pt x="0" y="16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" y="0"/>
                        <a:pt x="29" y="7"/>
                        <a:pt x="42" y="21"/>
                      </a:cubicBezTo>
                      <a:cubicBezTo>
                        <a:pt x="53" y="34"/>
                        <a:pt x="63" y="52"/>
                        <a:pt x="70" y="73"/>
                      </a:cubicBezTo>
                      <a:lnTo>
                        <a:pt x="54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3" name="Freeform 69"/>
                <p:cNvSpPr/>
                <p:nvPr/>
              </p:nvSpPr>
              <p:spPr bwMode="auto">
                <a:xfrm>
                  <a:off x="6624192" y="1820224"/>
                  <a:ext cx="80963" cy="90488"/>
                </a:xfrm>
                <a:custGeom>
                  <a:avLst/>
                  <a:gdLst>
                    <a:gd name="T0" fmla="*/ 0 w 70"/>
                    <a:gd name="T1" fmla="*/ 78 h 78"/>
                    <a:gd name="T2" fmla="*/ 0 w 70"/>
                    <a:gd name="T3" fmla="*/ 62 h 78"/>
                    <a:gd name="T4" fmla="*/ 30 w 70"/>
                    <a:gd name="T5" fmla="*/ 46 h 78"/>
                    <a:gd name="T6" fmla="*/ 54 w 70"/>
                    <a:gd name="T7" fmla="*/ 0 h 78"/>
                    <a:gd name="T8" fmla="*/ 70 w 70"/>
                    <a:gd name="T9" fmla="*/ 5 h 78"/>
                    <a:gd name="T10" fmla="*/ 42 w 70"/>
                    <a:gd name="T11" fmla="*/ 57 h 78"/>
                    <a:gd name="T12" fmla="*/ 0 w 70"/>
                    <a:gd name="T13" fmla="*/ 7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8">
                      <a:moveTo>
                        <a:pt x="0" y="78"/>
                      </a:move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10" y="62"/>
                        <a:pt x="20" y="56"/>
                        <a:pt x="30" y="46"/>
                      </a:cubicBezTo>
                      <a:cubicBezTo>
                        <a:pt x="40" y="35"/>
                        <a:pt x="48" y="19"/>
                        <a:pt x="54" y="0"/>
                      </a:cubicBezTo>
                      <a:cubicBezTo>
                        <a:pt x="70" y="5"/>
                        <a:pt x="70" y="5"/>
                        <a:pt x="70" y="5"/>
                      </a:cubicBezTo>
                      <a:cubicBezTo>
                        <a:pt x="63" y="26"/>
                        <a:pt x="53" y="44"/>
                        <a:pt x="42" y="57"/>
                      </a:cubicBezTo>
                      <a:cubicBezTo>
                        <a:pt x="29" y="71"/>
                        <a:pt x="15" y="78"/>
                        <a:pt x="0" y="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4" name="Freeform 70"/>
                <p:cNvSpPr/>
                <p:nvPr/>
              </p:nvSpPr>
              <p:spPr bwMode="auto">
                <a:xfrm>
                  <a:off x="6624192" y="1547174"/>
                  <a:ext cx="0" cy="17463"/>
                </a:xfrm>
                <a:custGeom>
                  <a:avLst/>
                  <a:gdLst>
                    <a:gd name="T0" fmla="*/ 11 h 11"/>
                    <a:gd name="T1" fmla="*/ 11 h 11"/>
                    <a:gd name="T2" fmla="*/ 6 h 11"/>
                    <a:gd name="T3" fmla="*/ 0 h 11"/>
                    <a:gd name="T4" fmla="*/ 0 h 11"/>
                    <a:gd name="T5" fmla="*/ 5 h 11"/>
                    <a:gd name="T6" fmla="*/ 11 h 1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11">
                      <a:moveTo>
                        <a:pt x="0" y="11"/>
                      </a:move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5" name="Freeform 71"/>
                <p:cNvSpPr/>
                <p:nvPr/>
              </p:nvSpPr>
              <p:spPr bwMode="auto">
                <a:xfrm>
                  <a:off x="6490842" y="1604324"/>
                  <a:ext cx="63500" cy="39688"/>
                </a:xfrm>
                <a:custGeom>
                  <a:avLst/>
                  <a:gdLst>
                    <a:gd name="T0" fmla="*/ 51 w 54"/>
                    <a:gd name="T1" fmla="*/ 34 h 34"/>
                    <a:gd name="T2" fmla="*/ 0 w 54"/>
                    <a:gd name="T3" fmla="*/ 15 h 34"/>
                    <a:gd name="T4" fmla="*/ 8 w 54"/>
                    <a:gd name="T5" fmla="*/ 0 h 34"/>
                    <a:gd name="T6" fmla="*/ 54 w 54"/>
                    <a:gd name="T7" fmla="*/ 17 h 34"/>
                    <a:gd name="T8" fmla="*/ 51 w 54"/>
                    <a:gd name="T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" h="34">
                      <a:moveTo>
                        <a:pt x="51" y="34"/>
                      </a:moveTo>
                      <a:cubicBezTo>
                        <a:pt x="31" y="29"/>
                        <a:pt x="14" y="23"/>
                        <a:pt x="0" y="15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21" y="8"/>
                        <a:pt x="37" y="13"/>
                        <a:pt x="54" y="17"/>
                      </a:cubicBezTo>
                      <a:lnTo>
                        <a:pt x="51" y="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6" name="Freeform 72"/>
                <p:cNvSpPr/>
                <p:nvPr/>
              </p:nvSpPr>
              <p:spPr bwMode="auto">
                <a:xfrm>
                  <a:off x="6694042" y="1604324"/>
                  <a:ext cx="63500" cy="39688"/>
                </a:xfrm>
                <a:custGeom>
                  <a:avLst/>
                  <a:gdLst>
                    <a:gd name="T0" fmla="*/ 4 w 55"/>
                    <a:gd name="T1" fmla="*/ 34 h 34"/>
                    <a:gd name="T2" fmla="*/ 0 w 55"/>
                    <a:gd name="T3" fmla="*/ 18 h 34"/>
                    <a:gd name="T4" fmla="*/ 47 w 55"/>
                    <a:gd name="T5" fmla="*/ 0 h 34"/>
                    <a:gd name="T6" fmla="*/ 55 w 55"/>
                    <a:gd name="T7" fmla="*/ 15 h 34"/>
                    <a:gd name="T8" fmla="*/ 4 w 55"/>
                    <a:gd name="T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34">
                      <a:moveTo>
                        <a:pt x="4" y="34"/>
                      </a:move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18" y="14"/>
                        <a:pt x="34" y="8"/>
                        <a:pt x="47" y="0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41" y="23"/>
                        <a:pt x="24" y="29"/>
                        <a:pt x="4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7" name="Rectangle 73"/>
                <p:cNvSpPr>
                  <a:spLocks noChangeArrowheads="1"/>
                </p:cNvSpPr>
                <p:nvPr/>
              </p:nvSpPr>
              <p:spPr bwMode="auto">
                <a:xfrm>
                  <a:off x="6624192" y="1547174"/>
                  <a:ext cx="1588" cy="174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8" name="Freeform 74"/>
                <p:cNvSpPr/>
                <p:nvPr/>
              </p:nvSpPr>
              <p:spPr bwMode="auto">
                <a:xfrm>
                  <a:off x="6551167" y="1624961"/>
                  <a:ext cx="73025" cy="26988"/>
                </a:xfrm>
                <a:custGeom>
                  <a:avLst/>
                  <a:gdLst>
                    <a:gd name="T0" fmla="*/ 64 w 64"/>
                    <a:gd name="T1" fmla="*/ 24 h 24"/>
                    <a:gd name="T2" fmla="*/ 0 w 64"/>
                    <a:gd name="T3" fmla="*/ 17 h 24"/>
                    <a:gd name="T4" fmla="*/ 3 w 64"/>
                    <a:gd name="T5" fmla="*/ 0 h 24"/>
                    <a:gd name="T6" fmla="*/ 64 w 64"/>
                    <a:gd name="T7" fmla="*/ 7 h 24"/>
                    <a:gd name="T8" fmla="*/ 64 w 64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24">
                      <a:moveTo>
                        <a:pt x="64" y="24"/>
                      </a:moveTo>
                      <a:cubicBezTo>
                        <a:pt x="41" y="24"/>
                        <a:pt x="20" y="21"/>
                        <a:pt x="0" y="17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2" y="5"/>
                        <a:pt x="43" y="7"/>
                        <a:pt x="64" y="7"/>
                      </a:cubicBezTo>
                      <a:lnTo>
                        <a:pt x="64" y="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9" name="Freeform 75"/>
                <p:cNvSpPr/>
                <p:nvPr/>
              </p:nvSpPr>
              <p:spPr bwMode="auto">
                <a:xfrm>
                  <a:off x="6624192" y="1624961"/>
                  <a:ext cx="74613" cy="26988"/>
                </a:xfrm>
                <a:custGeom>
                  <a:avLst/>
                  <a:gdLst>
                    <a:gd name="T0" fmla="*/ 0 w 64"/>
                    <a:gd name="T1" fmla="*/ 23 h 23"/>
                    <a:gd name="T2" fmla="*/ 0 w 64"/>
                    <a:gd name="T3" fmla="*/ 23 h 23"/>
                    <a:gd name="T4" fmla="*/ 0 w 64"/>
                    <a:gd name="T5" fmla="*/ 6 h 23"/>
                    <a:gd name="T6" fmla="*/ 0 w 64"/>
                    <a:gd name="T7" fmla="*/ 6 h 23"/>
                    <a:gd name="T8" fmla="*/ 0 w 64"/>
                    <a:gd name="T9" fmla="*/ 6 h 23"/>
                    <a:gd name="T10" fmla="*/ 60 w 64"/>
                    <a:gd name="T11" fmla="*/ 0 h 23"/>
                    <a:gd name="T12" fmla="*/ 64 w 64"/>
                    <a:gd name="T13" fmla="*/ 16 h 23"/>
                    <a:gd name="T14" fmla="*/ 0 w 64"/>
                    <a:gd name="T15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23">
                      <a:moveTo>
                        <a:pt x="0" y="23"/>
                      </a:move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21" y="6"/>
                        <a:pt x="41" y="4"/>
                        <a:pt x="60" y="0"/>
                      </a:cubicBezTo>
                      <a:cubicBezTo>
                        <a:pt x="64" y="16"/>
                        <a:pt x="64" y="16"/>
                        <a:pt x="64" y="16"/>
                      </a:cubicBezTo>
                      <a:cubicBezTo>
                        <a:pt x="44" y="20"/>
                        <a:pt x="22" y="23"/>
                        <a:pt x="0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0" name="Freeform 76"/>
                <p:cNvSpPr/>
                <p:nvPr/>
              </p:nvSpPr>
              <p:spPr bwMode="auto">
                <a:xfrm>
                  <a:off x="6624192" y="1805936"/>
                  <a:ext cx="74613" cy="25400"/>
                </a:xfrm>
                <a:custGeom>
                  <a:avLst/>
                  <a:gdLst>
                    <a:gd name="T0" fmla="*/ 60 w 64"/>
                    <a:gd name="T1" fmla="*/ 23 h 23"/>
                    <a:gd name="T2" fmla="*/ 0 w 64"/>
                    <a:gd name="T3" fmla="*/ 17 h 23"/>
                    <a:gd name="T4" fmla="*/ 0 w 64"/>
                    <a:gd name="T5" fmla="*/ 17 h 23"/>
                    <a:gd name="T6" fmla="*/ 0 w 64"/>
                    <a:gd name="T7" fmla="*/ 0 h 23"/>
                    <a:gd name="T8" fmla="*/ 0 w 64"/>
                    <a:gd name="T9" fmla="*/ 0 h 23"/>
                    <a:gd name="T10" fmla="*/ 64 w 64"/>
                    <a:gd name="T11" fmla="*/ 7 h 23"/>
                    <a:gd name="T12" fmla="*/ 60 w 64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" h="23">
                      <a:moveTo>
                        <a:pt x="60" y="23"/>
                      </a:moveTo>
                      <a:cubicBezTo>
                        <a:pt x="41" y="19"/>
                        <a:pt x="21" y="17"/>
                        <a:pt x="0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2" y="0"/>
                        <a:pt x="44" y="3"/>
                        <a:pt x="64" y="7"/>
                      </a:cubicBezTo>
                      <a:lnTo>
                        <a:pt x="60" y="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1" name="Rectangle 77"/>
                <p:cNvSpPr>
                  <a:spLocks noChangeArrowheads="1"/>
                </p:cNvSpPr>
                <p:nvPr/>
              </p:nvSpPr>
              <p:spPr bwMode="auto">
                <a:xfrm>
                  <a:off x="6624192" y="1891661"/>
                  <a:ext cx="1588" cy="190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2" name="Freeform 78"/>
                <p:cNvSpPr/>
                <p:nvPr/>
              </p:nvSpPr>
              <p:spPr bwMode="auto">
                <a:xfrm>
                  <a:off x="6694042" y="1813874"/>
                  <a:ext cx="63500" cy="38100"/>
                </a:xfrm>
                <a:custGeom>
                  <a:avLst/>
                  <a:gdLst>
                    <a:gd name="T0" fmla="*/ 47 w 55"/>
                    <a:gd name="T1" fmla="*/ 34 h 34"/>
                    <a:gd name="T2" fmla="*/ 0 w 55"/>
                    <a:gd name="T3" fmla="*/ 16 h 34"/>
                    <a:gd name="T4" fmla="*/ 4 w 55"/>
                    <a:gd name="T5" fmla="*/ 0 h 34"/>
                    <a:gd name="T6" fmla="*/ 55 w 55"/>
                    <a:gd name="T7" fmla="*/ 19 h 34"/>
                    <a:gd name="T8" fmla="*/ 47 w 55"/>
                    <a:gd name="T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34">
                      <a:moveTo>
                        <a:pt x="47" y="34"/>
                      </a:moveTo>
                      <a:cubicBezTo>
                        <a:pt x="34" y="26"/>
                        <a:pt x="18" y="20"/>
                        <a:pt x="0" y="16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4" y="5"/>
                        <a:pt x="41" y="11"/>
                        <a:pt x="55" y="19"/>
                      </a:cubicBezTo>
                      <a:lnTo>
                        <a:pt x="47" y="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3" name="Freeform 79"/>
                <p:cNvSpPr/>
                <p:nvPr/>
              </p:nvSpPr>
              <p:spPr bwMode="auto">
                <a:xfrm>
                  <a:off x="6490842" y="1813874"/>
                  <a:ext cx="63500" cy="38100"/>
                </a:xfrm>
                <a:custGeom>
                  <a:avLst/>
                  <a:gdLst>
                    <a:gd name="T0" fmla="*/ 8 w 54"/>
                    <a:gd name="T1" fmla="*/ 34 h 34"/>
                    <a:gd name="T2" fmla="*/ 0 w 54"/>
                    <a:gd name="T3" fmla="*/ 19 h 34"/>
                    <a:gd name="T4" fmla="*/ 51 w 54"/>
                    <a:gd name="T5" fmla="*/ 0 h 34"/>
                    <a:gd name="T6" fmla="*/ 54 w 54"/>
                    <a:gd name="T7" fmla="*/ 17 h 34"/>
                    <a:gd name="T8" fmla="*/ 8 w 54"/>
                    <a:gd name="T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" h="34">
                      <a:moveTo>
                        <a:pt x="8" y="34"/>
                      </a:move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14" y="11"/>
                        <a:pt x="31" y="5"/>
                        <a:pt x="51" y="0"/>
                      </a:cubicBezTo>
                      <a:cubicBezTo>
                        <a:pt x="54" y="17"/>
                        <a:pt x="54" y="17"/>
                        <a:pt x="54" y="17"/>
                      </a:cubicBezTo>
                      <a:cubicBezTo>
                        <a:pt x="37" y="21"/>
                        <a:pt x="21" y="26"/>
                        <a:pt x="8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4" name="Freeform 80"/>
                <p:cNvSpPr/>
                <p:nvPr/>
              </p:nvSpPr>
              <p:spPr bwMode="auto">
                <a:xfrm>
                  <a:off x="6551167" y="1805936"/>
                  <a:ext cx="73025" cy="26988"/>
                </a:xfrm>
                <a:custGeom>
                  <a:avLst/>
                  <a:gdLst>
                    <a:gd name="T0" fmla="*/ 3 w 64"/>
                    <a:gd name="T1" fmla="*/ 24 h 24"/>
                    <a:gd name="T2" fmla="*/ 0 w 64"/>
                    <a:gd name="T3" fmla="*/ 7 h 24"/>
                    <a:gd name="T4" fmla="*/ 64 w 64"/>
                    <a:gd name="T5" fmla="*/ 0 h 24"/>
                    <a:gd name="T6" fmla="*/ 64 w 64"/>
                    <a:gd name="T7" fmla="*/ 17 h 24"/>
                    <a:gd name="T8" fmla="*/ 3 w 64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24">
                      <a:moveTo>
                        <a:pt x="3" y="24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20" y="3"/>
                        <a:pt x="41" y="0"/>
                        <a:pt x="64" y="0"/>
                      </a:cubicBezTo>
                      <a:cubicBezTo>
                        <a:pt x="64" y="17"/>
                        <a:pt x="64" y="17"/>
                        <a:pt x="64" y="17"/>
                      </a:cubicBezTo>
                      <a:cubicBezTo>
                        <a:pt x="43" y="17"/>
                        <a:pt x="22" y="19"/>
                        <a:pt x="3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5" name="Rectangle 81"/>
                <p:cNvSpPr>
                  <a:spLocks noChangeArrowheads="1"/>
                </p:cNvSpPr>
                <p:nvPr/>
              </p:nvSpPr>
              <p:spPr bwMode="auto">
                <a:xfrm>
                  <a:off x="6616254" y="1642424"/>
                  <a:ext cx="17463" cy="85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6" name="Rectangle 82"/>
                <p:cNvSpPr>
                  <a:spLocks noChangeArrowheads="1"/>
                </p:cNvSpPr>
                <p:nvPr/>
              </p:nvSpPr>
              <p:spPr bwMode="auto">
                <a:xfrm>
                  <a:off x="6616254" y="1728149"/>
                  <a:ext cx="17463" cy="87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7" name="Freeform 83"/>
                <p:cNvSpPr/>
                <p:nvPr/>
              </p:nvSpPr>
              <p:spPr bwMode="auto">
                <a:xfrm>
                  <a:off x="6616254" y="1901186"/>
                  <a:ext cx="17463" cy="0"/>
                </a:xfrm>
                <a:custGeom>
                  <a:avLst/>
                  <a:gdLst>
                    <a:gd name="T0" fmla="*/ 0 w 11"/>
                    <a:gd name="T1" fmla="*/ 0 w 11"/>
                    <a:gd name="T2" fmla="*/ 11 w 11"/>
                    <a:gd name="T3" fmla="*/ 0 w 1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8" name="Rectangle 84"/>
                <p:cNvSpPr>
                  <a:spLocks noChangeArrowheads="1"/>
                </p:cNvSpPr>
                <p:nvPr/>
              </p:nvSpPr>
              <p:spPr bwMode="auto">
                <a:xfrm>
                  <a:off x="6616254" y="1556699"/>
                  <a:ext cx="17463" cy="85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39" name="Freeform 85"/>
                <p:cNvSpPr/>
                <p:nvPr/>
              </p:nvSpPr>
              <p:spPr bwMode="auto">
                <a:xfrm>
                  <a:off x="6616254" y="1556699"/>
                  <a:ext cx="17463" cy="0"/>
                </a:xfrm>
                <a:custGeom>
                  <a:avLst/>
                  <a:gdLst>
                    <a:gd name="T0" fmla="*/ 11 w 11"/>
                    <a:gd name="T1" fmla="*/ 0 w 11"/>
                    <a:gd name="T2" fmla="*/ 11 w 11"/>
                    <a:gd name="T3" fmla="*/ 11 w 1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1">
                      <a:moveTo>
                        <a:pt x="11" y="0"/>
                      </a:move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40" name="Rectangle 86"/>
                <p:cNvSpPr>
                  <a:spLocks noChangeArrowheads="1"/>
                </p:cNvSpPr>
                <p:nvPr/>
              </p:nvSpPr>
              <p:spPr bwMode="auto">
                <a:xfrm>
                  <a:off x="6616254" y="1815461"/>
                  <a:ext cx="17463" cy="85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7" name="Freeform 41"/>
                <p:cNvSpPr/>
                <p:nvPr/>
              </p:nvSpPr>
              <p:spPr bwMode="auto">
                <a:xfrm>
                  <a:off x="6624192" y="1891661"/>
                  <a:ext cx="0" cy="19050"/>
                </a:xfrm>
                <a:custGeom>
                  <a:avLst/>
                  <a:gdLst>
                    <a:gd name="T0" fmla="*/ 12 h 12"/>
                    <a:gd name="T1" fmla="*/ 12 h 12"/>
                    <a:gd name="T2" fmla="*/ 0 h 12"/>
                    <a:gd name="T3" fmla="*/ 0 h 12"/>
                    <a:gd name="T4" fmla="*/ 4 h 12"/>
                    <a:gd name="T5" fmla="*/ 12 h 1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</a:cxnLst>
                  <a:rect l="0" t="0" r="r" b="b"/>
                  <a:pathLst>
                    <a:path h="12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0" name="椭圆 39"/>
            <p:cNvSpPr/>
            <p:nvPr/>
          </p:nvSpPr>
          <p:spPr>
            <a:xfrm>
              <a:off x="4315766" y="2285355"/>
              <a:ext cx="1434604" cy="143460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52400" dist="101600" dir="10800000" sx="98000" sy="98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 dirty="0" smtClean="0"/>
                <a:t>1</a:t>
              </a:r>
              <a:endParaRPr lang="zh-CN" altLang="en-US" sz="6000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30395" y="4003006"/>
            <a:ext cx="4119975" cy="2233079"/>
            <a:chOff x="1630395" y="4003006"/>
            <a:chExt cx="4119975" cy="2233079"/>
          </a:xfrm>
        </p:grpSpPr>
        <p:grpSp>
          <p:nvGrpSpPr>
            <p:cNvPr id="56" name="组合 55"/>
            <p:cNvGrpSpPr/>
            <p:nvPr/>
          </p:nvGrpSpPr>
          <p:grpSpPr>
            <a:xfrm>
              <a:off x="1630395" y="4003006"/>
              <a:ext cx="4119975" cy="2233079"/>
              <a:chOff x="1852988" y="3951855"/>
              <a:chExt cx="3910244" cy="2119402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1852988" y="4463285"/>
                <a:ext cx="2820985" cy="1607972"/>
                <a:chOff x="1662488" y="3967981"/>
                <a:chExt cx="2820985" cy="1607972"/>
              </a:xfrm>
            </p:grpSpPr>
            <p:sp>
              <p:nvSpPr>
                <p:cNvPr id="94" name="等腰三角形 41"/>
                <p:cNvSpPr/>
                <p:nvPr/>
              </p:nvSpPr>
              <p:spPr>
                <a:xfrm rot="5400000" flipH="1">
                  <a:off x="2970206" y="4062686"/>
                  <a:ext cx="205549" cy="2820985"/>
                </a:xfrm>
                <a:custGeom>
                  <a:avLst/>
                  <a:gdLst>
                    <a:gd name="connsiteX0" fmla="*/ 0 w 218921"/>
                    <a:gd name="connsiteY0" fmla="*/ 2984088 h 2984088"/>
                    <a:gd name="connsiteX1" fmla="*/ 218921 w 218921"/>
                    <a:gd name="connsiteY1" fmla="*/ 0 h 2984088"/>
                    <a:gd name="connsiteX2" fmla="*/ 218921 w 218921"/>
                    <a:gd name="connsiteY2" fmla="*/ 2984088 h 2984088"/>
                    <a:gd name="connsiteX3" fmla="*/ 0 w 218921"/>
                    <a:gd name="connsiteY3" fmla="*/ 2984088 h 2984088"/>
                    <a:gd name="connsiteX0-1" fmla="*/ 0 w 218921"/>
                    <a:gd name="connsiteY0-2" fmla="*/ 2984088 h 2984088"/>
                    <a:gd name="connsiteX1-3" fmla="*/ 108463 w 218921"/>
                    <a:gd name="connsiteY1-4" fmla="*/ 2339462 h 2984088"/>
                    <a:gd name="connsiteX2-5" fmla="*/ 218921 w 218921"/>
                    <a:gd name="connsiteY2-6" fmla="*/ 0 h 2984088"/>
                    <a:gd name="connsiteX3-7" fmla="*/ 218921 w 218921"/>
                    <a:gd name="connsiteY3-8" fmla="*/ 2984088 h 2984088"/>
                    <a:gd name="connsiteX4" fmla="*/ 0 w 218921"/>
                    <a:gd name="connsiteY4" fmla="*/ 2984088 h 2984088"/>
                    <a:gd name="connsiteX0-9" fmla="*/ 2453 w 221374"/>
                    <a:gd name="connsiteY0-10" fmla="*/ 2984088 h 2984088"/>
                    <a:gd name="connsiteX1-11" fmla="*/ 110916 w 221374"/>
                    <a:gd name="connsiteY1-12" fmla="*/ 2339462 h 2984088"/>
                    <a:gd name="connsiteX2-13" fmla="*/ 221374 w 221374"/>
                    <a:gd name="connsiteY2-14" fmla="*/ 0 h 2984088"/>
                    <a:gd name="connsiteX3-15" fmla="*/ 221374 w 221374"/>
                    <a:gd name="connsiteY3-16" fmla="*/ 2984088 h 2984088"/>
                    <a:gd name="connsiteX4-17" fmla="*/ 2453 w 221374"/>
                    <a:gd name="connsiteY4-18" fmla="*/ 2984088 h 2984088"/>
                    <a:gd name="connsiteX0-19" fmla="*/ 8070 w 226991"/>
                    <a:gd name="connsiteY0-20" fmla="*/ 2984088 h 3049797"/>
                    <a:gd name="connsiteX1-21" fmla="*/ 116533 w 226991"/>
                    <a:gd name="connsiteY1-22" fmla="*/ 2339462 h 3049797"/>
                    <a:gd name="connsiteX2-23" fmla="*/ 226991 w 226991"/>
                    <a:gd name="connsiteY2-24" fmla="*/ 0 h 3049797"/>
                    <a:gd name="connsiteX3-25" fmla="*/ 226991 w 226991"/>
                    <a:gd name="connsiteY3-26" fmla="*/ 2984088 h 3049797"/>
                    <a:gd name="connsiteX4-27" fmla="*/ 8070 w 226991"/>
                    <a:gd name="connsiteY4-28" fmla="*/ 2984088 h 3049797"/>
                    <a:gd name="connsiteX0-29" fmla="*/ 3727 w 222648"/>
                    <a:gd name="connsiteY0-30" fmla="*/ 2984088 h 3055655"/>
                    <a:gd name="connsiteX1-31" fmla="*/ 112190 w 222648"/>
                    <a:gd name="connsiteY1-32" fmla="*/ 2339462 h 3055655"/>
                    <a:gd name="connsiteX2-33" fmla="*/ 222648 w 222648"/>
                    <a:gd name="connsiteY2-34" fmla="*/ 0 h 3055655"/>
                    <a:gd name="connsiteX3-35" fmla="*/ 222648 w 222648"/>
                    <a:gd name="connsiteY3-36" fmla="*/ 2984088 h 3055655"/>
                    <a:gd name="connsiteX4-37" fmla="*/ 3727 w 222648"/>
                    <a:gd name="connsiteY4-38" fmla="*/ 2984088 h 305565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17" y="connsiteY4-18"/>
                    </a:cxn>
                  </a:cxnLst>
                  <a:rect l="l" t="t" r="r" b="b"/>
                  <a:pathLst>
                    <a:path w="222648" h="3055655">
                      <a:moveTo>
                        <a:pt x="3727" y="2984088"/>
                      </a:moveTo>
                      <a:cubicBezTo>
                        <a:pt x="-14683" y="2876650"/>
                        <a:pt x="37271" y="3497108"/>
                        <a:pt x="112190" y="2339462"/>
                      </a:cubicBezTo>
                      <a:cubicBezTo>
                        <a:pt x="187109" y="1181816"/>
                        <a:pt x="185829" y="779821"/>
                        <a:pt x="222648" y="0"/>
                      </a:cubicBezTo>
                      <a:lnTo>
                        <a:pt x="222648" y="2984088"/>
                      </a:lnTo>
                      <a:lnTo>
                        <a:pt x="3727" y="298408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59000">
                      <a:srgbClr val="5B595B"/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矩形 94"/>
                <p:cNvSpPr/>
                <p:nvPr/>
              </p:nvSpPr>
              <p:spPr>
                <a:xfrm>
                  <a:off x="1728557" y="3967981"/>
                  <a:ext cx="2754915" cy="140241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99" name="组合 98"/>
                <p:cNvGrpSpPr/>
                <p:nvPr/>
              </p:nvGrpSpPr>
              <p:grpSpPr>
                <a:xfrm>
                  <a:off x="1930457" y="4198281"/>
                  <a:ext cx="2240281" cy="1114015"/>
                  <a:chOff x="619496" y="4222735"/>
                  <a:chExt cx="2426644" cy="1206688"/>
                </a:xfrm>
              </p:grpSpPr>
              <p:sp>
                <p:nvSpPr>
                  <p:cNvPr id="100" name="文本框 99"/>
                  <p:cNvSpPr txBox="1"/>
                  <p:nvPr/>
                </p:nvSpPr>
                <p:spPr>
                  <a:xfrm>
                    <a:off x="1186938" y="4222735"/>
                    <a:ext cx="1859202" cy="34664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zh-CN"/>
                    </a:defPPr>
                    <a:lvl1pPr>
                      <a:defRPr sz="2800">
                        <a:latin typeface="方正正中黑简体" panose="02000000000000000000" pitchFamily="2" charset="-122"/>
                        <a:ea typeface="方正正中黑简体" panose="02000000000000000000" pitchFamily="2" charset="-122"/>
                      </a:defRPr>
                    </a:lvl1pPr>
                  </a:lstStyle>
                  <a:p>
                    <a:pPr algn="l"/>
                    <a:r>
                      <a:rPr lang="zh-CN" altLang="en-US" sz="1600" dirty="0">
                        <a:latin typeface="方正正黑简体" panose="02000000000000000000" pitchFamily="2" charset="-122"/>
                        <a:ea typeface="方正正黑简体" panose="02000000000000000000" pitchFamily="2" charset="-122"/>
                      </a:rPr>
                      <a:t>优化政务网端服务</a:t>
                    </a:r>
                    <a:endParaRPr lang="zh-CN" altLang="en-US" sz="1600" dirty="0">
                      <a:latin typeface="方正正黑简体" panose="02000000000000000000" pitchFamily="2" charset="-122"/>
                      <a:ea typeface="方正正黑简体" panose="02000000000000000000" pitchFamily="2" charset="-122"/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619496" y="4449555"/>
                    <a:ext cx="2426420" cy="97986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zh-CN" altLang="zh-CN" sz="1200" kern="100" dirty="0">
                        <a:latin typeface="方正兰亭细黑_GBK" panose="02000000000000000000" pitchFamily="2" charset="-122"/>
                        <a:ea typeface="方正兰亭细黑_GBK" panose="02000000000000000000" pitchFamily="2" charset="-122"/>
                        <a:cs typeface="Times New Roman" panose="02020603050405020304" pitchFamily="18" charset="0"/>
                      </a:rPr>
                      <a:t>全县</a:t>
                    </a:r>
                    <a:r>
                      <a:rPr lang="zh-CN" altLang="zh-CN" sz="2000" kern="100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方正兰亭细黑_GBK" panose="02000000000000000000" pitchFamily="2" charset="-122"/>
                        <a:ea typeface="方正兰亭细黑_GBK" panose="02000000000000000000" pitchFamily="2" charset="-122"/>
                        <a:cs typeface="Times New Roman" panose="02020603050405020304" pitchFamily="18" charset="0"/>
                      </a:rPr>
                      <a:t>1756</a:t>
                    </a:r>
                    <a:r>
                      <a:rPr lang="zh-CN" altLang="zh-CN" sz="1200" kern="100" dirty="0">
                        <a:latin typeface="方正兰亭细黑_GBK" panose="02000000000000000000" pitchFamily="2" charset="-122"/>
                        <a:ea typeface="方正兰亭细黑_GBK" panose="02000000000000000000" pitchFamily="2" charset="-122"/>
                        <a:cs typeface="Times New Roman" panose="02020603050405020304" pitchFamily="18" charset="0"/>
                      </a:rPr>
                      <a:t>项政务服务事项在浙江政务服务网、“浙里办”移动客户端（APP）全公开，实现线上线下“同源发布”</a:t>
                    </a:r>
                    <a:endParaRPr lang="zh-CN" altLang="zh-CN" sz="1200" kern="100" dirty="0">
                      <a:latin typeface="方正兰亭细黑_GBK" panose="02000000000000000000" pitchFamily="2" charset="-122"/>
                      <a:ea typeface="方正兰亭细黑_GBK" panose="02000000000000000000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96" name="椭圆 95"/>
              <p:cNvSpPr/>
              <p:nvPr/>
            </p:nvSpPr>
            <p:spPr>
              <a:xfrm>
                <a:off x="4401658" y="3951855"/>
                <a:ext cx="1361574" cy="136157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152400" dist="101600" dir="10800000" sx="98000" sy="98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0" dirty="0" smtClean="0"/>
                  <a:t>3</a:t>
                </a:r>
                <a:endParaRPr lang="zh-CN" altLang="en-US" sz="6000" dirty="0"/>
              </a:p>
            </p:txBody>
          </p:sp>
        </p:grpSp>
        <p:grpSp>
          <p:nvGrpSpPr>
            <p:cNvPr id="3145" name="Group 89"/>
            <p:cNvGrpSpPr>
              <a:grpSpLocks noChangeAspect="1"/>
            </p:cNvGrpSpPr>
            <p:nvPr/>
          </p:nvGrpSpPr>
          <p:grpSpPr bwMode="auto">
            <a:xfrm>
              <a:off x="2285681" y="4713716"/>
              <a:ext cx="265464" cy="265464"/>
              <a:chOff x="3241" y="1563"/>
              <a:chExt cx="1196" cy="1196"/>
            </a:xfrm>
          </p:grpSpPr>
          <p:sp>
            <p:nvSpPr>
              <p:cNvPr id="3147" name="Oval 90"/>
              <p:cNvSpPr>
                <a:spLocks noChangeArrowheads="1"/>
              </p:cNvSpPr>
              <p:nvPr/>
            </p:nvSpPr>
            <p:spPr bwMode="auto">
              <a:xfrm>
                <a:off x="3241" y="1563"/>
                <a:ext cx="1196" cy="119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49" name="Freeform 92"/>
              <p:cNvSpPr>
                <a:spLocks noEditPoints="1"/>
              </p:cNvSpPr>
              <p:nvPr/>
            </p:nvSpPr>
            <p:spPr bwMode="auto">
              <a:xfrm>
                <a:off x="3519" y="1846"/>
                <a:ext cx="639" cy="640"/>
              </a:xfrm>
              <a:custGeom>
                <a:avLst/>
                <a:gdLst>
                  <a:gd name="T0" fmla="*/ 134 w 269"/>
                  <a:gd name="T1" fmla="*/ 0 h 269"/>
                  <a:gd name="T2" fmla="*/ 0 w 269"/>
                  <a:gd name="T3" fmla="*/ 134 h 269"/>
                  <a:gd name="T4" fmla="*/ 134 w 269"/>
                  <a:gd name="T5" fmla="*/ 269 h 269"/>
                  <a:gd name="T6" fmla="*/ 269 w 269"/>
                  <a:gd name="T7" fmla="*/ 134 h 269"/>
                  <a:gd name="T8" fmla="*/ 134 w 269"/>
                  <a:gd name="T9" fmla="*/ 0 h 269"/>
                  <a:gd name="T10" fmla="*/ 134 w 269"/>
                  <a:gd name="T11" fmla="*/ 251 h 269"/>
                  <a:gd name="T12" fmla="*/ 17 w 269"/>
                  <a:gd name="T13" fmla="*/ 134 h 269"/>
                  <a:gd name="T14" fmla="*/ 134 w 269"/>
                  <a:gd name="T15" fmla="*/ 17 h 269"/>
                  <a:gd name="T16" fmla="*/ 251 w 269"/>
                  <a:gd name="T17" fmla="*/ 134 h 269"/>
                  <a:gd name="T18" fmla="*/ 134 w 269"/>
                  <a:gd name="T19" fmla="*/ 251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9" h="269">
                    <a:moveTo>
                      <a:pt x="134" y="0"/>
                    </a:moveTo>
                    <a:cubicBezTo>
                      <a:pt x="60" y="0"/>
                      <a:pt x="0" y="60"/>
                      <a:pt x="0" y="134"/>
                    </a:cubicBezTo>
                    <a:cubicBezTo>
                      <a:pt x="0" y="209"/>
                      <a:pt x="60" y="269"/>
                      <a:pt x="134" y="269"/>
                    </a:cubicBezTo>
                    <a:cubicBezTo>
                      <a:pt x="209" y="269"/>
                      <a:pt x="269" y="209"/>
                      <a:pt x="269" y="134"/>
                    </a:cubicBezTo>
                    <a:cubicBezTo>
                      <a:pt x="269" y="60"/>
                      <a:pt x="209" y="0"/>
                      <a:pt x="134" y="0"/>
                    </a:cubicBezTo>
                    <a:close/>
                    <a:moveTo>
                      <a:pt x="134" y="251"/>
                    </a:moveTo>
                    <a:cubicBezTo>
                      <a:pt x="70" y="251"/>
                      <a:pt x="17" y="199"/>
                      <a:pt x="17" y="134"/>
                    </a:cubicBezTo>
                    <a:cubicBezTo>
                      <a:pt x="17" y="70"/>
                      <a:pt x="70" y="17"/>
                      <a:pt x="134" y="17"/>
                    </a:cubicBezTo>
                    <a:cubicBezTo>
                      <a:pt x="199" y="17"/>
                      <a:pt x="251" y="70"/>
                      <a:pt x="251" y="134"/>
                    </a:cubicBezTo>
                    <a:cubicBezTo>
                      <a:pt x="251" y="199"/>
                      <a:pt x="199" y="251"/>
                      <a:pt x="134" y="251"/>
                    </a:cubicBezTo>
                    <a:close/>
                  </a:path>
                </a:pathLst>
              </a:custGeom>
              <a:solidFill>
                <a:srgbClr val="1C2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0" name="Freeform 93"/>
              <p:cNvSpPr>
                <a:spLocks noEditPoints="1"/>
              </p:cNvSpPr>
              <p:nvPr/>
            </p:nvSpPr>
            <p:spPr bwMode="auto">
              <a:xfrm>
                <a:off x="3443" y="1770"/>
                <a:ext cx="789" cy="792"/>
              </a:xfrm>
              <a:custGeom>
                <a:avLst/>
                <a:gdLst>
                  <a:gd name="T0" fmla="*/ 166 w 332"/>
                  <a:gd name="T1" fmla="*/ 0 h 333"/>
                  <a:gd name="T2" fmla="*/ 0 w 332"/>
                  <a:gd name="T3" fmla="*/ 166 h 333"/>
                  <a:gd name="T4" fmla="*/ 166 w 332"/>
                  <a:gd name="T5" fmla="*/ 333 h 333"/>
                  <a:gd name="T6" fmla="*/ 332 w 332"/>
                  <a:gd name="T7" fmla="*/ 166 h 333"/>
                  <a:gd name="T8" fmla="*/ 166 w 332"/>
                  <a:gd name="T9" fmla="*/ 0 h 333"/>
                  <a:gd name="T10" fmla="*/ 166 w 332"/>
                  <a:gd name="T11" fmla="*/ 301 h 333"/>
                  <a:gd name="T12" fmla="*/ 31 w 332"/>
                  <a:gd name="T13" fmla="*/ 166 h 333"/>
                  <a:gd name="T14" fmla="*/ 166 w 332"/>
                  <a:gd name="T15" fmla="*/ 32 h 333"/>
                  <a:gd name="T16" fmla="*/ 301 w 332"/>
                  <a:gd name="T17" fmla="*/ 166 h 333"/>
                  <a:gd name="T18" fmla="*/ 166 w 332"/>
                  <a:gd name="T19" fmla="*/ 301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2" h="333">
                    <a:moveTo>
                      <a:pt x="166" y="0"/>
                    </a:moveTo>
                    <a:cubicBezTo>
                      <a:pt x="74" y="0"/>
                      <a:pt x="0" y="74"/>
                      <a:pt x="0" y="166"/>
                    </a:cubicBezTo>
                    <a:cubicBezTo>
                      <a:pt x="0" y="258"/>
                      <a:pt x="74" y="333"/>
                      <a:pt x="166" y="333"/>
                    </a:cubicBezTo>
                    <a:cubicBezTo>
                      <a:pt x="258" y="333"/>
                      <a:pt x="332" y="258"/>
                      <a:pt x="332" y="166"/>
                    </a:cubicBezTo>
                    <a:cubicBezTo>
                      <a:pt x="332" y="74"/>
                      <a:pt x="258" y="0"/>
                      <a:pt x="166" y="0"/>
                    </a:cubicBezTo>
                    <a:close/>
                    <a:moveTo>
                      <a:pt x="166" y="301"/>
                    </a:moveTo>
                    <a:cubicBezTo>
                      <a:pt x="92" y="301"/>
                      <a:pt x="31" y="241"/>
                      <a:pt x="31" y="166"/>
                    </a:cubicBezTo>
                    <a:cubicBezTo>
                      <a:pt x="31" y="92"/>
                      <a:pt x="92" y="32"/>
                      <a:pt x="166" y="32"/>
                    </a:cubicBezTo>
                    <a:cubicBezTo>
                      <a:pt x="240" y="32"/>
                      <a:pt x="301" y="92"/>
                      <a:pt x="301" y="166"/>
                    </a:cubicBezTo>
                    <a:cubicBezTo>
                      <a:pt x="301" y="241"/>
                      <a:pt x="240" y="301"/>
                      <a:pt x="166" y="30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1" name="Oval 94"/>
              <p:cNvSpPr>
                <a:spLocks noChangeArrowheads="1"/>
              </p:cNvSpPr>
              <p:nvPr/>
            </p:nvSpPr>
            <p:spPr bwMode="auto">
              <a:xfrm>
                <a:off x="3643" y="1970"/>
                <a:ext cx="390" cy="39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2" name="Oval 95"/>
              <p:cNvSpPr>
                <a:spLocks noChangeArrowheads="1"/>
              </p:cNvSpPr>
              <p:nvPr/>
            </p:nvSpPr>
            <p:spPr bwMode="auto">
              <a:xfrm>
                <a:off x="3719" y="2046"/>
                <a:ext cx="240" cy="240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5" name="Rectangle 98"/>
              <p:cNvSpPr>
                <a:spLocks noChangeArrowheads="1"/>
              </p:cNvSpPr>
              <p:nvPr/>
            </p:nvSpPr>
            <p:spPr bwMode="auto">
              <a:xfrm>
                <a:off x="4033" y="2227"/>
                <a:ext cx="14" cy="197"/>
              </a:xfrm>
              <a:prstGeom prst="rect">
                <a:avLst/>
              </a:prstGeom>
              <a:solidFill>
                <a:srgbClr val="1C2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6" name="Oval 99"/>
              <p:cNvSpPr>
                <a:spLocks noChangeArrowheads="1"/>
              </p:cNvSpPr>
              <p:nvPr/>
            </p:nvSpPr>
            <p:spPr bwMode="auto">
              <a:xfrm>
                <a:off x="3790" y="2229"/>
                <a:ext cx="19" cy="17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7" name="Oval 100"/>
              <p:cNvSpPr>
                <a:spLocks noChangeArrowheads="1"/>
              </p:cNvSpPr>
              <p:nvPr/>
            </p:nvSpPr>
            <p:spPr bwMode="auto">
              <a:xfrm>
                <a:off x="3849" y="2229"/>
                <a:ext cx="19" cy="17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8" name="Oval 101"/>
              <p:cNvSpPr>
                <a:spLocks noChangeArrowheads="1"/>
              </p:cNvSpPr>
              <p:nvPr/>
            </p:nvSpPr>
            <p:spPr bwMode="auto">
              <a:xfrm>
                <a:off x="3909" y="2229"/>
                <a:ext cx="19" cy="17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9" name="Oval 102"/>
              <p:cNvSpPr>
                <a:spLocks noChangeArrowheads="1"/>
              </p:cNvSpPr>
              <p:nvPr/>
            </p:nvSpPr>
            <p:spPr bwMode="auto">
              <a:xfrm>
                <a:off x="3968" y="2229"/>
                <a:ext cx="19" cy="17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0" name="Oval 103"/>
              <p:cNvSpPr>
                <a:spLocks noChangeArrowheads="1"/>
              </p:cNvSpPr>
              <p:nvPr/>
            </p:nvSpPr>
            <p:spPr bwMode="auto">
              <a:xfrm>
                <a:off x="4028" y="2229"/>
                <a:ext cx="16" cy="17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1" name="Oval 104"/>
              <p:cNvSpPr>
                <a:spLocks noChangeArrowheads="1"/>
              </p:cNvSpPr>
              <p:nvPr/>
            </p:nvSpPr>
            <p:spPr bwMode="auto">
              <a:xfrm>
                <a:off x="4085" y="2229"/>
                <a:ext cx="19" cy="17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2" name="Oval 105"/>
              <p:cNvSpPr>
                <a:spLocks noChangeArrowheads="1"/>
              </p:cNvSpPr>
              <p:nvPr/>
            </p:nvSpPr>
            <p:spPr bwMode="auto">
              <a:xfrm>
                <a:off x="4144" y="2229"/>
                <a:ext cx="19" cy="17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3" name="Oval 106"/>
              <p:cNvSpPr>
                <a:spLocks noChangeArrowheads="1"/>
              </p:cNvSpPr>
              <p:nvPr/>
            </p:nvSpPr>
            <p:spPr bwMode="auto">
              <a:xfrm>
                <a:off x="4204" y="2229"/>
                <a:ext cx="19" cy="17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4" name="Oval 107"/>
              <p:cNvSpPr>
                <a:spLocks noChangeArrowheads="1"/>
              </p:cNvSpPr>
              <p:nvPr/>
            </p:nvSpPr>
            <p:spPr bwMode="auto">
              <a:xfrm>
                <a:off x="4263" y="2229"/>
                <a:ext cx="19" cy="17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5" name="Oval 108"/>
              <p:cNvSpPr>
                <a:spLocks noChangeArrowheads="1"/>
              </p:cNvSpPr>
              <p:nvPr/>
            </p:nvSpPr>
            <p:spPr bwMode="auto">
              <a:xfrm>
                <a:off x="3790" y="2424"/>
                <a:ext cx="19" cy="19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6" name="Oval 109"/>
              <p:cNvSpPr>
                <a:spLocks noChangeArrowheads="1"/>
              </p:cNvSpPr>
              <p:nvPr/>
            </p:nvSpPr>
            <p:spPr bwMode="auto">
              <a:xfrm>
                <a:off x="3849" y="2424"/>
                <a:ext cx="19" cy="19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7" name="Oval 110"/>
              <p:cNvSpPr>
                <a:spLocks noChangeArrowheads="1"/>
              </p:cNvSpPr>
              <p:nvPr/>
            </p:nvSpPr>
            <p:spPr bwMode="auto">
              <a:xfrm>
                <a:off x="3909" y="2424"/>
                <a:ext cx="19" cy="19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8" name="Oval 111"/>
              <p:cNvSpPr>
                <a:spLocks noChangeArrowheads="1"/>
              </p:cNvSpPr>
              <p:nvPr/>
            </p:nvSpPr>
            <p:spPr bwMode="auto">
              <a:xfrm>
                <a:off x="3968" y="2424"/>
                <a:ext cx="19" cy="19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9" name="Oval 112"/>
              <p:cNvSpPr>
                <a:spLocks noChangeArrowheads="1"/>
              </p:cNvSpPr>
              <p:nvPr/>
            </p:nvSpPr>
            <p:spPr bwMode="auto">
              <a:xfrm>
                <a:off x="4028" y="2424"/>
                <a:ext cx="16" cy="19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70" name="Oval 113"/>
              <p:cNvSpPr>
                <a:spLocks noChangeArrowheads="1"/>
              </p:cNvSpPr>
              <p:nvPr/>
            </p:nvSpPr>
            <p:spPr bwMode="auto">
              <a:xfrm>
                <a:off x="4085" y="2424"/>
                <a:ext cx="19" cy="19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71" name="Oval 114"/>
              <p:cNvSpPr>
                <a:spLocks noChangeArrowheads="1"/>
              </p:cNvSpPr>
              <p:nvPr/>
            </p:nvSpPr>
            <p:spPr bwMode="auto">
              <a:xfrm>
                <a:off x="4144" y="2424"/>
                <a:ext cx="19" cy="19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72" name="Oval 115"/>
              <p:cNvSpPr>
                <a:spLocks noChangeArrowheads="1"/>
              </p:cNvSpPr>
              <p:nvPr/>
            </p:nvSpPr>
            <p:spPr bwMode="auto">
              <a:xfrm>
                <a:off x="4204" y="2424"/>
                <a:ext cx="19" cy="19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73" name="Oval 116"/>
              <p:cNvSpPr>
                <a:spLocks noChangeArrowheads="1"/>
              </p:cNvSpPr>
              <p:nvPr/>
            </p:nvSpPr>
            <p:spPr bwMode="auto">
              <a:xfrm>
                <a:off x="4263" y="2424"/>
                <a:ext cx="19" cy="19"/>
              </a:xfrm>
              <a:prstGeom prst="ellipse">
                <a:avLst/>
              </a:prstGeom>
              <a:solidFill>
                <a:srgbClr val="FFF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6441629" y="4003006"/>
            <a:ext cx="4119975" cy="2233079"/>
            <a:chOff x="6441629" y="4003006"/>
            <a:chExt cx="4119975" cy="2233079"/>
          </a:xfrm>
        </p:grpSpPr>
        <p:grpSp>
          <p:nvGrpSpPr>
            <p:cNvPr id="104" name="组合 103"/>
            <p:cNvGrpSpPr/>
            <p:nvPr/>
          </p:nvGrpSpPr>
          <p:grpSpPr>
            <a:xfrm flipH="1">
              <a:off x="6441629" y="4003006"/>
              <a:ext cx="4119975" cy="2233079"/>
              <a:chOff x="1852988" y="3951855"/>
              <a:chExt cx="3910244" cy="2119402"/>
            </a:xfrm>
          </p:grpSpPr>
          <p:grpSp>
            <p:nvGrpSpPr>
              <p:cNvPr id="105" name="组合 104"/>
              <p:cNvGrpSpPr/>
              <p:nvPr/>
            </p:nvGrpSpPr>
            <p:grpSpPr>
              <a:xfrm>
                <a:off x="1852988" y="4463285"/>
                <a:ext cx="2820985" cy="1607972"/>
                <a:chOff x="1662488" y="3967981"/>
                <a:chExt cx="2820985" cy="1607972"/>
              </a:xfrm>
            </p:grpSpPr>
            <p:sp>
              <p:nvSpPr>
                <p:cNvPr id="107" name="等腰三角形 41"/>
                <p:cNvSpPr/>
                <p:nvPr/>
              </p:nvSpPr>
              <p:spPr>
                <a:xfrm rot="5400000" flipH="1">
                  <a:off x="2970206" y="4062686"/>
                  <a:ext cx="205549" cy="2820985"/>
                </a:xfrm>
                <a:custGeom>
                  <a:avLst/>
                  <a:gdLst>
                    <a:gd name="connsiteX0" fmla="*/ 0 w 218921"/>
                    <a:gd name="connsiteY0" fmla="*/ 2984088 h 2984088"/>
                    <a:gd name="connsiteX1" fmla="*/ 218921 w 218921"/>
                    <a:gd name="connsiteY1" fmla="*/ 0 h 2984088"/>
                    <a:gd name="connsiteX2" fmla="*/ 218921 w 218921"/>
                    <a:gd name="connsiteY2" fmla="*/ 2984088 h 2984088"/>
                    <a:gd name="connsiteX3" fmla="*/ 0 w 218921"/>
                    <a:gd name="connsiteY3" fmla="*/ 2984088 h 2984088"/>
                    <a:gd name="connsiteX0-1" fmla="*/ 0 w 218921"/>
                    <a:gd name="connsiteY0-2" fmla="*/ 2984088 h 2984088"/>
                    <a:gd name="connsiteX1-3" fmla="*/ 108463 w 218921"/>
                    <a:gd name="connsiteY1-4" fmla="*/ 2339462 h 2984088"/>
                    <a:gd name="connsiteX2-5" fmla="*/ 218921 w 218921"/>
                    <a:gd name="connsiteY2-6" fmla="*/ 0 h 2984088"/>
                    <a:gd name="connsiteX3-7" fmla="*/ 218921 w 218921"/>
                    <a:gd name="connsiteY3-8" fmla="*/ 2984088 h 2984088"/>
                    <a:gd name="connsiteX4" fmla="*/ 0 w 218921"/>
                    <a:gd name="connsiteY4" fmla="*/ 2984088 h 2984088"/>
                    <a:gd name="connsiteX0-9" fmla="*/ 2453 w 221374"/>
                    <a:gd name="connsiteY0-10" fmla="*/ 2984088 h 2984088"/>
                    <a:gd name="connsiteX1-11" fmla="*/ 110916 w 221374"/>
                    <a:gd name="connsiteY1-12" fmla="*/ 2339462 h 2984088"/>
                    <a:gd name="connsiteX2-13" fmla="*/ 221374 w 221374"/>
                    <a:gd name="connsiteY2-14" fmla="*/ 0 h 2984088"/>
                    <a:gd name="connsiteX3-15" fmla="*/ 221374 w 221374"/>
                    <a:gd name="connsiteY3-16" fmla="*/ 2984088 h 2984088"/>
                    <a:gd name="connsiteX4-17" fmla="*/ 2453 w 221374"/>
                    <a:gd name="connsiteY4-18" fmla="*/ 2984088 h 2984088"/>
                    <a:gd name="connsiteX0-19" fmla="*/ 8070 w 226991"/>
                    <a:gd name="connsiteY0-20" fmla="*/ 2984088 h 3049797"/>
                    <a:gd name="connsiteX1-21" fmla="*/ 116533 w 226991"/>
                    <a:gd name="connsiteY1-22" fmla="*/ 2339462 h 3049797"/>
                    <a:gd name="connsiteX2-23" fmla="*/ 226991 w 226991"/>
                    <a:gd name="connsiteY2-24" fmla="*/ 0 h 3049797"/>
                    <a:gd name="connsiteX3-25" fmla="*/ 226991 w 226991"/>
                    <a:gd name="connsiteY3-26" fmla="*/ 2984088 h 3049797"/>
                    <a:gd name="connsiteX4-27" fmla="*/ 8070 w 226991"/>
                    <a:gd name="connsiteY4-28" fmla="*/ 2984088 h 3049797"/>
                    <a:gd name="connsiteX0-29" fmla="*/ 3727 w 222648"/>
                    <a:gd name="connsiteY0-30" fmla="*/ 2984088 h 3055655"/>
                    <a:gd name="connsiteX1-31" fmla="*/ 112190 w 222648"/>
                    <a:gd name="connsiteY1-32" fmla="*/ 2339462 h 3055655"/>
                    <a:gd name="connsiteX2-33" fmla="*/ 222648 w 222648"/>
                    <a:gd name="connsiteY2-34" fmla="*/ 0 h 3055655"/>
                    <a:gd name="connsiteX3-35" fmla="*/ 222648 w 222648"/>
                    <a:gd name="connsiteY3-36" fmla="*/ 2984088 h 3055655"/>
                    <a:gd name="connsiteX4-37" fmla="*/ 3727 w 222648"/>
                    <a:gd name="connsiteY4-38" fmla="*/ 2984088 h 305565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17" y="connsiteY4-18"/>
                    </a:cxn>
                  </a:cxnLst>
                  <a:rect l="l" t="t" r="r" b="b"/>
                  <a:pathLst>
                    <a:path w="222648" h="3055655">
                      <a:moveTo>
                        <a:pt x="3727" y="2984088"/>
                      </a:moveTo>
                      <a:cubicBezTo>
                        <a:pt x="-14683" y="2876650"/>
                        <a:pt x="37271" y="3497108"/>
                        <a:pt x="112190" y="2339462"/>
                      </a:cubicBezTo>
                      <a:cubicBezTo>
                        <a:pt x="187109" y="1181816"/>
                        <a:pt x="185829" y="779821"/>
                        <a:pt x="222648" y="0"/>
                      </a:cubicBezTo>
                      <a:lnTo>
                        <a:pt x="222648" y="2984088"/>
                      </a:lnTo>
                      <a:lnTo>
                        <a:pt x="3727" y="298408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59000">
                      <a:srgbClr val="5B595B"/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矩形 107"/>
                <p:cNvSpPr/>
                <p:nvPr/>
              </p:nvSpPr>
              <p:spPr>
                <a:xfrm>
                  <a:off x="1728557" y="3967981"/>
                  <a:ext cx="2754915" cy="140241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11" name="组合 110"/>
                <p:cNvGrpSpPr/>
                <p:nvPr/>
              </p:nvGrpSpPr>
              <p:grpSpPr>
                <a:xfrm>
                  <a:off x="1971439" y="4062680"/>
                  <a:ext cx="2240074" cy="1318320"/>
                  <a:chOff x="663887" y="4075853"/>
                  <a:chExt cx="2426420" cy="1427989"/>
                </a:xfrm>
              </p:grpSpPr>
              <p:sp>
                <p:nvSpPr>
                  <p:cNvPr id="112" name="文本框 111"/>
                  <p:cNvSpPr txBox="1"/>
                  <p:nvPr/>
                </p:nvSpPr>
                <p:spPr>
                  <a:xfrm>
                    <a:off x="1157562" y="4075853"/>
                    <a:ext cx="1859202" cy="34664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zh-CN"/>
                    </a:defPPr>
                    <a:lvl1pPr>
                      <a:defRPr sz="2800">
                        <a:latin typeface="方正正中黑简体" panose="02000000000000000000" pitchFamily="2" charset="-122"/>
                        <a:ea typeface="方正正中黑简体" panose="02000000000000000000" pitchFamily="2" charset="-122"/>
                      </a:defRPr>
                    </a:lvl1pPr>
                  </a:lstStyle>
                  <a:p>
                    <a:pPr algn="l"/>
                    <a:r>
                      <a:rPr lang="zh-CN" altLang="en-US" sz="1600" dirty="0">
                        <a:latin typeface="方正正黑简体" panose="02000000000000000000" pitchFamily="2" charset="-122"/>
                        <a:ea typeface="方正正黑简体" panose="02000000000000000000" pitchFamily="2" charset="-122"/>
                      </a:rPr>
                      <a:t>强化网站安全监管</a:t>
                    </a:r>
                    <a:endParaRPr lang="zh-CN" altLang="en-US" sz="1600" dirty="0">
                      <a:latin typeface="方正正黑简体" panose="02000000000000000000" pitchFamily="2" charset="-122"/>
                      <a:ea typeface="方正正黑简体" panose="02000000000000000000" pitchFamily="2" charset="-122"/>
                    </a:endParaRPr>
                  </a:p>
                </p:txBody>
              </p:sp>
              <p:sp>
                <p:nvSpPr>
                  <p:cNvPr id="113" name="矩形 112"/>
                  <p:cNvSpPr/>
                  <p:nvPr/>
                </p:nvSpPr>
                <p:spPr>
                  <a:xfrm>
                    <a:off x="663887" y="4397329"/>
                    <a:ext cx="2426420" cy="110651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zh-CN" altLang="zh-CN" sz="1200" kern="100" dirty="0">
                        <a:latin typeface="方正兰亭细黑_GBK" panose="02000000000000000000" pitchFamily="2" charset="-122"/>
                        <a:ea typeface="方正兰亭细黑_GBK" panose="02000000000000000000" pitchFamily="2" charset="-122"/>
                        <a:cs typeface="Times New Roman" panose="02020603050405020304" pitchFamily="18" charset="0"/>
                      </a:rPr>
                      <a:t>施行《网络（数据）安全风险告知书制度》，共发出《网络安全风险告知书》</a:t>
                    </a:r>
                    <a:r>
                      <a:rPr lang="zh-CN" altLang="zh-CN" sz="2000" kern="100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方正兰亭细黑_GBK" panose="02000000000000000000" pitchFamily="2" charset="-122"/>
                        <a:ea typeface="方正兰亭细黑_GBK" panose="02000000000000000000" pitchFamily="2" charset="-122"/>
                        <a:cs typeface="Times New Roman" panose="02020603050405020304" pitchFamily="18" charset="0"/>
                      </a:rPr>
                      <a:t>158</a:t>
                    </a:r>
                    <a:r>
                      <a:rPr lang="zh-CN" altLang="zh-CN" sz="1200" kern="100" dirty="0">
                        <a:latin typeface="方正兰亭细黑_GBK" panose="02000000000000000000" pitchFamily="2" charset="-122"/>
                        <a:ea typeface="方正兰亭细黑_GBK" panose="02000000000000000000" pitchFamily="2" charset="-122"/>
                        <a:cs typeface="Times New Roman" panose="02020603050405020304" pitchFamily="18" charset="0"/>
                      </a:rPr>
                      <a:t>份，发出《数据安全风险告知书》</a:t>
                    </a:r>
                    <a:r>
                      <a:rPr lang="zh-CN" altLang="zh-CN" sz="2000" kern="100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方正兰亭细黑_GBK" panose="02000000000000000000" pitchFamily="2" charset="-122"/>
                        <a:ea typeface="方正兰亭细黑_GBK" panose="02000000000000000000" pitchFamily="2" charset="-122"/>
                        <a:cs typeface="Times New Roman" panose="02020603050405020304" pitchFamily="18" charset="0"/>
                      </a:rPr>
                      <a:t>6</a:t>
                    </a:r>
                    <a:r>
                      <a:rPr lang="zh-CN" altLang="zh-CN" sz="1200" kern="100" dirty="0">
                        <a:latin typeface="方正兰亭细黑_GBK" panose="02000000000000000000" pitchFamily="2" charset="-122"/>
                        <a:ea typeface="方正兰亭细黑_GBK" panose="02000000000000000000" pitchFamily="2" charset="-122"/>
                        <a:cs typeface="Times New Roman" panose="02020603050405020304" pitchFamily="18" charset="0"/>
                      </a:rPr>
                      <a:t>份。</a:t>
                    </a:r>
                    <a:endParaRPr lang="zh-CN" altLang="zh-CN" sz="1200" kern="100" dirty="0">
                      <a:latin typeface="方正兰亭细黑_GBK" panose="02000000000000000000" pitchFamily="2" charset="-122"/>
                      <a:ea typeface="方正兰亭细黑_GBK" panose="02000000000000000000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06" name="椭圆 105"/>
              <p:cNvSpPr/>
              <p:nvPr/>
            </p:nvSpPr>
            <p:spPr>
              <a:xfrm>
                <a:off x="4401658" y="3951855"/>
                <a:ext cx="1361574" cy="136157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152400" dist="1016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0" dirty="0" smtClean="0"/>
                  <a:t>4</a:t>
                </a:r>
                <a:endParaRPr lang="zh-CN" altLang="en-US" sz="6000" dirty="0"/>
              </a:p>
            </p:txBody>
          </p:sp>
        </p:grpSp>
        <p:grpSp>
          <p:nvGrpSpPr>
            <p:cNvPr id="3195" name="组合 3194"/>
            <p:cNvGrpSpPr/>
            <p:nvPr/>
          </p:nvGrpSpPr>
          <p:grpSpPr>
            <a:xfrm>
              <a:off x="9755912" y="4641673"/>
              <a:ext cx="370678" cy="324761"/>
              <a:chOff x="9878222" y="4670802"/>
              <a:chExt cx="248368" cy="217602"/>
            </a:xfrm>
          </p:grpSpPr>
          <p:sp>
            <p:nvSpPr>
              <p:cNvPr id="3179" name="Rectangle 122"/>
              <p:cNvSpPr>
                <a:spLocks noChangeArrowheads="1"/>
              </p:cNvSpPr>
              <p:nvPr/>
            </p:nvSpPr>
            <p:spPr bwMode="auto">
              <a:xfrm>
                <a:off x="9911872" y="4871099"/>
                <a:ext cx="8973" cy="17305"/>
              </a:xfrm>
              <a:prstGeom prst="rect">
                <a:avLst/>
              </a:prstGeom>
              <a:solidFill>
                <a:srgbClr val="2B35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80" name="Rectangle 123"/>
              <p:cNvSpPr>
                <a:spLocks noChangeArrowheads="1"/>
              </p:cNvSpPr>
              <p:nvPr/>
            </p:nvSpPr>
            <p:spPr bwMode="auto">
              <a:xfrm>
                <a:off x="10084607" y="4871099"/>
                <a:ext cx="9294" cy="17305"/>
              </a:xfrm>
              <a:prstGeom prst="rect">
                <a:avLst/>
              </a:prstGeom>
              <a:solidFill>
                <a:srgbClr val="2B35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81" name="Freeform 124"/>
              <p:cNvSpPr/>
              <p:nvPr/>
            </p:nvSpPr>
            <p:spPr bwMode="auto">
              <a:xfrm>
                <a:off x="9878222" y="4670802"/>
                <a:ext cx="248368" cy="209270"/>
              </a:xfrm>
              <a:custGeom>
                <a:avLst/>
                <a:gdLst>
                  <a:gd name="T0" fmla="*/ 326 w 326"/>
                  <a:gd name="T1" fmla="*/ 239 h 275"/>
                  <a:gd name="T2" fmla="*/ 290 w 326"/>
                  <a:gd name="T3" fmla="*/ 275 h 275"/>
                  <a:gd name="T4" fmla="*/ 36 w 326"/>
                  <a:gd name="T5" fmla="*/ 275 h 275"/>
                  <a:gd name="T6" fmla="*/ 0 w 326"/>
                  <a:gd name="T7" fmla="*/ 239 h 275"/>
                  <a:gd name="T8" fmla="*/ 0 w 326"/>
                  <a:gd name="T9" fmla="*/ 36 h 275"/>
                  <a:gd name="T10" fmla="*/ 36 w 326"/>
                  <a:gd name="T11" fmla="*/ 0 h 275"/>
                  <a:gd name="T12" fmla="*/ 290 w 326"/>
                  <a:gd name="T13" fmla="*/ 0 h 275"/>
                  <a:gd name="T14" fmla="*/ 326 w 326"/>
                  <a:gd name="T15" fmla="*/ 36 h 275"/>
                  <a:gd name="T16" fmla="*/ 326 w 326"/>
                  <a:gd name="T17" fmla="*/ 239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6" h="275">
                    <a:moveTo>
                      <a:pt x="326" y="239"/>
                    </a:moveTo>
                    <a:cubicBezTo>
                      <a:pt x="326" y="258"/>
                      <a:pt x="310" y="275"/>
                      <a:pt x="290" y="275"/>
                    </a:cubicBezTo>
                    <a:cubicBezTo>
                      <a:pt x="36" y="275"/>
                      <a:pt x="36" y="275"/>
                      <a:pt x="36" y="275"/>
                    </a:cubicBezTo>
                    <a:cubicBezTo>
                      <a:pt x="16" y="275"/>
                      <a:pt x="0" y="258"/>
                      <a:pt x="0" y="239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7"/>
                      <a:pt x="16" y="0"/>
                      <a:pt x="36" y="0"/>
                    </a:cubicBezTo>
                    <a:cubicBezTo>
                      <a:pt x="290" y="0"/>
                      <a:pt x="290" y="0"/>
                      <a:pt x="290" y="0"/>
                    </a:cubicBezTo>
                    <a:cubicBezTo>
                      <a:pt x="310" y="0"/>
                      <a:pt x="326" y="17"/>
                      <a:pt x="326" y="36"/>
                    </a:cubicBezTo>
                    <a:lnTo>
                      <a:pt x="326" y="23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82" name="Freeform 125"/>
              <p:cNvSpPr/>
              <p:nvPr/>
            </p:nvSpPr>
            <p:spPr bwMode="auto">
              <a:xfrm>
                <a:off x="9898733" y="4691954"/>
                <a:ext cx="206385" cy="166967"/>
              </a:xfrm>
              <a:custGeom>
                <a:avLst/>
                <a:gdLst>
                  <a:gd name="T0" fmla="*/ 263 w 271"/>
                  <a:gd name="T1" fmla="*/ 219 h 219"/>
                  <a:gd name="T2" fmla="*/ 9 w 271"/>
                  <a:gd name="T3" fmla="*/ 219 h 219"/>
                  <a:gd name="T4" fmla="*/ 0 w 271"/>
                  <a:gd name="T5" fmla="*/ 211 h 219"/>
                  <a:gd name="T6" fmla="*/ 0 w 271"/>
                  <a:gd name="T7" fmla="*/ 8 h 219"/>
                  <a:gd name="T8" fmla="*/ 9 w 271"/>
                  <a:gd name="T9" fmla="*/ 0 h 219"/>
                  <a:gd name="T10" fmla="*/ 263 w 271"/>
                  <a:gd name="T11" fmla="*/ 0 h 219"/>
                  <a:gd name="T12" fmla="*/ 271 w 271"/>
                  <a:gd name="T13" fmla="*/ 8 h 219"/>
                  <a:gd name="T14" fmla="*/ 271 w 271"/>
                  <a:gd name="T15" fmla="*/ 211 h 219"/>
                  <a:gd name="T16" fmla="*/ 263 w 271"/>
                  <a:gd name="T17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1" h="219">
                    <a:moveTo>
                      <a:pt x="263" y="219"/>
                    </a:moveTo>
                    <a:cubicBezTo>
                      <a:pt x="9" y="219"/>
                      <a:pt x="9" y="219"/>
                      <a:pt x="9" y="219"/>
                    </a:cubicBezTo>
                    <a:cubicBezTo>
                      <a:pt x="4" y="219"/>
                      <a:pt x="0" y="215"/>
                      <a:pt x="0" y="2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63" y="0"/>
                      <a:pt x="263" y="0"/>
                      <a:pt x="263" y="0"/>
                    </a:cubicBezTo>
                    <a:cubicBezTo>
                      <a:pt x="268" y="0"/>
                      <a:pt x="271" y="4"/>
                      <a:pt x="271" y="8"/>
                    </a:cubicBezTo>
                    <a:cubicBezTo>
                      <a:pt x="271" y="211"/>
                      <a:pt x="271" y="211"/>
                      <a:pt x="271" y="211"/>
                    </a:cubicBezTo>
                    <a:cubicBezTo>
                      <a:pt x="271" y="215"/>
                      <a:pt x="268" y="219"/>
                      <a:pt x="263" y="219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86" name="Oval 129"/>
              <p:cNvSpPr>
                <a:spLocks noChangeArrowheads="1"/>
              </p:cNvSpPr>
              <p:nvPr/>
            </p:nvSpPr>
            <p:spPr bwMode="auto">
              <a:xfrm>
                <a:off x="10102875" y="4708938"/>
                <a:ext cx="4807" cy="5128"/>
              </a:xfrm>
              <a:prstGeom prst="ellipse">
                <a:avLst/>
              </a:prstGeom>
              <a:solidFill>
                <a:srgbClr val="D1D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87" name="Oval 130"/>
              <p:cNvSpPr>
                <a:spLocks noChangeArrowheads="1"/>
              </p:cNvSpPr>
              <p:nvPr/>
            </p:nvSpPr>
            <p:spPr bwMode="auto">
              <a:xfrm>
                <a:off x="10102875" y="4731692"/>
                <a:ext cx="4807" cy="5448"/>
              </a:xfrm>
              <a:prstGeom prst="ellipse">
                <a:avLst/>
              </a:prstGeom>
              <a:solidFill>
                <a:srgbClr val="D1D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90" name="Oval 133"/>
              <p:cNvSpPr>
                <a:spLocks noChangeArrowheads="1"/>
              </p:cNvSpPr>
              <p:nvPr/>
            </p:nvSpPr>
            <p:spPr bwMode="auto">
              <a:xfrm>
                <a:off x="10102875" y="4807645"/>
                <a:ext cx="4807" cy="4807"/>
              </a:xfrm>
              <a:prstGeom prst="ellipse">
                <a:avLst/>
              </a:prstGeom>
              <a:solidFill>
                <a:srgbClr val="D1D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91" name="Oval 134"/>
              <p:cNvSpPr>
                <a:spLocks noChangeArrowheads="1"/>
              </p:cNvSpPr>
              <p:nvPr/>
            </p:nvSpPr>
            <p:spPr bwMode="auto">
              <a:xfrm>
                <a:off x="10102875" y="4829757"/>
                <a:ext cx="4807" cy="5448"/>
              </a:xfrm>
              <a:prstGeom prst="ellipse">
                <a:avLst/>
              </a:prstGeom>
              <a:solidFill>
                <a:srgbClr val="D1D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92" name="Freeform 135"/>
              <p:cNvSpPr>
                <a:spLocks noEditPoints="1"/>
              </p:cNvSpPr>
              <p:nvPr/>
            </p:nvSpPr>
            <p:spPr bwMode="auto">
              <a:xfrm>
                <a:off x="9939112" y="4710220"/>
                <a:ext cx="120498" cy="120498"/>
              </a:xfrm>
              <a:custGeom>
                <a:avLst/>
                <a:gdLst>
                  <a:gd name="T0" fmla="*/ 79 w 158"/>
                  <a:gd name="T1" fmla="*/ 0 h 158"/>
                  <a:gd name="T2" fmla="*/ 0 w 158"/>
                  <a:gd name="T3" fmla="*/ 79 h 158"/>
                  <a:gd name="T4" fmla="*/ 79 w 158"/>
                  <a:gd name="T5" fmla="*/ 158 h 158"/>
                  <a:gd name="T6" fmla="*/ 158 w 158"/>
                  <a:gd name="T7" fmla="*/ 79 h 158"/>
                  <a:gd name="T8" fmla="*/ 79 w 158"/>
                  <a:gd name="T9" fmla="*/ 0 h 158"/>
                  <a:gd name="T10" fmla="*/ 130 w 158"/>
                  <a:gd name="T11" fmla="*/ 70 h 158"/>
                  <a:gd name="T12" fmla="*/ 88 w 158"/>
                  <a:gd name="T13" fmla="*/ 70 h 158"/>
                  <a:gd name="T14" fmla="*/ 88 w 158"/>
                  <a:gd name="T15" fmla="*/ 28 h 158"/>
                  <a:gd name="T16" fmla="*/ 130 w 158"/>
                  <a:gd name="T17" fmla="*/ 70 h 158"/>
                  <a:gd name="T18" fmla="*/ 69 w 158"/>
                  <a:gd name="T19" fmla="*/ 28 h 158"/>
                  <a:gd name="T20" fmla="*/ 69 w 158"/>
                  <a:gd name="T21" fmla="*/ 70 h 158"/>
                  <a:gd name="T22" fmla="*/ 28 w 158"/>
                  <a:gd name="T23" fmla="*/ 70 h 158"/>
                  <a:gd name="T24" fmla="*/ 69 w 158"/>
                  <a:gd name="T25" fmla="*/ 28 h 158"/>
                  <a:gd name="T26" fmla="*/ 28 w 158"/>
                  <a:gd name="T27" fmla="*/ 89 h 158"/>
                  <a:gd name="T28" fmla="*/ 69 w 158"/>
                  <a:gd name="T29" fmla="*/ 89 h 158"/>
                  <a:gd name="T30" fmla="*/ 69 w 158"/>
                  <a:gd name="T31" fmla="*/ 130 h 158"/>
                  <a:gd name="T32" fmla="*/ 28 w 158"/>
                  <a:gd name="T33" fmla="*/ 89 h 158"/>
                  <a:gd name="T34" fmla="*/ 88 w 158"/>
                  <a:gd name="T35" fmla="*/ 130 h 158"/>
                  <a:gd name="T36" fmla="*/ 88 w 158"/>
                  <a:gd name="T37" fmla="*/ 89 h 158"/>
                  <a:gd name="T38" fmla="*/ 130 w 158"/>
                  <a:gd name="T39" fmla="*/ 89 h 158"/>
                  <a:gd name="T40" fmla="*/ 88 w 158"/>
                  <a:gd name="T41" fmla="*/ 13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158">
                    <a:moveTo>
                      <a:pt x="79" y="0"/>
                    </a:moveTo>
                    <a:cubicBezTo>
                      <a:pt x="35" y="0"/>
                      <a:pt x="0" y="35"/>
                      <a:pt x="0" y="79"/>
                    </a:cubicBezTo>
                    <a:cubicBezTo>
                      <a:pt x="0" y="123"/>
                      <a:pt x="35" y="158"/>
                      <a:pt x="79" y="158"/>
                    </a:cubicBezTo>
                    <a:cubicBezTo>
                      <a:pt x="123" y="158"/>
                      <a:pt x="158" y="123"/>
                      <a:pt x="158" y="79"/>
                    </a:cubicBezTo>
                    <a:cubicBezTo>
                      <a:pt x="158" y="35"/>
                      <a:pt x="123" y="0"/>
                      <a:pt x="79" y="0"/>
                    </a:cubicBezTo>
                    <a:close/>
                    <a:moveTo>
                      <a:pt x="130" y="70"/>
                    </a:moveTo>
                    <a:cubicBezTo>
                      <a:pt x="88" y="70"/>
                      <a:pt x="88" y="70"/>
                      <a:pt x="88" y="70"/>
                    </a:cubicBezTo>
                    <a:cubicBezTo>
                      <a:pt x="88" y="28"/>
                      <a:pt x="88" y="28"/>
                      <a:pt x="88" y="28"/>
                    </a:cubicBezTo>
                    <a:cubicBezTo>
                      <a:pt x="109" y="32"/>
                      <a:pt x="126" y="49"/>
                      <a:pt x="130" y="70"/>
                    </a:cubicBezTo>
                    <a:close/>
                    <a:moveTo>
                      <a:pt x="69" y="28"/>
                    </a:moveTo>
                    <a:cubicBezTo>
                      <a:pt x="69" y="70"/>
                      <a:pt x="69" y="70"/>
                      <a:pt x="69" y="70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32" y="49"/>
                      <a:pt x="48" y="32"/>
                      <a:pt x="69" y="28"/>
                    </a:cubicBezTo>
                    <a:close/>
                    <a:moveTo>
                      <a:pt x="28" y="89"/>
                    </a:moveTo>
                    <a:cubicBezTo>
                      <a:pt x="69" y="89"/>
                      <a:pt x="69" y="89"/>
                      <a:pt x="69" y="89"/>
                    </a:cubicBezTo>
                    <a:cubicBezTo>
                      <a:pt x="69" y="130"/>
                      <a:pt x="69" y="130"/>
                      <a:pt x="69" y="130"/>
                    </a:cubicBezTo>
                    <a:cubicBezTo>
                      <a:pt x="49" y="126"/>
                      <a:pt x="32" y="109"/>
                      <a:pt x="28" y="89"/>
                    </a:cubicBezTo>
                    <a:close/>
                    <a:moveTo>
                      <a:pt x="88" y="130"/>
                    </a:moveTo>
                    <a:cubicBezTo>
                      <a:pt x="88" y="89"/>
                      <a:pt x="88" y="89"/>
                      <a:pt x="88" y="89"/>
                    </a:cubicBezTo>
                    <a:cubicBezTo>
                      <a:pt x="130" y="89"/>
                      <a:pt x="130" y="89"/>
                      <a:pt x="130" y="89"/>
                    </a:cubicBezTo>
                    <a:cubicBezTo>
                      <a:pt x="126" y="110"/>
                      <a:pt x="109" y="126"/>
                      <a:pt x="88" y="13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8" name="文本框 7"/>
          <p:cNvSpPr txBox="1"/>
          <p:nvPr/>
        </p:nvSpPr>
        <p:spPr>
          <a:xfrm>
            <a:off x="4795520" y="604520"/>
            <a:ext cx="3350260" cy="52197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</a:rPr>
              <a:t>04</a:t>
            </a:r>
            <a:r>
              <a:rPr lang="zh-CN" altLang="en-US" sz="2800" b="1">
                <a:solidFill>
                  <a:schemeClr val="bg1"/>
                </a:solidFill>
              </a:rPr>
              <a:t>平台建设情况</a:t>
            </a:r>
            <a:endParaRPr lang="zh-CN" alt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5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五边形 4"/>
          <p:cNvSpPr/>
          <p:nvPr/>
        </p:nvSpPr>
        <p:spPr>
          <a:xfrm>
            <a:off x="0" y="258233"/>
            <a:ext cx="497417" cy="575733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2400" strike="noStrike" noProof="1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95333" y="524933"/>
            <a:ext cx="3367617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base"/>
            <a:r>
              <a:rPr lang="en-US" altLang="zh-CN" sz="3200" b="1">
                <a:solidFill>
                  <a:schemeClr val="bg1"/>
                </a:solidFill>
                <a:sym typeface="+mn-ea"/>
              </a:rPr>
              <a:t>04</a:t>
            </a:r>
            <a:endParaRPr lang="zh-CN" altLang="en-US" sz="3200" b="1" strike="noStrike" spc="300" noProof="1" dirty="0">
              <a:solidFill>
                <a:srgbClr val="0D0D0D"/>
              </a:solidFill>
              <a:uFillTx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035050" y="1691005"/>
            <a:ext cx="9688195" cy="1331595"/>
            <a:chOff x="5467350" y="1733550"/>
            <a:chExt cx="7611109" cy="1336040"/>
          </a:xfrm>
        </p:grpSpPr>
        <p:sp>
          <p:nvSpPr>
            <p:cNvPr id="9" name="矩形 8"/>
            <p:cNvSpPr/>
            <p:nvPr/>
          </p:nvSpPr>
          <p:spPr>
            <a:xfrm>
              <a:off x="6400800" y="1733550"/>
              <a:ext cx="6677659" cy="13360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z="2400" strike="noStrike" noProof="1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5467350" y="2010410"/>
              <a:ext cx="704850" cy="70485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r>
                <a:rPr lang="en-US" altLang="zh-CN" sz="3200" b="1" strike="noStrike" noProof="1">
                  <a:cs typeface="+mn-ea"/>
                  <a:sym typeface="+mn-lt"/>
                </a:rPr>
                <a:t>1</a:t>
              </a:r>
              <a:endParaRPr lang="en-US" altLang="zh-CN" sz="3200" b="1" strike="noStrike" noProof="1">
                <a:cs typeface="+mn-ea"/>
                <a:sym typeface="+mn-lt"/>
              </a:endParaRPr>
            </a:p>
          </p:txBody>
        </p:sp>
        <p:sp>
          <p:nvSpPr>
            <p:cNvPr id="22537" name="文本框 10"/>
            <p:cNvSpPr txBox="1"/>
            <p:nvPr/>
          </p:nvSpPr>
          <p:spPr>
            <a:xfrm>
              <a:off x="6716168" y="1812637"/>
              <a:ext cx="4119626" cy="3455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buSzTx/>
              </a:pPr>
              <a:endParaRPr lang="en-US" altLang="zh-CN" sz="2400" b="1">
                <a:solidFill>
                  <a:srgbClr val="17375E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83615" y="3454400"/>
            <a:ext cx="9739630" cy="1374775"/>
            <a:chOff x="5467350" y="3138488"/>
            <a:chExt cx="7611109" cy="1918335"/>
          </a:xfrm>
        </p:grpSpPr>
        <p:sp>
          <p:nvSpPr>
            <p:cNvPr id="13" name="矩形 12"/>
            <p:cNvSpPr/>
            <p:nvPr/>
          </p:nvSpPr>
          <p:spPr>
            <a:xfrm>
              <a:off x="6400800" y="3138488"/>
              <a:ext cx="6677659" cy="191833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z="2400" strike="noStrike" noProof="1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5467350" y="3582408"/>
              <a:ext cx="704640" cy="93480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r>
                <a:rPr lang="en-US" altLang="zh-CN" sz="3200" b="1" strike="noStrike" noProof="1">
                  <a:cs typeface="+mn-ea"/>
                  <a:sym typeface="+mn-lt"/>
                </a:rPr>
                <a:t>2</a:t>
              </a:r>
              <a:endParaRPr lang="en-US" altLang="zh-CN" sz="3200" b="1" strike="noStrike" noProof="1"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232237" y="1769534"/>
            <a:ext cx="8481484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spcAft>
                <a:spcPts val="600"/>
              </a:spcAft>
            </a:pPr>
            <a:r>
              <a:rPr lang="en-US" altLang="zh-CN" sz="2000" noProof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2000" noProof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充分发挥政务服务</a:t>
            </a:r>
            <a:r>
              <a:rPr lang="zh-CN" altLang="en-US" sz="2000" noProof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+mn-ea"/>
                <a:sym typeface="+mn-lt"/>
              </a:rPr>
              <a:t>“好差评”</a:t>
            </a:r>
            <a:r>
              <a:rPr lang="zh-CN" altLang="en-US" sz="2000" noProof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线上监督员作用，及时处理政务服务整改反馈件共</a:t>
            </a:r>
            <a:r>
              <a:rPr lang="zh-CN" altLang="zh-CN" sz="2000" kern="100" noProof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  <a:sym typeface="+mn-lt"/>
              </a:rPr>
              <a:t>232</a:t>
            </a:r>
            <a:r>
              <a:rPr lang="zh-CN" altLang="en-US" sz="2000" noProof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件，主动接受社会评议。</a:t>
            </a:r>
            <a:endParaRPr lang="zh-CN" altLang="zh-CN" sz="2000" kern="100" noProof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方正兰亭细黑_GBK" panose="02000000000000000000" pitchFamily="2" charset="-122"/>
              <a:ea typeface="方正兰亭细黑_GBK" panose="02000000000000000000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41762" y="3623098"/>
            <a:ext cx="848148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spcAft>
                <a:spcPts val="600"/>
              </a:spcAft>
            </a:pPr>
            <a:r>
              <a:rPr lang="en-US" altLang="zh-CN" sz="2000" noProof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2000" noProof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将政府信息公开工作考核纳入机关目标管理，作为干部年度考核重要内容。</a:t>
            </a:r>
            <a:endParaRPr lang="zh-CN" altLang="en-US" sz="2000" noProof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xtBox 5"/>
          <p:cNvSpPr txBox="1"/>
          <p:nvPr/>
        </p:nvSpPr>
        <p:spPr>
          <a:xfrm>
            <a:off x="556684" y="279400"/>
            <a:ext cx="2457450" cy="5016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spc="300" noProof="1" dirty="0">
                <a:solidFill>
                  <a:srgbClr val="0D0D0D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一、总体情况</a:t>
            </a:r>
            <a:endParaRPr lang="zh-CN" altLang="en-US" sz="2665" b="1" noProof="1" dirty="0">
              <a:solidFill>
                <a:srgbClr val="0D0D0D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31435" y="781050"/>
            <a:ext cx="3369310" cy="52197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</a:rPr>
              <a:t>05</a:t>
            </a:r>
            <a:r>
              <a:rPr lang="zh-CN" altLang="en-US" sz="2800" b="1">
                <a:solidFill>
                  <a:schemeClr val="bg1"/>
                </a:solidFill>
              </a:rPr>
              <a:t>监督保障情况</a:t>
            </a:r>
            <a:endParaRPr lang="zh-CN" altLang="en-US" sz="2800" b="1">
              <a:solidFill>
                <a:schemeClr val="bg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89965" y="5168265"/>
            <a:ext cx="9733280" cy="1331595"/>
            <a:chOff x="5467350" y="1733550"/>
            <a:chExt cx="7611109" cy="1336040"/>
          </a:xfrm>
        </p:grpSpPr>
        <p:sp>
          <p:nvSpPr>
            <p:cNvPr id="11" name="矩形 10"/>
            <p:cNvSpPr/>
            <p:nvPr/>
          </p:nvSpPr>
          <p:spPr>
            <a:xfrm>
              <a:off x="6400800" y="1733550"/>
              <a:ext cx="6677659" cy="13360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z="2400" strike="noStrike" noProof="1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5467350" y="2010410"/>
              <a:ext cx="704850" cy="70485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r>
                <a:rPr lang="en-US" altLang="zh-CN" sz="3200" b="1" strike="noStrike" noProof="1">
                  <a:cs typeface="+mn-ea"/>
                  <a:sym typeface="+mn-lt"/>
                </a:rPr>
                <a:t>3</a:t>
              </a:r>
              <a:endParaRPr lang="en-US" altLang="zh-CN" sz="3200" b="1" strike="noStrike" noProof="1">
                <a:cs typeface="+mn-ea"/>
                <a:sym typeface="+mn-lt"/>
              </a:endParaRPr>
            </a:p>
          </p:txBody>
        </p:sp>
        <p:sp>
          <p:nvSpPr>
            <p:cNvPr id="17" name="文本框 10"/>
            <p:cNvSpPr txBox="1"/>
            <p:nvPr/>
          </p:nvSpPr>
          <p:spPr>
            <a:xfrm>
              <a:off x="6517552" y="1812553"/>
              <a:ext cx="6459611" cy="8327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l">
                <a:spcAft>
                  <a:spcPts val="600"/>
                </a:spcAft>
              </a:pPr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 </a:t>
              </a: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2022年度我办政府信息公开工作未发现责任追究、违反有关法律规定、造成不良影响或严重后果的情况。</a:t>
              </a:r>
              <a:endParaRPr lang="en-US" altLang="zh-CN" sz="2400" b="1">
                <a:solidFill>
                  <a:srgbClr val="17375E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  <p:bldLst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五边形 4"/>
          <p:cNvSpPr/>
          <p:nvPr/>
        </p:nvSpPr>
        <p:spPr>
          <a:xfrm>
            <a:off x="0" y="258233"/>
            <a:ext cx="497417" cy="575733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2400" strike="noStrike" noProof="1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684" y="279400"/>
            <a:ext cx="4732020" cy="5016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spc="300" noProof="1" dirty="0">
                <a:solidFill>
                  <a:srgbClr val="0D0D0D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二、主动公开政府信息情况</a:t>
            </a:r>
            <a:endParaRPr lang="zh-CN" altLang="en-US" sz="2665" b="1" spc="300" noProof="1" dirty="0">
              <a:solidFill>
                <a:srgbClr val="0D0D0D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2142490" y="862330"/>
          <a:ext cx="8310880" cy="3240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8175"/>
                <a:gridCol w="1912620"/>
                <a:gridCol w="1298575"/>
                <a:gridCol w="1921510"/>
              </a:tblGrid>
              <a:tr h="35052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第二十条第（一）项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本年新制作数量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本年新公开数量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对外公开总数量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规章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规范性文件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32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第二十条第（五）项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753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本年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处理决定数量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00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行政许可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/>
        </p:nvGraphicFramePr>
        <p:xfrm>
          <a:off x="2142490" y="4102735"/>
          <a:ext cx="8310880" cy="2543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7540"/>
                <a:gridCol w="5133340"/>
              </a:tblGrid>
              <a:tr h="33528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第二十条第（六）项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本年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处理决定数量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0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行政处罚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9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行政强制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18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第二十条第（八）项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511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本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年收费金额（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单位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: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万元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行政事业性收费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391.9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55688" y="1126210"/>
            <a:ext cx="10080625" cy="103239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1058966" y="549275"/>
            <a:ext cx="69081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D0D0D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三、收到和处理政府信息公开申请情况</a:t>
            </a:r>
            <a:endParaRPr lang="zh-CN" altLang="en-US" sz="2800" dirty="0"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sp>
        <p:nvSpPr>
          <p:cNvPr id="176" name="文本框 175"/>
          <p:cNvSpPr txBox="1"/>
          <p:nvPr/>
        </p:nvSpPr>
        <p:spPr>
          <a:xfrm>
            <a:off x="6731635" y="2457450"/>
            <a:ext cx="392366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>
              <a:solidFill>
                <a:schemeClr val="accent1">
                  <a:lumMod val="75000"/>
                </a:schemeClr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  <a:p>
            <a:r>
              <a:rPr lang="en-US" sz="3600" dirty="0">
                <a:gradFill>
                  <a:gsLst>
                    <a:gs pos="0">
                      <a:srgbClr val="5877B6"/>
                    </a:gs>
                    <a:gs pos="100000">
                      <a:srgbClr val="465E96"/>
                    </a:gs>
                  </a:gsLst>
                  <a:lin ang="5400000" scaled="0"/>
                </a:gradFill>
                <a:effectLst>
                  <a:outerShdw blurRad="254000" dist="101600" dir="5400000" algn="ctr" rotWithShape="0">
                    <a:srgbClr val="000000">
                      <a:alpha val="15000"/>
                    </a:srgbClr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lt"/>
              </a:rPr>
              <a:t>2022</a:t>
            </a:r>
            <a:r>
              <a:rPr lang="zh-CN" altLang="en-US" sz="3600" dirty="0">
                <a:gradFill>
                  <a:gsLst>
                    <a:gs pos="0">
                      <a:srgbClr val="5877B6"/>
                    </a:gs>
                    <a:gs pos="100000">
                      <a:srgbClr val="465E96"/>
                    </a:gs>
                  </a:gsLst>
                  <a:lin ang="5400000" scaled="0"/>
                </a:gradFill>
                <a:effectLst>
                  <a:outerShdw blurRad="254000" dist="101600" dir="5400000" algn="ctr" rotWithShape="0">
                    <a:srgbClr val="000000">
                      <a:alpha val="15000"/>
                    </a:srgbClr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lt"/>
              </a:rPr>
              <a:t>年度我办未存在收到和处理</a:t>
            </a:r>
            <a:r>
              <a:rPr lang="en-US" sz="3600" dirty="0">
                <a:gradFill>
                  <a:gsLst>
                    <a:gs pos="0">
                      <a:srgbClr val="5877B6"/>
                    </a:gs>
                    <a:gs pos="100000">
                      <a:srgbClr val="465E96"/>
                    </a:gs>
                  </a:gsLst>
                  <a:lin ang="5400000" scaled="0"/>
                </a:gradFill>
                <a:effectLst>
                  <a:outerShdw blurRad="254000" dist="101600" dir="5400000" algn="ctr" rotWithShape="0">
                    <a:srgbClr val="000000">
                      <a:alpha val="15000"/>
                    </a:srgbClr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微软雅黑" panose="020B0503020204020204" charset="-122"/>
              </a:rPr>
              <a:t>政府信息公开申请</a:t>
            </a:r>
            <a:r>
              <a:rPr lang="zh-CN" altLang="en-US" sz="3600" dirty="0">
                <a:gradFill>
                  <a:gsLst>
                    <a:gs pos="0">
                      <a:srgbClr val="5877B6"/>
                    </a:gs>
                    <a:gs pos="100000">
                      <a:srgbClr val="465E96"/>
                    </a:gs>
                  </a:gsLst>
                  <a:lin ang="5400000" scaled="0"/>
                </a:gradFill>
                <a:effectLst>
                  <a:outerShdw blurRad="254000" dist="101600" dir="5400000" algn="ctr" rotWithShape="0">
                    <a:srgbClr val="000000">
                      <a:alpha val="15000"/>
                    </a:srgbClr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微软雅黑" panose="020B0503020204020204" charset="-122"/>
              </a:rPr>
              <a:t>情况。</a:t>
            </a:r>
            <a:endParaRPr lang="zh-CN" altLang="en-US" sz="3600" dirty="0">
              <a:gradFill>
                <a:gsLst>
                  <a:gs pos="0">
                    <a:srgbClr val="5877B6"/>
                  </a:gs>
                  <a:gs pos="100000">
                    <a:srgbClr val="465E96"/>
                  </a:gs>
                </a:gsLst>
                <a:lin ang="5400000" scaled="0"/>
              </a:gradFill>
              <a:effectLst>
                <a:outerShdw blurRad="254000" dist="101600" dir="5400000" algn="ctr" rotWithShape="0">
                  <a:srgbClr val="000000">
                    <a:alpha val="15000"/>
                  </a:srgbClr>
                </a:outerShdw>
              </a:effectLst>
              <a:latin typeface="Calibri" panose="020F0502020204030204" charset="0"/>
              <a:ea typeface="宋体" panose="02010600030101010101" pitchFamily="2" charset="-122"/>
              <a:cs typeface="+mn-ea"/>
              <a:sym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945199" y="1851264"/>
            <a:ext cx="5014130" cy="4349541"/>
            <a:chOff x="945199" y="1851264"/>
            <a:chExt cx="5014130" cy="4349541"/>
          </a:xfrm>
        </p:grpSpPr>
        <p:grpSp>
          <p:nvGrpSpPr>
            <p:cNvPr id="7" name="Group 4"/>
            <p:cNvGrpSpPr>
              <a:grpSpLocks noChangeAspect="1"/>
            </p:cNvGrpSpPr>
            <p:nvPr/>
          </p:nvGrpSpPr>
          <p:grpSpPr bwMode="auto">
            <a:xfrm>
              <a:off x="945199" y="3046291"/>
              <a:ext cx="891818" cy="891818"/>
              <a:chOff x="1993" y="313"/>
              <a:chExt cx="1846" cy="1846"/>
            </a:xfrm>
          </p:grpSpPr>
          <p:sp>
            <p:nvSpPr>
              <p:cNvPr id="9" name="Oval 5"/>
              <p:cNvSpPr>
                <a:spLocks noChangeArrowheads="1"/>
              </p:cNvSpPr>
              <p:nvPr/>
            </p:nvSpPr>
            <p:spPr bwMode="auto">
              <a:xfrm>
                <a:off x="2017" y="337"/>
                <a:ext cx="1798" cy="1798"/>
              </a:xfrm>
              <a:prstGeom prst="ellipse">
                <a:avLst/>
              </a:prstGeom>
              <a:solidFill>
                <a:srgbClr val="74BD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6"/>
              <p:cNvSpPr>
                <a:spLocks noEditPoints="1"/>
              </p:cNvSpPr>
              <p:nvPr/>
            </p:nvSpPr>
            <p:spPr bwMode="auto">
              <a:xfrm>
                <a:off x="1993" y="313"/>
                <a:ext cx="1846" cy="1846"/>
              </a:xfrm>
              <a:custGeom>
                <a:avLst/>
                <a:gdLst>
                  <a:gd name="T0" fmla="*/ 780 w 1560"/>
                  <a:gd name="T1" fmla="*/ 1560 h 1560"/>
                  <a:gd name="T2" fmla="*/ 0 w 1560"/>
                  <a:gd name="T3" fmla="*/ 780 h 1560"/>
                  <a:gd name="T4" fmla="*/ 780 w 1560"/>
                  <a:gd name="T5" fmla="*/ 0 h 1560"/>
                  <a:gd name="T6" fmla="*/ 1560 w 1560"/>
                  <a:gd name="T7" fmla="*/ 780 h 1560"/>
                  <a:gd name="T8" fmla="*/ 780 w 1560"/>
                  <a:gd name="T9" fmla="*/ 1560 h 1560"/>
                  <a:gd name="T10" fmla="*/ 780 w 1560"/>
                  <a:gd name="T11" fmla="*/ 40 h 1560"/>
                  <a:gd name="T12" fmla="*/ 40 w 1560"/>
                  <a:gd name="T13" fmla="*/ 780 h 1560"/>
                  <a:gd name="T14" fmla="*/ 780 w 1560"/>
                  <a:gd name="T15" fmla="*/ 1520 h 1560"/>
                  <a:gd name="T16" fmla="*/ 1520 w 1560"/>
                  <a:gd name="T17" fmla="*/ 780 h 1560"/>
                  <a:gd name="T18" fmla="*/ 780 w 1560"/>
                  <a:gd name="T19" fmla="*/ 40 h 1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0" h="1560">
                    <a:moveTo>
                      <a:pt x="780" y="1560"/>
                    </a:moveTo>
                    <a:cubicBezTo>
                      <a:pt x="350" y="1560"/>
                      <a:pt x="0" y="1210"/>
                      <a:pt x="0" y="780"/>
                    </a:cubicBezTo>
                    <a:cubicBezTo>
                      <a:pt x="0" y="350"/>
                      <a:pt x="350" y="0"/>
                      <a:pt x="780" y="0"/>
                    </a:cubicBezTo>
                    <a:cubicBezTo>
                      <a:pt x="1210" y="0"/>
                      <a:pt x="1560" y="350"/>
                      <a:pt x="1560" y="780"/>
                    </a:cubicBezTo>
                    <a:cubicBezTo>
                      <a:pt x="1560" y="1210"/>
                      <a:pt x="1210" y="1560"/>
                      <a:pt x="780" y="1560"/>
                    </a:cubicBezTo>
                    <a:close/>
                    <a:moveTo>
                      <a:pt x="780" y="40"/>
                    </a:moveTo>
                    <a:cubicBezTo>
                      <a:pt x="372" y="40"/>
                      <a:pt x="40" y="372"/>
                      <a:pt x="40" y="780"/>
                    </a:cubicBezTo>
                    <a:cubicBezTo>
                      <a:pt x="40" y="1188"/>
                      <a:pt x="372" y="1520"/>
                      <a:pt x="780" y="1520"/>
                    </a:cubicBezTo>
                    <a:cubicBezTo>
                      <a:pt x="1188" y="1520"/>
                      <a:pt x="1520" y="1188"/>
                      <a:pt x="1520" y="780"/>
                    </a:cubicBezTo>
                    <a:cubicBezTo>
                      <a:pt x="1520" y="372"/>
                      <a:pt x="1188" y="40"/>
                      <a:pt x="78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7"/>
              <p:cNvSpPr/>
              <p:nvPr/>
            </p:nvSpPr>
            <p:spPr bwMode="auto">
              <a:xfrm>
                <a:off x="2467" y="681"/>
                <a:ext cx="899" cy="1109"/>
              </a:xfrm>
              <a:custGeom>
                <a:avLst/>
                <a:gdLst>
                  <a:gd name="T0" fmla="*/ 630 w 899"/>
                  <a:gd name="T1" fmla="*/ 0 h 1109"/>
                  <a:gd name="T2" fmla="*/ 0 w 899"/>
                  <a:gd name="T3" fmla="*/ 0 h 1109"/>
                  <a:gd name="T4" fmla="*/ 0 w 899"/>
                  <a:gd name="T5" fmla="*/ 1109 h 1109"/>
                  <a:gd name="T6" fmla="*/ 899 w 899"/>
                  <a:gd name="T7" fmla="*/ 1109 h 1109"/>
                  <a:gd name="T8" fmla="*/ 899 w 899"/>
                  <a:gd name="T9" fmla="*/ 269 h 1109"/>
                  <a:gd name="T10" fmla="*/ 630 w 899"/>
                  <a:gd name="T11" fmla="*/ 0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9" h="1109">
                    <a:moveTo>
                      <a:pt x="630" y="0"/>
                    </a:moveTo>
                    <a:lnTo>
                      <a:pt x="0" y="0"/>
                    </a:lnTo>
                    <a:lnTo>
                      <a:pt x="0" y="1109"/>
                    </a:lnTo>
                    <a:lnTo>
                      <a:pt x="899" y="1109"/>
                    </a:lnTo>
                    <a:lnTo>
                      <a:pt x="899" y="269"/>
                    </a:lnTo>
                    <a:lnTo>
                      <a:pt x="630" y="0"/>
                    </a:lnTo>
                    <a:close/>
                  </a:path>
                </a:pathLst>
              </a:custGeom>
              <a:solidFill>
                <a:srgbClr val="F0F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8"/>
              <p:cNvSpPr/>
              <p:nvPr/>
            </p:nvSpPr>
            <p:spPr bwMode="auto">
              <a:xfrm>
                <a:off x="3097" y="681"/>
                <a:ext cx="269" cy="269"/>
              </a:xfrm>
              <a:custGeom>
                <a:avLst/>
                <a:gdLst>
                  <a:gd name="T0" fmla="*/ 0 w 269"/>
                  <a:gd name="T1" fmla="*/ 269 h 269"/>
                  <a:gd name="T2" fmla="*/ 269 w 269"/>
                  <a:gd name="T3" fmla="*/ 269 h 269"/>
                  <a:gd name="T4" fmla="*/ 0 w 269"/>
                  <a:gd name="T5" fmla="*/ 0 h 269"/>
                  <a:gd name="T6" fmla="*/ 0 w 269"/>
                  <a:gd name="T7" fmla="*/ 269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9" h="269">
                    <a:moveTo>
                      <a:pt x="0" y="269"/>
                    </a:moveTo>
                    <a:lnTo>
                      <a:pt x="269" y="269"/>
                    </a:lnTo>
                    <a:lnTo>
                      <a:pt x="0" y="0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2575" y="783"/>
                <a:ext cx="522" cy="17"/>
              </a:xfrm>
              <a:prstGeom prst="rect">
                <a:avLst/>
              </a:prstGeom>
              <a:solidFill>
                <a:srgbClr val="CCAA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2498" y="819"/>
                <a:ext cx="599" cy="18"/>
              </a:xfrm>
              <a:prstGeom prst="rect">
                <a:avLst/>
              </a:prstGeom>
              <a:solidFill>
                <a:srgbClr val="CCAA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2498" y="855"/>
                <a:ext cx="208" cy="18"/>
              </a:xfrm>
              <a:prstGeom prst="rect">
                <a:avLst/>
              </a:prstGeom>
              <a:solidFill>
                <a:srgbClr val="CCAA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2495" y="1011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2495" y="923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2495" y="1106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2495" y="1200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2495" y="1295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2495" y="1390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2495" y="1484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2495" y="1579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2495" y="1674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2495" y="1761"/>
                <a:ext cx="843" cy="6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3245" y="923"/>
                <a:ext cx="6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3331" y="923"/>
                <a:ext cx="7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3150" y="923"/>
                <a:ext cx="6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3056" y="923"/>
                <a:ext cx="5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961" y="923"/>
                <a:ext cx="6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866" y="923"/>
                <a:ext cx="6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772" y="923"/>
                <a:ext cx="5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677" y="923"/>
                <a:ext cx="6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582" y="923"/>
                <a:ext cx="6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495" y="923"/>
                <a:ext cx="6" cy="844"/>
              </a:xfrm>
              <a:prstGeom prst="rect">
                <a:avLst/>
              </a:pr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32"/>
              <p:cNvSpPr/>
              <p:nvPr/>
            </p:nvSpPr>
            <p:spPr bwMode="auto">
              <a:xfrm>
                <a:off x="2575" y="1004"/>
                <a:ext cx="683" cy="683"/>
              </a:xfrm>
              <a:custGeom>
                <a:avLst/>
                <a:gdLst>
                  <a:gd name="T0" fmla="*/ 8 w 577"/>
                  <a:gd name="T1" fmla="*/ 577 h 577"/>
                  <a:gd name="T2" fmla="*/ 6 w 577"/>
                  <a:gd name="T3" fmla="*/ 576 h 577"/>
                  <a:gd name="T4" fmla="*/ 1 w 577"/>
                  <a:gd name="T5" fmla="*/ 567 h 577"/>
                  <a:gd name="T6" fmla="*/ 81 w 577"/>
                  <a:gd name="T7" fmla="*/ 247 h 577"/>
                  <a:gd name="T8" fmla="*/ 88 w 577"/>
                  <a:gd name="T9" fmla="*/ 241 h 577"/>
                  <a:gd name="T10" fmla="*/ 96 w 577"/>
                  <a:gd name="T11" fmla="*/ 246 h 577"/>
                  <a:gd name="T12" fmla="*/ 166 w 577"/>
                  <a:gd name="T13" fmla="*/ 459 h 577"/>
                  <a:gd name="T14" fmla="*/ 241 w 577"/>
                  <a:gd name="T15" fmla="*/ 87 h 577"/>
                  <a:gd name="T16" fmla="*/ 248 w 577"/>
                  <a:gd name="T17" fmla="*/ 81 h 577"/>
                  <a:gd name="T18" fmla="*/ 256 w 577"/>
                  <a:gd name="T19" fmla="*/ 86 h 577"/>
                  <a:gd name="T20" fmla="*/ 329 w 577"/>
                  <a:gd name="T21" fmla="*/ 381 h 577"/>
                  <a:gd name="T22" fmla="*/ 401 w 577"/>
                  <a:gd name="T23" fmla="*/ 166 h 577"/>
                  <a:gd name="T24" fmla="*/ 408 w 577"/>
                  <a:gd name="T25" fmla="*/ 161 h 577"/>
                  <a:gd name="T26" fmla="*/ 415 w 577"/>
                  <a:gd name="T27" fmla="*/ 165 h 577"/>
                  <a:gd name="T28" fmla="*/ 486 w 577"/>
                  <a:gd name="T29" fmla="*/ 306 h 577"/>
                  <a:gd name="T30" fmla="*/ 561 w 577"/>
                  <a:gd name="T31" fmla="*/ 6 h 577"/>
                  <a:gd name="T32" fmla="*/ 570 w 577"/>
                  <a:gd name="T33" fmla="*/ 1 h 577"/>
                  <a:gd name="T34" fmla="*/ 576 w 577"/>
                  <a:gd name="T35" fmla="*/ 10 h 577"/>
                  <a:gd name="T36" fmla="*/ 496 w 577"/>
                  <a:gd name="T37" fmla="*/ 330 h 577"/>
                  <a:gd name="T38" fmla="*/ 489 w 577"/>
                  <a:gd name="T39" fmla="*/ 336 h 577"/>
                  <a:gd name="T40" fmla="*/ 482 w 577"/>
                  <a:gd name="T41" fmla="*/ 332 h 577"/>
                  <a:gd name="T42" fmla="*/ 410 w 577"/>
                  <a:gd name="T43" fmla="*/ 189 h 577"/>
                  <a:gd name="T44" fmla="*/ 336 w 577"/>
                  <a:gd name="T45" fmla="*/ 411 h 577"/>
                  <a:gd name="T46" fmla="*/ 328 w 577"/>
                  <a:gd name="T47" fmla="*/ 416 h 577"/>
                  <a:gd name="T48" fmla="*/ 321 w 577"/>
                  <a:gd name="T49" fmla="*/ 411 h 577"/>
                  <a:gd name="T50" fmla="*/ 249 w 577"/>
                  <a:gd name="T51" fmla="*/ 124 h 577"/>
                  <a:gd name="T52" fmla="*/ 176 w 577"/>
                  <a:gd name="T53" fmla="*/ 490 h 577"/>
                  <a:gd name="T54" fmla="*/ 169 w 577"/>
                  <a:gd name="T55" fmla="*/ 496 h 577"/>
                  <a:gd name="T56" fmla="*/ 161 w 577"/>
                  <a:gd name="T57" fmla="*/ 491 h 577"/>
                  <a:gd name="T58" fmla="*/ 89 w 577"/>
                  <a:gd name="T59" fmla="*/ 276 h 577"/>
                  <a:gd name="T60" fmla="*/ 16 w 577"/>
                  <a:gd name="T61" fmla="*/ 571 h 577"/>
                  <a:gd name="T62" fmla="*/ 8 w 577"/>
                  <a:gd name="T63" fmla="*/ 577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77" h="577">
                    <a:moveTo>
                      <a:pt x="8" y="577"/>
                    </a:moveTo>
                    <a:cubicBezTo>
                      <a:pt x="8" y="577"/>
                      <a:pt x="7" y="576"/>
                      <a:pt x="6" y="576"/>
                    </a:cubicBezTo>
                    <a:cubicBezTo>
                      <a:pt x="2" y="575"/>
                      <a:pt x="0" y="571"/>
                      <a:pt x="1" y="567"/>
                    </a:cubicBezTo>
                    <a:cubicBezTo>
                      <a:pt x="81" y="247"/>
                      <a:pt x="81" y="247"/>
                      <a:pt x="81" y="247"/>
                    </a:cubicBezTo>
                    <a:cubicBezTo>
                      <a:pt x="82" y="243"/>
                      <a:pt x="84" y="241"/>
                      <a:pt x="88" y="241"/>
                    </a:cubicBezTo>
                    <a:cubicBezTo>
                      <a:pt x="91" y="241"/>
                      <a:pt x="94" y="243"/>
                      <a:pt x="96" y="246"/>
                    </a:cubicBezTo>
                    <a:cubicBezTo>
                      <a:pt x="166" y="459"/>
                      <a:pt x="166" y="459"/>
                      <a:pt x="166" y="459"/>
                    </a:cubicBezTo>
                    <a:cubicBezTo>
                      <a:pt x="241" y="87"/>
                      <a:pt x="241" y="87"/>
                      <a:pt x="241" y="87"/>
                    </a:cubicBezTo>
                    <a:cubicBezTo>
                      <a:pt x="241" y="83"/>
                      <a:pt x="245" y="81"/>
                      <a:pt x="248" y="81"/>
                    </a:cubicBezTo>
                    <a:cubicBezTo>
                      <a:pt x="252" y="80"/>
                      <a:pt x="255" y="83"/>
                      <a:pt x="256" y="86"/>
                    </a:cubicBezTo>
                    <a:cubicBezTo>
                      <a:pt x="329" y="381"/>
                      <a:pt x="329" y="381"/>
                      <a:pt x="329" y="381"/>
                    </a:cubicBezTo>
                    <a:cubicBezTo>
                      <a:pt x="401" y="166"/>
                      <a:pt x="401" y="166"/>
                      <a:pt x="401" y="166"/>
                    </a:cubicBezTo>
                    <a:cubicBezTo>
                      <a:pt x="402" y="163"/>
                      <a:pt x="405" y="161"/>
                      <a:pt x="408" y="161"/>
                    </a:cubicBezTo>
                    <a:cubicBezTo>
                      <a:pt x="411" y="160"/>
                      <a:pt x="414" y="162"/>
                      <a:pt x="415" y="165"/>
                    </a:cubicBezTo>
                    <a:cubicBezTo>
                      <a:pt x="486" y="306"/>
                      <a:pt x="486" y="306"/>
                      <a:pt x="486" y="306"/>
                    </a:cubicBezTo>
                    <a:cubicBezTo>
                      <a:pt x="561" y="6"/>
                      <a:pt x="561" y="6"/>
                      <a:pt x="561" y="6"/>
                    </a:cubicBezTo>
                    <a:cubicBezTo>
                      <a:pt x="562" y="2"/>
                      <a:pt x="566" y="0"/>
                      <a:pt x="570" y="1"/>
                    </a:cubicBezTo>
                    <a:cubicBezTo>
                      <a:pt x="575" y="2"/>
                      <a:pt x="577" y="6"/>
                      <a:pt x="576" y="10"/>
                    </a:cubicBezTo>
                    <a:cubicBezTo>
                      <a:pt x="496" y="330"/>
                      <a:pt x="496" y="330"/>
                      <a:pt x="496" y="330"/>
                    </a:cubicBezTo>
                    <a:cubicBezTo>
                      <a:pt x="495" y="334"/>
                      <a:pt x="493" y="336"/>
                      <a:pt x="489" y="336"/>
                    </a:cubicBezTo>
                    <a:cubicBezTo>
                      <a:pt x="486" y="337"/>
                      <a:pt x="483" y="335"/>
                      <a:pt x="482" y="332"/>
                    </a:cubicBezTo>
                    <a:cubicBezTo>
                      <a:pt x="410" y="189"/>
                      <a:pt x="410" y="189"/>
                      <a:pt x="410" y="189"/>
                    </a:cubicBezTo>
                    <a:cubicBezTo>
                      <a:pt x="336" y="411"/>
                      <a:pt x="336" y="411"/>
                      <a:pt x="336" y="411"/>
                    </a:cubicBezTo>
                    <a:cubicBezTo>
                      <a:pt x="335" y="414"/>
                      <a:pt x="331" y="416"/>
                      <a:pt x="328" y="416"/>
                    </a:cubicBezTo>
                    <a:cubicBezTo>
                      <a:pt x="325" y="416"/>
                      <a:pt x="322" y="414"/>
                      <a:pt x="321" y="411"/>
                    </a:cubicBezTo>
                    <a:cubicBezTo>
                      <a:pt x="249" y="124"/>
                      <a:pt x="249" y="124"/>
                      <a:pt x="249" y="124"/>
                    </a:cubicBezTo>
                    <a:cubicBezTo>
                      <a:pt x="176" y="490"/>
                      <a:pt x="176" y="490"/>
                      <a:pt x="176" y="490"/>
                    </a:cubicBezTo>
                    <a:cubicBezTo>
                      <a:pt x="175" y="494"/>
                      <a:pt x="172" y="496"/>
                      <a:pt x="169" y="496"/>
                    </a:cubicBezTo>
                    <a:cubicBezTo>
                      <a:pt x="165" y="497"/>
                      <a:pt x="162" y="494"/>
                      <a:pt x="161" y="491"/>
                    </a:cubicBezTo>
                    <a:cubicBezTo>
                      <a:pt x="89" y="276"/>
                      <a:pt x="89" y="276"/>
                      <a:pt x="89" y="276"/>
                    </a:cubicBezTo>
                    <a:cubicBezTo>
                      <a:pt x="16" y="571"/>
                      <a:pt x="16" y="571"/>
                      <a:pt x="16" y="571"/>
                    </a:cubicBezTo>
                    <a:cubicBezTo>
                      <a:pt x="15" y="574"/>
                      <a:pt x="12" y="577"/>
                      <a:pt x="8" y="577"/>
                    </a:cubicBezTo>
                    <a:close/>
                  </a:path>
                </a:pathLst>
              </a:custGeom>
              <a:solidFill>
                <a:srgbClr val="6161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Oval 33"/>
              <p:cNvSpPr>
                <a:spLocks noChangeArrowheads="1"/>
              </p:cNvSpPr>
              <p:nvPr/>
            </p:nvSpPr>
            <p:spPr bwMode="auto">
              <a:xfrm>
                <a:off x="2551" y="1643"/>
                <a:ext cx="68" cy="67"/>
              </a:xfrm>
              <a:prstGeom prst="ellipse">
                <a:avLst/>
              </a:prstGeom>
              <a:solidFill>
                <a:srgbClr val="6161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Oval 34"/>
              <p:cNvSpPr>
                <a:spLocks noChangeArrowheads="1"/>
              </p:cNvSpPr>
              <p:nvPr/>
            </p:nvSpPr>
            <p:spPr bwMode="auto">
              <a:xfrm>
                <a:off x="2569" y="1662"/>
                <a:ext cx="31" cy="31"/>
              </a:xfrm>
              <a:prstGeom prst="ellipse">
                <a:avLst/>
              </a:prstGeom>
              <a:solidFill>
                <a:srgbClr val="FFB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Oval 35"/>
              <p:cNvSpPr>
                <a:spLocks noChangeArrowheads="1"/>
              </p:cNvSpPr>
              <p:nvPr/>
            </p:nvSpPr>
            <p:spPr bwMode="auto">
              <a:xfrm>
                <a:off x="2741" y="1548"/>
                <a:ext cx="67" cy="68"/>
              </a:xfrm>
              <a:prstGeom prst="ellipse">
                <a:avLst/>
              </a:prstGeom>
              <a:solidFill>
                <a:srgbClr val="6161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Oval 36"/>
              <p:cNvSpPr>
                <a:spLocks noChangeArrowheads="1"/>
              </p:cNvSpPr>
              <p:nvPr/>
            </p:nvSpPr>
            <p:spPr bwMode="auto">
              <a:xfrm>
                <a:off x="2759" y="1567"/>
                <a:ext cx="30" cy="31"/>
              </a:xfrm>
              <a:prstGeom prst="ellipse">
                <a:avLst/>
              </a:prstGeom>
              <a:solidFill>
                <a:srgbClr val="FFB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Oval 37"/>
              <p:cNvSpPr>
                <a:spLocks noChangeArrowheads="1"/>
              </p:cNvSpPr>
              <p:nvPr/>
            </p:nvSpPr>
            <p:spPr bwMode="auto">
              <a:xfrm>
                <a:off x="2646" y="1264"/>
                <a:ext cx="68" cy="68"/>
              </a:xfrm>
              <a:prstGeom prst="ellipse">
                <a:avLst/>
              </a:prstGeom>
              <a:solidFill>
                <a:srgbClr val="6161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Oval 38"/>
              <p:cNvSpPr>
                <a:spLocks noChangeArrowheads="1"/>
              </p:cNvSpPr>
              <p:nvPr/>
            </p:nvSpPr>
            <p:spPr bwMode="auto">
              <a:xfrm>
                <a:off x="2664" y="1283"/>
                <a:ext cx="31" cy="30"/>
              </a:xfrm>
              <a:prstGeom prst="ellipse">
                <a:avLst/>
              </a:prstGeom>
              <a:solidFill>
                <a:srgbClr val="FFB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Oval 39"/>
              <p:cNvSpPr>
                <a:spLocks noChangeArrowheads="1"/>
              </p:cNvSpPr>
              <p:nvPr/>
            </p:nvSpPr>
            <p:spPr bwMode="auto">
              <a:xfrm>
                <a:off x="2835" y="1075"/>
                <a:ext cx="68" cy="67"/>
              </a:xfrm>
              <a:prstGeom prst="ellipse">
                <a:avLst/>
              </a:prstGeom>
              <a:solidFill>
                <a:srgbClr val="6161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Oval 40"/>
              <p:cNvSpPr>
                <a:spLocks noChangeArrowheads="1"/>
              </p:cNvSpPr>
              <p:nvPr/>
            </p:nvSpPr>
            <p:spPr bwMode="auto">
              <a:xfrm>
                <a:off x="2853" y="1093"/>
                <a:ext cx="31" cy="30"/>
              </a:xfrm>
              <a:prstGeom prst="ellipse">
                <a:avLst/>
              </a:prstGeom>
              <a:solidFill>
                <a:srgbClr val="FFB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Oval 41"/>
              <p:cNvSpPr>
                <a:spLocks noChangeArrowheads="1"/>
              </p:cNvSpPr>
              <p:nvPr/>
            </p:nvSpPr>
            <p:spPr bwMode="auto">
              <a:xfrm>
                <a:off x="2930" y="1454"/>
                <a:ext cx="68" cy="67"/>
              </a:xfrm>
              <a:prstGeom prst="ellipse">
                <a:avLst/>
              </a:prstGeom>
              <a:solidFill>
                <a:srgbClr val="6161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Oval 42"/>
              <p:cNvSpPr>
                <a:spLocks noChangeArrowheads="1"/>
              </p:cNvSpPr>
              <p:nvPr/>
            </p:nvSpPr>
            <p:spPr bwMode="auto">
              <a:xfrm>
                <a:off x="2948" y="1473"/>
                <a:ext cx="31" cy="29"/>
              </a:xfrm>
              <a:prstGeom prst="ellipse">
                <a:avLst/>
              </a:prstGeom>
              <a:solidFill>
                <a:srgbClr val="FFB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Oval 43"/>
              <p:cNvSpPr>
                <a:spLocks noChangeArrowheads="1"/>
              </p:cNvSpPr>
              <p:nvPr/>
            </p:nvSpPr>
            <p:spPr bwMode="auto">
              <a:xfrm>
                <a:off x="3025" y="1170"/>
                <a:ext cx="67" cy="67"/>
              </a:xfrm>
              <a:prstGeom prst="ellipse">
                <a:avLst/>
              </a:prstGeom>
              <a:solidFill>
                <a:srgbClr val="6161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Oval 44"/>
              <p:cNvSpPr>
                <a:spLocks noChangeArrowheads="1"/>
              </p:cNvSpPr>
              <p:nvPr/>
            </p:nvSpPr>
            <p:spPr bwMode="auto">
              <a:xfrm>
                <a:off x="3044" y="1189"/>
                <a:ext cx="29" cy="29"/>
              </a:xfrm>
              <a:prstGeom prst="ellipse">
                <a:avLst/>
              </a:prstGeom>
              <a:solidFill>
                <a:srgbClr val="FFB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Oval 45"/>
              <p:cNvSpPr>
                <a:spLocks noChangeArrowheads="1"/>
              </p:cNvSpPr>
              <p:nvPr/>
            </p:nvSpPr>
            <p:spPr bwMode="auto">
              <a:xfrm>
                <a:off x="3119" y="1359"/>
                <a:ext cx="68" cy="67"/>
              </a:xfrm>
              <a:prstGeom prst="ellipse">
                <a:avLst/>
              </a:prstGeom>
              <a:solidFill>
                <a:srgbClr val="6161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Oval 46"/>
              <p:cNvSpPr>
                <a:spLocks noChangeArrowheads="1"/>
              </p:cNvSpPr>
              <p:nvPr/>
            </p:nvSpPr>
            <p:spPr bwMode="auto">
              <a:xfrm>
                <a:off x="3138" y="1378"/>
                <a:ext cx="30" cy="29"/>
              </a:xfrm>
              <a:prstGeom prst="ellipse">
                <a:avLst/>
              </a:prstGeom>
              <a:solidFill>
                <a:srgbClr val="FFB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Oval 47"/>
              <p:cNvSpPr>
                <a:spLocks noChangeArrowheads="1"/>
              </p:cNvSpPr>
              <p:nvPr/>
            </p:nvSpPr>
            <p:spPr bwMode="auto">
              <a:xfrm>
                <a:off x="3214" y="980"/>
                <a:ext cx="68" cy="68"/>
              </a:xfrm>
              <a:prstGeom prst="ellipse">
                <a:avLst/>
              </a:prstGeom>
              <a:solidFill>
                <a:srgbClr val="6161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Oval 48"/>
              <p:cNvSpPr>
                <a:spLocks noChangeArrowheads="1"/>
              </p:cNvSpPr>
              <p:nvPr/>
            </p:nvSpPr>
            <p:spPr bwMode="auto">
              <a:xfrm>
                <a:off x="3233" y="998"/>
                <a:ext cx="31" cy="31"/>
              </a:xfrm>
              <a:prstGeom prst="ellipse">
                <a:avLst/>
              </a:prstGeom>
              <a:solidFill>
                <a:srgbClr val="FFB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4" name="Group 51"/>
            <p:cNvGrpSpPr>
              <a:grpSpLocks noChangeAspect="1"/>
            </p:cNvGrpSpPr>
            <p:nvPr/>
          </p:nvGrpSpPr>
          <p:grpSpPr bwMode="auto">
            <a:xfrm>
              <a:off x="4835394" y="2179435"/>
              <a:ext cx="955816" cy="955816"/>
              <a:chOff x="1994" y="315"/>
              <a:chExt cx="1752" cy="1752"/>
            </a:xfrm>
          </p:grpSpPr>
          <p:sp>
            <p:nvSpPr>
              <p:cNvPr id="56" name="Oval 52"/>
              <p:cNvSpPr>
                <a:spLocks noChangeArrowheads="1"/>
              </p:cNvSpPr>
              <p:nvPr/>
            </p:nvSpPr>
            <p:spPr bwMode="auto">
              <a:xfrm>
                <a:off x="2017" y="338"/>
                <a:ext cx="1707" cy="1707"/>
              </a:xfrm>
              <a:prstGeom prst="ellipse">
                <a:avLst/>
              </a:prstGeom>
              <a:solidFill>
                <a:srgbClr val="74BD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53"/>
              <p:cNvSpPr>
                <a:spLocks noEditPoints="1"/>
              </p:cNvSpPr>
              <p:nvPr/>
            </p:nvSpPr>
            <p:spPr bwMode="auto">
              <a:xfrm>
                <a:off x="1994" y="315"/>
                <a:ext cx="1752" cy="1752"/>
              </a:xfrm>
              <a:custGeom>
                <a:avLst/>
                <a:gdLst>
                  <a:gd name="T0" fmla="*/ 780 w 1560"/>
                  <a:gd name="T1" fmla="*/ 1560 h 1560"/>
                  <a:gd name="T2" fmla="*/ 0 w 1560"/>
                  <a:gd name="T3" fmla="*/ 780 h 1560"/>
                  <a:gd name="T4" fmla="*/ 780 w 1560"/>
                  <a:gd name="T5" fmla="*/ 0 h 1560"/>
                  <a:gd name="T6" fmla="*/ 1560 w 1560"/>
                  <a:gd name="T7" fmla="*/ 780 h 1560"/>
                  <a:gd name="T8" fmla="*/ 780 w 1560"/>
                  <a:gd name="T9" fmla="*/ 1560 h 1560"/>
                  <a:gd name="T10" fmla="*/ 780 w 1560"/>
                  <a:gd name="T11" fmla="*/ 40 h 1560"/>
                  <a:gd name="T12" fmla="*/ 40 w 1560"/>
                  <a:gd name="T13" fmla="*/ 780 h 1560"/>
                  <a:gd name="T14" fmla="*/ 780 w 1560"/>
                  <a:gd name="T15" fmla="*/ 1520 h 1560"/>
                  <a:gd name="T16" fmla="*/ 1520 w 1560"/>
                  <a:gd name="T17" fmla="*/ 780 h 1560"/>
                  <a:gd name="T18" fmla="*/ 780 w 1560"/>
                  <a:gd name="T19" fmla="*/ 40 h 1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0" h="1560">
                    <a:moveTo>
                      <a:pt x="780" y="1560"/>
                    </a:moveTo>
                    <a:cubicBezTo>
                      <a:pt x="350" y="1560"/>
                      <a:pt x="0" y="1210"/>
                      <a:pt x="0" y="780"/>
                    </a:cubicBezTo>
                    <a:cubicBezTo>
                      <a:pt x="0" y="350"/>
                      <a:pt x="350" y="0"/>
                      <a:pt x="780" y="0"/>
                    </a:cubicBezTo>
                    <a:cubicBezTo>
                      <a:pt x="1210" y="0"/>
                      <a:pt x="1560" y="350"/>
                      <a:pt x="1560" y="780"/>
                    </a:cubicBezTo>
                    <a:cubicBezTo>
                      <a:pt x="1560" y="1210"/>
                      <a:pt x="1210" y="1560"/>
                      <a:pt x="780" y="1560"/>
                    </a:cubicBezTo>
                    <a:close/>
                    <a:moveTo>
                      <a:pt x="780" y="40"/>
                    </a:moveTo>
                    <a:cubicBezTo>
                      <a:pt x="372" y="40"/>
                      <a:pt x="40" y="372"/>
                      <a:pt x="40" y="780"/>
                    </a:cubicBezTo>
                    <a:cubicBezTo>
                      <a:pt x="40" y="1188"/>
                      <a:pt x="372" y="1520"/>
                      <a:pt x="780" y="1520"/>
                    </a:cubicBezTo>
                    <a:cubicBezTo>
                      <a:pt x="1188" y="1520"/>
                      <a:pt x="1520" y="1188"/>
                      <a:pt x="1520" y="780"/>
                    </a:cubicBezTo>
                    <a:cubicBezTo>
                      <a:pt x="1520" y="372"/>
                      <a:pt x="1188" y="40"/>
                      <a:pt x="78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54"/>
              <p:cNvSpPr/>
              <p:nvPr/>
            </p:nvSpPr>
            <p:spPr bwMode="auto">
              <a:xfrm>
                <a:off x="2657" y="1498"/>
                <a:ext cx="440" cy="312"/>
              </a:xfrm>
              <a:custGeom>
                <a:avLst/>
                <a:gdLst>
                  <a:gd name="T0" fmla="*/ 389 w 392"/>
                  <a:gd name="T1" fmla="*/ 168 h 278"/>
                  <a:gd name="T2" fmla="*/ 389 w 392"/>
                  <a:gd name="T3" fmla="*/ 168 h 278"/>
                  <a:gd name="T4" fmla="*/ 355 w 392"/>
                  <a:gd name="T5" fmla="*/ 141 h 278"/>
                  <a:gd name="T6" fmla="*/ 347 w 392"/>
                  <a:gd name="T7" fmla="*/ 142 h 278"/>
                  <a:gd name="T8" fmla="*/ 347 w 392"/>
                  <a:gd name="T9" fmla="*/ 108 h 278"/>
                  <a:gd name="T10" fmla="*/ 363 w 392"/>
                  <a:gd name="T11" fmla="*/ 106 h 278"/>
                  <a:gd name="T12" fmla="*/ 390 w 392"/>
                  <a:gd name="T13" fmla="*/ 72 h 278"/>
                  <a:gd name="T14" fmla="*/ 389 w 392"/>
                  <a:gd name="T15" fmla="*/ 69 h 278"/>
                  <a:gd name="T16" fmla="*/ 389 w 392"/>
                  <a:gd name="T17" fmla="*/ 69 h 278"/>
                  <a:gd name="T18" fmla="*/ 389 w 392"/>
                  <a:gd name="T19" fmla="*/ 68 h 278"/>
                  <a:gd name="T20" fmla="*/ 355 w 392"/>
                  <a:gd name="T21" fmla="*/ 41 h 278"/>
                  <a:gd name="T22" fmla="*/ 346 w 392"/>
                  <a:gd name="T23" fmla="*/ 42 h 278"/>
                  <a:gd name="T24" fmla="*/ 298 w 392"/>
                  <a:gd name="T25" fmla="*/ 0 h 278"/>
                  <a:gd name="T26" fmla="*/ 94 w 392"/>
                  <a:gd name="T27" fmla="*/ 0 h 278"/>
                  <a:gd name="T28" fmla="*/ 45 w 392"/>
                  <a:gd name="T29" fmla="*/ 46 h 278"/>
                  <a:gd name="T30" fmla="*/ 45 w 392"/>
                  <a:gd name="T31" fmla="*/ 78 h 278"/>
                  <a:gd name="T32" fmla="*/ 30 w 392"/>
                  <a:gd name="T33" fmla="*/ 80 h 278"/>
                  <a:gd name="T34" fmla="*/ 3 w 392"/>
                  <a:gd name="T35" fmla="*/ 115 h 278"/>
                  <a:gd name="T36" fmla="*/ 3 w 392"/>
                  <a:gd name="T37" fmla="*/ 118 h 278"/>
                  <a:gd name="T38" fmla="*/ 3 w 392"/>
                  <a:gd name="T39" fmla="*/ 119 h 278"/>
                  <a:gd name="T40" fmla="*/ 38 w 392"/>
                  <a:gd name="T41" fmla="*/ 146 h 278"/>
                  <a:gd name="T42" fmla="*/ 45 w 392"/>
                  <a:gd name="T43" fmla="*/ 145 h 278"/>
                  <a:gd name="T44" fmla="*/ 45 w 392"/>
                  <a:gd name="T45" fmla="*/ 179 h 278"/>
                  <a:gd name="T46" fmla="*/ 30 w 392"/>
                  <a:gd name="T47" fmla="*/ 181 h 278"/>
                  <a:gd name="T48" fmla="*/ 3 w 392"/>
                  <a:gd name="T49" fmla="*/ 215 h 278"/>
                  <a:gd name="T50" fmla="*/ 3 w 392"/>
                  <a:gd name="T51" fmla="*/ 217 h 278"/>
                  <a:gd name="T52" fmla="*/ 3 w 392"/>
                  <a:gd name="T53" fmla="*/ 217 h 278"/>
                  <a:gd name="T54" fmla="*/ 3 w 392"/>
                  <a:gd name="T55" fmla="*/ 219 h 278"/>
                  <a:gd name="T56" fmla="*/ 38 w 392"/>
                  <a:gd name="T57" fmla="*/ 246 h 278"/>
                  <a:gd name="T58" fmla="*/ 48 w 392"/>
                  <a:gd name="T59" fmla="*/ 245 h 278"/>
                  <a:gd name="T60" fmla="*/ 94 w 392"/>
                  <a:gd name="T61" fmla="*/ 278 h 278"/>
                  <a:gd name="T62" fmla="*/ 298 w 392"/>
                  <a:gd name="T63" fmla="*/ 278 h 278"/>
                  <a:gd name="T64" fmla="*/ 347 w 392"/>
                  <a:gd name="T65" fmla="*/ 232 h 278"/>
                  <a:gd name="T66" fmla="*/ 347 w 392"/>
                  <a:gd name="T67" fmla="*/ 208 h 278"/>
                  <a:gd name="T68" fmla="*/ 363 w 392"/>
                  <a:gd name="T69" fmla="*/ 206 h 278"/>
                  <a:gd name="T70" fmla="*/ 390 w 392"/>
                  <a:gd name="T71" fmla="*/ 172 h 278"/>
                  <a:gd name="T72" fmla="*/ 389 w 392"/>
                  <a:gd name="T73" fmla="*/ 168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278">
                    <a:moveTo>
                      <a:pt x="389" y="168"/>
                    </a:moveTo>
                    <a:cubicBezTo>
                      <a:pt x="389" y="168"/>
                      <a:pt x="389" y="168"/>
                      <a:pt x="389" y="168"/>
                    </a:cubicBezTo>
                    <a:cubicBezTo>
                      <a:pt x="387" y="151"/>
                      <a:pt x="372" y="139"/>
                      <a:pt x="355" y="141"/>
                    </a:cubicBezTo>
                    <a:cubicBezTo>
                      <a:pt x="347" y="142"/>
                      <a:pt x="347" y="142"/>
                      <a:pt x="347" y="142"/>
                    </a:cubicBezTo>
                    <a:cubicBezTo>
                      <a:pt x="347" y="108"/>
                      <a:pt x="347" y="108"/>
                      <a:pt x="347" y="108"/>
                    </a:cubicBezTo>
                    <a:cubicBezTo>
                      <a:pt x="363" y="106"/>
                      <a:pt x="363" y="106"/>
                      <a:pt x="363" y="106"/>
                    </a:cubicBezTo>
                    <a:cubicBezTo>
                      <a:pt x="380" y="104"/>
                      <a:pt x="392" y="89"/>
                      <a:pt x="390" y="72"/>
                    </a:cubicBezTo>
                    <a:cubicBezTo>
                      <a:pt x="389" y="69"/>
                      <a:pt x="389" y="69"/>
                      <a:pt x="389" y="69"/>
                    </a:cubicBezTo>
                    <a:cubicBezTo>
                      <a:pt x="389" y="69"/>
                      <a:pt x="389" y="69"/>
                      <a:pt x="389" y="69"/>
                    </a:cubicBezTo>
                    <a:cubicBezTo>
                      <a:pt x="389" y="68"/>
                      <a:pt x="389" y="68"/>
                      <a:pt x="389" y="68"/>
                    </a:cubicBezTo>
                    <a:cubicBezTo>
                      <a:pt x="387" y="51"/>
                      <a:pt x="372" y="39"/>
                      <a:pt x="355" y="41"/>
                    </a:cubicBezTo>
                    <a:cubicBezTo>
                      <a:pt x="346" y="42"/>
                      <a:pt x="346" y="42"/>
                      <a:pt x="346" y="42"/>
                    </a:cubicBezTo>
                    <a:cubicBezTo>
                      <a:pt x="344" y="18"/>
                      <a:pt x="323" y="0"/>
                      <a:pt x="298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67" y="0"/>
                      <a:pt x="45" y="21"/>
                      <a:pt x="45" y="46"/>
                    </a:cubicBezTo>
                    <a:cubicBezTo>
                      <a:pt x="45" y="78"/>
                      <a:pt x="45" y="78"/>
                      <a:pt x="45" y="78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13" y="82"/>
                      <a:pt x="0" y="98"/>
                      <a:pt x="3" y="115"/>
                    </a:cubicBezTo>
                    <a:cubicBezTo>
                      <a:pt x="3" y="118"/>
                      <a:pt x="3" y="118"/>
                      <a:pt x="3" y="118"/>
                    </a:cubicBezTo>
                    <a:cubicBezTo>
                      <a:pt x="3" y="119"/>
                      <a:pt x="3" y="119"/>
                      <a:pt x="3" y="119"/>
                    </a:cubicBezTo>
                    <a:cubicBezTo>
                      <a:pt x="5" y="136"/>
                      <a:pt x="21" y="148"/>
                      <a:pt x="38" y="146"/>
                    </a:cubicBezTo>
                    <a:cubicBezTo>
                      <a:pt x="45" y="145"/>
                      <a:pt x="45" y="145"/>
                      <a:pt x="45" y="145"/>
                    </a:cubicBezTo>
                    <a:cubicBezTo>
                      <a:pt x="45" y="179"/>
                      <a:pt x="45" y="179"/>
                      <a:pt x="45" y="179"/>
                    </a:cubicBezTo>
                    <a:cubicBezTo>
                      <a:pt x="30" y="181"/>
                      <a:pt x="30" y="181"/>
                      <a:pt x="30" y="181"/>
                    </a:cubicBezTo>
                    <a:cubicBezTo>
                      <a:pt x="13" y="183"/>
                      <a:pt x="0" y="198"/>
                      <a:pt x="3" y="215"/>
                    </a:cubicBezTo>
                    <a:cubicBezTo>
                      <a:pt x="3" y="217"/>
                      <a:pt x="3" y="217"/>
                      <a:pt x="3" y="217"/>
                    </a:cubicBezTo>
                    <a:cubicBezTo>
                      <a:pt x="3" y="217"/>
                      <a:pt x="3" y="217"/>
                      <a:pt x="3" y="217"/>
                    </a:cubicBezTo>
                    <a:cubicBezTo>
                      <a:pt x="3" y="219"/>
                      <a:pt x="3" y="219"/>
                      <a:pt x="3" y="219"/>
                    </a:cubicBezTo>
                    <a:cubicBezTo>
                      <a:pt x="5" y="236"/>
                      <a:pt x="21" y="248"/>
                      <a:pt x="38" y="24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54" y="264"/>
                      <a:pt x="72" y="278"/>
                      <a:pt x="94" y="278"/>
                    </a:cubicBezTo>
                    <a:cubicBezTo>
                      <a:pt x="298" y="278"/>
                      <a:pt x="298" y="278"/>
                      <a:pt x="298" y="278"/>
                    </a:cubicBezTo>
                    <a:cubicBezTo>
                      <a:pt x="325" y="278"/>
                      <a:pt x="347" y="258"/>
                      <a:pt x="347" y="232"/>
                    </a:cubicBezTo>
                    <a:cubicBezTo>
                      <a:pt x="347" y="208"/>
                      <a:pt x="347" y="208"/>
                      <a:pt x="347" y="208"/>
                    </a:cubicBezTo>
                    <a:cubicBezTo>
                      <a:pt x="363" y="206"/>
                      <a:pt x="363" y="206"/>
                      <a:pt x="363" y="206"/>
                    </a:cubicBezTo>
                    <a:cubicBezTo>
                      <a:pt x="380" y="204"/>
                      <a:pt x="392" y="189"/>
                      <a:pt x="390" y="172"/>
                    </a:cubicBezTo>
                    <a:lnTo>
                      <a:pt x="389" y="168"/>
                    </a:ln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55"/>
              <p:cNvSpPr/>
              <p:nvPr/>
            </p:nvSpPr>
            <p:spPr bwMode="auto">
              <a:xfrm>
                <a:off x="2657" y="1654"/>
                <a:ext cx="437" cy="88"/>
              </a:xfrm>
              <a:custGeom>
                <a:avLst/>
                <a:gdLst>
                  <a:gd name="T0" fmla="*/ 355 w 389"/>
                  <a:gd name="T1" fmla="*/ 2 h 78"/>
                  <a:gd name="T2" fmla="*/ 347 w 389"/>
                  <a:gd name="T3" fmla="*/ 3 h 78"/>
                  <a:gd name="T4" fmla="*/ 45 w 389"/>
                  <a:gd name="T5" fmla="*/ 40 h 78"/>
                  <a:gd name="T6" fmla="*/ 30 w 389"/>
                  <a:gd name="T7" fmla="*/ 42 h 78"/>
                  <a:gd name="T8" fmla="*/ 3 w 389"/>
                  <a:gd name="T9" fmla="*/ 76 h 78"/>
                  <a:gd name="T10" fmla="*/ 3 w 389"/>
                  <a:gd name="T11" fmla="*/ 78 h 78"/>
                  <a:gd name="T12" fmla="*/ 45 w 389"/>
                  <a:gd name="T13" fmla="*/ 72 h 78"/>
                  <a:gd name="T14" fmla="*/ 389 w 389"/>
                  <a:gd name="T15" fmla="*/ 29 h 78"/>
                  <a:gd name="T16" fmla="*/ 389 w 389"/>
                  <a:gd name="T17" fmla="*/ 29 h 78"/>
                  <a:gd name="T18" fmla="*/ 355 w 389"/>
                  <a:gd name="T19" fmla="*/ 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9" h="78">
                    <a:moveTo>
                      <a:pt x="355" y="2"/>
                    </a:moveTo>
                    <a:cubicBezTo>
                      <a:pt x="347" y="3"/>
                      <a:pt x="347" y="3"/>
                      <a:pt x="347" y="3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13" y="44"/>
                      <a:pt x="0" y="59"/>
                      <a:pt x="3" y="76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45" y="72"/>
                      <a:pt x="45" y="72"/>
                      <a:pt x="45" y="72"/>
                    </a:cubicBezTo>
                    <a:cubicBezTo>
                      <a:pt x="389" y="29"/>
                      <a:pt x="389" y="29"/>
                      <a:pt x="389" y="29"/>
                    </a:cubicBezTo>
                    <a:cubicBezTo>
                      <a:pt x="389" y="29"/>
                      <a:pt x="389" y="29"/>
                      <a:pt x="389" y="29"/>
                    </a:cubicBezTo>
                    <a:cubicBezTo>
                      <a:pt x="387" y="12"/>
                      <a:pt x="372" y="0"/>
                      <a:pt x="355" y="2"/>
                    </a:cubicBezTo>
                    <a:close/>
                  </a:path>
                </a:pathLst>
              </a:custGeom>
              <a:solidFill>
                <a:srgbClr val="937C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56"/>
              <p:cNvSpPr/>
              <p:nvPr/>
            </p:nvSpPr>
            <p:spPr bwMode="auto">
              <a:xfrm>
                <a:off x="2657" y="1542"/>
                <a:ext cx="437" cy="88"/>
              </a:xfrm>
              <a:custGeom>
                <a:avLst/>
                <a:gdLst>
                  <a:gd name="T0" fmla="*/ 389 w 389"/>
                  <a:gd name="T1" fmla="*/ 29 h 79"/>
                  <a:gd name="T2" fmla="*/ 355 w 389"/>
                  <a:gd name="T3" fmla="*/ 2 h 79"/>
                  <a:gd name="T4" fmla="*/ 346 w 389"/>
                  <a:gd name="T5" fmla="*/ 3 h 79"/>
                  <a:gd name="T6" fmla="*/ 45 w 389"/>
                  <a:gd name="T7" fmla="*/ 39 h 79"/>
                  <a:gd name="T8" fmla="*/ 30 w 389"/>
                  <a:gd name="T9" fmla="*/ 41 h 79"/>
                  <a:gd name="T10" fmla="*/ 3 w 389"/>
                  <a:gd name="T11" fmla="*/ 76 h 79"/>
                  <a:gd name="T12" fmla="*/ 3 w 389"/>
                  <a:gd name="T13" fmla="*/ 79 h 79"/>
                  <a:gd name="T14" fmla="*/ 347 w 389"/>
                  <a:gd name="T15" fmla="*/ 36 h 79"/>
                  <a:gd name="T16" fmla="*/ 389 w 389"/>
                  <a:gd name="T17" fmla="*/ 30 h 79"/>
                  <a:gd name="T18" fmla="*/ 389 w 389"/>
                  <a:gd name="T19" fmla="*/ 2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9" h="79">
                    <a:moveTo>
                      <a:pt x="389" y="29"/>
                    </a:moveTo>
                    <a:cubicBezTo>
                      <a:pt x="387" y="12"/>
                      <a:pt x="372" y="0"/>
                      <a:pt x="355" y="2"/>
                    </a:cubicBezTo>
                    <a:cubicBezTo>
                      <a:pt x="346" y="3"/>
                      <a:pt x="346" y="3"/>
                      <a:pt x="346" y="3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13" y="43"/>
                      <a:pt x="0" y="59"/>
                      <a:pt x="3" y="76"/>
                    </a:cubicBezTo>
                    <a:cubicBezTo>
                      <a:pt x="3" y="79"/>
                      <a:pt x="3" y="79"/>
                      <a:pt x="3" y="79"/>
                    </a:cubicBezTo>
                    <a:cubicBezTo>
                      <a:pt x="347" y="36"/>
                      <a:pt x="347" y="36"/>
                      <a:pt x="347" y="36"/>
                    </a:cubicBezTo>
                    <a:cubicBezTo>
                      <a:pt x="389" y="30"/>
                      <a:pt x="389" y="30"/>
                      <a:pt x="389" y="30"/>
                    </a:cubicBezTo>
                    <a:lnTo>
                      <a:pt x="389" y="29"/>
                    </a:lnTo>
                    <a:close/>
                  </a:path>
                </a:pathLst>
              </a:custGeom>
              <a:solidFill>
                <a:srgbClr val="937C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57"/>
              <p:cNvSpPr/>
              <p:nvPr/>
            </p:nvSpPr>
            <p:spPr bwMode="auto">
              <a:xfrm>
                <a:off x="2839" y="571"/>
                <a:ext cx="68" cy="162"/>
              </a:xfrm>
              <a:custGeom>
                <a:avLst/>
                <a:gdLst>
                  <a:gd name="T0" fmla="*/ 61 w 61"/>
                  <a:gd name="T1" fmla="*/ 112 h 144"/>
                  <a:gd name="T2" fmla="*/ 31 w 61"/>
                  <a:gd name="T3" fmla="*/ 144 h 144"/>
                  <a:gd name="T4" fmla="*/ 0 w 61"/>
                  <a:gd name="T5" fmla="*/ 112 h 144"/>
                  <a:gd name="T6" fmla="*/ 0 w 61"/>
                  <a:gd name="T7" fmla="*/ 32 h 144"/>
                  <a:gd name="T8" fmla="*/ 31 w 61"/>
                  <a:gd name="T9" fmla="*/ 0 h 144"/>
                  <a:gd name="T10" fmla="*/ 61 w 61"/>
                  <a:gd name="T11" fmla="*/ 32 h 144"/>
                  <a:gd name="T12" fmla="*/ 61 w 61"/>
                  <a:gd name="T13" fmla="*/ 11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44">
                    <a:moveTo>
                      <a:pt x="61" y="112"/>
                    </a:moveTo>
                    <a:cubicBezTo>
                      <a:pt x="61" y="129"/>
                      <a:pt x="48" y="144"/>
                      <a:pt x="31" y="144"/>
                    </a:cubicBezTo>
                    <a:cubicBezTo>
                      <a:pt x="14" y="144"/>
                      <a:pt x="0" y="129"/>
                      <a:pt x="0" y="11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5"/>
                      <a:pt x="14" y="0"/>
                      <a:pt x="31" y="0"/>
                    </a:cubicBezTo>
                    <a:cubicBezTo>
                      <a:pt x="48" y="0"/>
                      <a:pt x="61" y="15"/>
                      <a:pt x="61" y="32"/>
                    </a:cubicBezTo>
                    <a:lnTo>
                      <a:pt x="61" y="112"/>
                    </a:lnTo>
                    <a:close/>
                  </a:path>
                </a:pathLst>
              </a:custGeom>
              <a:solidFill>
                <a:srgbClr val="F0F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58"/>
              <p:cNvSpPr/>
              <p:nvPr/>
            </p:nvSpPr>
            <p:spPr bwMode="auto">
              <a:xfrm>
                <a:off x="2324" y="1080"/>
                <a:ext cx="162" cy="69"/>
              </a:xfrm>
              <a:custGeom>
                <a:avLst/>
                <a:gdLst>
                  <a:gd name="T0" fmla="*/ 112 w 144"/>
                  <a:gd name="T1" fmla="*/ 0 h 61"/>
                  <a:gd name="T2" fmla="*/ 144 w 144"/>
                  <a:gd name="T3" fmla="*/ 31 h 61"/>
                  <a:gd name="T4" fmla="*/ 112 w 144"/>
                  <a:gd name="T5" fmla="*/ 61 h 61"/>
                  <a:gd name="T6" fmla="*/ 32 w 144"/>
                  <a:gd name="T7" fmla="*/ 61 h 61"/>
                  <a:gd name="T8" fmla="*/ 0 w 144"/>
                  <a:gd name="T9" fmla="*/ 31 h 61"/>
                  <a:gd name="T10" fmla="*/ 32 w 144"/>
                  <a:gd name="T11" fmla="*/ 0 h 61"/>
                  <a:gd name="T12" fmla="*/ 112 w 144"/>
                  <a:gd name="T1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61">
                    <a:moveTo>
                      <a:pt x="112" y="0"/>
                    </a:moveTo>
                    <a:cubicBezTo>
                      <a:pt x="129" y="0"/>
                      <a:pt x="144" y="14"/>
                      <a:pt x="144" y="31"/>
                    </a:cubicBezTo>
                    <a:cubicBezTo>
                      <a:pt x="144" y="47"/>
                      <a:pt x="129" y="61"/>
                      <a:pt x="11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15" y="61"/>
                      <a:pt x="0" y="47"/>
                      <a:pt x="0" y="31"/>
                    </a:cubicBezTo>
                    <a:cubicBezTo>
                      <a:pt x="0" y="14"/>
                      <a:pt x="15" y="0"/>
                      <a:pt x="32" y="0"/>
                    </a:cubicBez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0F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59"/>
              <p:cNvSpPr/>
              <p:nvPr/>
            </p:nvSpPr>
            <p:spPr bwMode="auto">
              <a:xfrm>
                <a:off x="2473" y="716"/>
                <a:ext cx="141" cy="141"/>
              </a:xfrm>
              <a:custGeom>
                <a:avLst/>
                <a:gdLst>
                  <a:gd name="T0" fmla="*/ 113 w 126"/>
                  <a:gd name="T1" fmla="*/ 69 h 125"/>
                  <a:gd name="T2" fmla="*/ 114 w 126"/>
                  <a:gd name="T3" fmla="*/ 113 h 125"/>
                  <a:gd name="T4" fmla="*/ 70 w 126"/>
                  <a:gd name="T5" fmla="*/ 112 h 125"/>
                  <a:gd name="T6" fmla="*/ 13 w 126"/>
                  <a:gd name="T7" fmla="*/ 56 h 125"/>
                  <a:gd name="T8" fmla="*/ 12 w 126"/>
                  <a:gd name="T9" fmla="*/ 12 h 125"/>
                  <a:gd name="T10" fmla="*/ 56 w 126"/>
                  <a:gd name="T11" fmla="*/ 13 h 125"/>
                  <a:gd name="T12" fmla="*/ 113 w 126"/>
                  <a:gd name="T13" fmla="*/ 6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125">
                    <a:moveTo>
                      <a:pt x="113" y="69"/>
                    </a:moveTo>
                    <a:cubicBezTo>
                      <a:pt x="125" y="81"/>
                      <a:pt x="126" y="101"/>
                      <a:pt x="114" y="113"/>
                    </a:cubicBezTo>
                    <a:cubicBezTo>
                      <a:pt x="102" y="125"/>
                      <a:pt x="82" y="125"/>
                      <a:pt x="70" y="112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" y="43"/>
                      <a:pt x="0" y="24"/>
                      <a:pt x="12" y="12"/>
                    </a:cubicBezTo>
                    <a:cubicBezTo>
                      <a:pt x="24" y="0"/>
                      <a:pt x="44" y="0"/>
                      <a:pt x="56" y="13"/>
                    </a:cubicBezTo>
                    <a:lnTo>
                      <a:pt x="113" y="69"/>
                    </a:lnTo>
                    <a:close/>
                  </a:path>
                </a:pathLst>
              </a:custGeom>
              <a:solidFill>
                <a:srgbClr val="F0F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60"/>
              <p:cNvSpPr/>
              <p:nvPr/>
            </p:nvSpPr>
            <p:spPr bwMode="auto">
              <a:xfrm>
                <a:off x="3131" y="721"/>
                <a:ext cx="140" cy="140"/>
              </a:xfrm>
              <a:custGeom>
                <a:avLst/>
                <a:gdLst>
                  <a:gd name="T0" fmla="*/ 56 w 125"/>
                  <a:gd name="T1" fmla="*/ 112 h 125"/>
                  <a:gd name="T2" fmla="*/ 12 w 125"/>
                  <a:gd name="T3" fmla="*/ 113 h 125"/>
                  <a:gd name="T4" fmla="*/ 13 w 125"/>
                  <a:gd name="T5" fmla="*/ 69 h 125"/>
                  <a:gd name="T6" fmla="*/ 69 w 125"/>
                  <a:gd name="T7" fmla="*/ 12 h 125"/>
                  <a:gd name="T8" fmla="*/ 114 w 125"/>
                  <a:gd name="T9" fmla="*/ 12 h 125"/>
                  <a:gd name="T10" fmla="*/ 113 w 125"/>
                  <a:gd name="T11" fmla="*/ 56 h 125"/>
                  <a:gd name="T12" fmla="*/ 56 w 125"/>
                  <a:gd name="T13" fmla="*/ 11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" h="125">
                    <a:moveTo>
                      <a:pt x="56" y="112"/>
                    </a:moveTo>
                    <a:cubicBezTo>
                      <a:pt x="44" y="124"/>
                      <a:pt x="24" y="125"/>
                      <a:pt x="12" y="113"/>
                    </a:cubicBezTo>
                    <a:cubicBezTo>
                      <a:pt x="0" y="101"/>
                      <a:pt x="1" y="81"/>
                      <a:pt x="13" y="69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82" y="0"/>
                      <a:pt x="102" y="0"/>
                      <a:pt x="114" y="12"/>
                    </a:cubicBezTo>
                    <a:cubicBezTo>
                      <a:pt x="125" y="23"/>
                      <a:pt x="125" y="43"/>
                      <a:pt x="113" y="56"/>
                    </a:cubicBezTo>
                    <a:lnTo>
                      <a:pt x="56" y="112"/>
                    </a:lnTo>
                    <a:close/>
                  </a:path>
                </a:pathLst>
              </a:custGeom>
              <a:solidFill>
                <a:srgbClr val="F0F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61"/>
              <p:cNvSpPr/>
              <p:nvPr/>
            </p:nvSpPr>
            <p:spPr bwMode="auto">
              <a:xfrm>
                <a:off x="3255" y="1086"/>
                <a:ext cx="161" cy="68"/>
              </a:xfrm>
              <a:custGeom>
                <a:avLst/>
                <a:gdLst>
                  <a:gd name="T0" fmla="*/ 31 w 143"/>
                  <a:gd name="T1" fmla="*/ 61 h 61"/>
                  <a:gd name="T2" fmla="*/ 0 w 143"/>
                  <a:gd name="T3" fmla="*/ 31 h 61"/>
                  <a:gd name="T4" fmla="*/ 31 w 143"/>
                  <a:gd name="T5" fmla="*/ 0 h 61"/>
                  <a:gd name="T6" fmla="*/ 111 w 143"/>
                  <a:gd name="T7" fmla="*/ 0 h 61"/>
                  <a:gd name="T8" fmla="*/ 143 w 143"/>
                  <a:gd name="T9" fmla="*/ 31 h 61"/>
                  <a:gd name="T10" fmla="*/ 111 w 143"/>
                  <a:gd name="T11" fmla="*/ 61 h 61"/>
                  <a:gd name="T12" fmla="*/ 31 w 143"/>
                  <a:gd name="T13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3" h="61">
                    <a:moveTo>
                      <a:pt x="31" y="61"/>
                    </a:moveTo>
                    <a:cubicBezTo>
                      <a:pt x="14" y="61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29" y="0"/>
                      <a:pt x="143" y="14"/>
                      <a:pt x="143" y="31"/>
                    </a:cubicBezTo>
                    <a:cubicBezTo>
                      <a:pt x="143" y="48"/>
                      <a:pt x="129" y="61"/>
                      <a:pt x="111" y="61"/>
                    </a:cubicBezTo>
                    <a:lnTo>
                      <a:pt x="31" y="61"/>
                    </a:lnTo>
                    <a:close/>
                  </a:path>
                </a:pathLst>
              </a:custGeom>
              <a:solidFill>
                <a:srgbClr val="F0F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62"/>
              <p:cNvSpPr/>
              <p:nvPr/>
            </p:nvSpPr>
            <p:spPr bwMode="auto">
              <a:xfrm>
                <a:off x="2570" y="782"/>
                <a:ext cx="613" cy="728"/>
              </a:xfrm>
              <a:custGeom>
                <a:avLst/>
                <a:gdLst>
                  <a:gd name="T0" fmla="*/ 273 w 546"/>
                  <a:gd name="T1" fmla="*/ 0 h 648"/>
                  <a:gd name="T2" fmla="*/ 0 w 546"/>
                  <a:gd name="T3" fmla="*/ 272 h 648"/>
                  <a:gd name="T4" fmla="*/ 107 w 546"/>
                  <a:gd name="T5" fmla="*/ 521 h 648"/>
                  <a:gd name="T6" fmla="*/ 141 w 546"/>
                  <a:gd name="T7" fmla="*/ 648 h 648"/>
                  <a:gd name="T8" fmla="*/ 171 w 546"/>
                  <a:gd name="T9" fmla="*/ 637 h 648"/>
                  <a:gd name="T10" fmla="*/ 375 w 546"/>
                  <a:gd name="T11" fmla="*/ 637 h 648"/>
                  <a:gd name="T12" fmla="*/ 405 w 546"/>
                  <a:gd name="T13" fmla="*/ 648 h 648"/>
                  <a:gd name="T14" fmla="*/ 439 w 546"/>
                  <a:gd name="T15" fmla="*/ 521 h 648"/>
                  <a:gd name="T16" fmla="*/ 546 w 546"/>
                  <a:gd name="T17" fmla="*/ 272 h 648"/>
                  <a:gd name="T18" fmla="*/ 273 w 546"/>
                  <a:gd name="T19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6" h="648">
                    <a:moveTo>
                      <a:pt x="273" y="0"/>
                    </a:moveTo>
                    <a:cubicBezTo>
                      <a:pt x="122" y="0"/>
                      <a:pt x="0" y="122"/>
                      <a:pt x="0" y="272"/>
                    </a:cubicBezTo>
                    <a:cubicBezTo>
                      <a:pt x="0" y="363"/>
                      <a:pt x="58" y="460"/>
                      <a:pt x="107" y="521"/>
                    </a:cubicBezTo>
                    <a:cubicBezTo>
                      <a:pt x="148" y="574"/>
                      <a:pt x="137" y="617"/>
                      <a:pt x="141" y="648"/>
                    </a:cubicBezTo>
                    <a:cubicBezTo>
                      <a:pt x="150" y="641"/>
                      <a:pt x="160" y="637"/>
                      <a:pt x="171" y="637"/>
                    </a:cubicBezTo>
                    <a:cubicBezTo>
                      <a:pt x="375" y="637"/>
                      <a:pt x="375" y="637"/>
                      <a:pt x="375" y="637"/>
                    </a:cubicBezTo>
                    <a:cubicBezTo>
                      <a:pt x="387" y="637"/>
                      <a:pt x="396" y="641"/>
                      <a:pt x="405" y="648"/>
                    </a:cubicBezTo>
                    <a:cubicBezTo>
                      <a:pt x="409" y="617"/>
                      <a:pt x="398" y="574"/>
                      <a:pt x="439" y="521"/>
                    </a:cubicBezTo>
                    <a:cubicBezTo>
                      <a:pt x="488" y="460"/>
                      <a:pt x="546" y="363"/>
                      <a:pt x="546" y="272"/>
                    </a:cubicBezTo>
                    <a:cubicBezTo>
                      <a:pt x="546" y="122"/>
                      <a:pt x="424" y="0"/>
                      <a:pt x="273" y="0"/>
                    </a:cubicBezTo>
                    <a:close/>
                  </a:path>
                </a:pathLst>
              </a:cu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63"/>
              <p:cNvSpPr/>
              <p:nvPr/>
            </p:nvSpPr>
            <p:spPr bwMode="auto">
              <a:xfrm>
                <a:off x="2589" y="802"/>
                <a:ext cx="575" cy="698"/>
              </a:xfrm>
              <a:custGeom>
                <a:avLst/>
                <a:gdLst>
                  <a:gd name="T0" fmla="*/ 140 w 512"/>
                  <a:gd name="T1" fmla="*/ 622 h 622"/>
                  <a:gd name="T2" fmla="*/ 154 w 512"/>
                  <a:gd name="T3" fmla="*/ 620 h 622"/>
                  <a:gd name="T4" fmla="*/ 358 w 512"/>
                  <a:gd name="T5" fmla="*/ 620 h 622"/>
                  <a:gd name="T6" fmla="*/ 372 w 512"/>
                  <a:gd name="T7" fmla="*/ 622 h 622"/>
                  <a:gd name="T8" fmla="*/ 409 w 512"/>
                  <a:gd name="T9" fmla="*/ 494 h 622"/>
                  <a:gd name="T10" fmla="*/ 512 w 512"/>
                  <a:gd name="T11" fmla="*/ 255 h 622"/>
                  <a:gd name="T12" fmla="*/ 256 w 512"/>
                  <a:gd name="T13" fmla="*/ 0 h 622"/>
                  <a:gd name="T14" fmla="*/ 0 w 512"/>
                  <a:gd name="T15" fmla="*/ 255 h 622"/>
                  <a:gd name="T16" fmla="*/ 103 w 512"/>
                  <a:gd name="T17" fmla="*/ 494 h 622"/>
                  <a:gd name="T18" fmla="*/ 140 w 512"/>
                  <a:gd name="T19" fmla="*/ 622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622">
                    <a:moveTo>
                      <a:pt x="140" y="622"/>
                    </a:moveTo>
                    <a:cubicBezTo>
                      <a:pt x="145" y="621"/>
                      <a:pt x="149" y="620"/>
                      <a:pt x="154" y="620"/>
                    </a:cubicBezTo>
                    <a:cubicBezTo>
                      <a:pt x="358" y="620"/>
                      <a:pt x="358" y="620"/>
                      <a:pt x="358" y="620"/>
                    </a:cubicBezTo>
                    <a:cubicBezTo>
                      <a:pt x="363" y="620"/>
                      <a:pt x="368" y="621"/>
                      <a:pt x="372" y="622"/>
                    </a:cubicBezTo>
                    <a:cubicBezTo>
                      <a:pt x="372" y="576"/>
                      <a:pt x="376" y="536"/>
                      <a:pt x="409" y="494"/>
                    </a:cubicBezTo>
                    <a:cubicBezTo>
                      <a:pt x="440" y="455"/>
                      <a:pt x="512" y="354"/>
                      <a:pt x="512" y="255"/>
                    </a:cubicBezTo>
                    <a:cubicBezTo>
                      <a:pt x="512" y="114"/>
                      <a:pt x="397" y="0"/>
                      <a:pt x="256" y="0"/>
                    </a:cubicBezTo>
                    <a:cubicBezTo>
                      <a:pt x="115" y="0"/>
                      <a:pt x="0" y="114"/>
                      <a:pt x="0" y="255"/>
                    </a:cubicBezTo>
                    <a:cubicBezTo>
                      <a:pt x="0" y="354"/>
                      <a:pt x="72" y="455"/>
                      <a:pt x="103" y="494"/>
                    </a:cubicBezTo>
                    <a:cubicBezTo>
                      <a:pt x="136" y="536"/>
                      <a:pt x="142" y="575"/>
                      <a:pt x="140" y="622"/>
                    </a:cubicBezTo>
                    <a:close/>
                  </a:path>
                </a:pathLst>
              </a:custGeom>
              <a:solidFill>
                <a:srgbClr val="F0F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64"/>
              <p:cNvSpPr/>
              <p:nvPr/>
            </p:nvSpPr>
            <p:spPr bwMode="auto">
              <a:xfrm>
                <a:off x="2757" y="942"/>
                <a:ext cx="227" cy="387"/>
              </a:xfrm>
              <a:custGeom>
                <a:avLst/>
                <a:gdLst>
                  <a:gd name="T0" fmla="*/ 101 w 202"/>
                  <a:gd name="T1" fmla="*/ 345 h 345"/>
                  <a:gd name="T2" fmla="*/ 0 w 202"/>
                  <a:gd name="T3" fmla="*/ 244 h 345"/>
                  <a:gd name="T4" fmla="*/ 59 w 202"/>
                  <a:gd name="T5" fmla="*/ 244 h 345"/>
                  <a:gd name="T6" fmla="*/ 101 w 202"/>
                  <a:gd name="T7" fmla="*/ 286 h 345"/>
                  <a:gd name="T8" fmla="*/ 143 w 202"/>
                  <a:gd name="T9" fmla="*/ 244 h 345"/>
                  <a:gd name="T10" fmla="*/ 97 w 202"/>
                  <a:gd name="T11" fmla="*/ 202 h 345"/>
                  <a:gd name="T12" fmla="*/ 0 w 202"/>
                  <a:gd name="T13" fmla="*/ 101 h 345"/>
                  <a:gd name="T14" fmla="*/ 101 w 202"/>
                  <a:gd name="T15" fmla="*/ 0 h 345"/>
                  <a:gd name="T16" fmla="*/ 202 w 202"/>
                  <a:gd name="T17" fmla="*/ 101 h 345"/>
                  <a:gd name="T18" fmla="*/ 143 w 202"/>
                  <a:gd name="T19" fmla="*/ 101 h 345"/>
                  <a:gd name="T20" fmla="*/ 101 w 202"/>
                  <a:gd name="T21" fmla="*/ 60 h 345"/>
                  <a:gd name="T22" fmla="*/ 59 w 202"/>
                  <a:gd name="T23" fmla="*/ 101 h 345"/>
                  <a:gd name="T24" fmla="*/ 105 w 202"/>
                  <a:gd name="T25" fmla="*/ 143 h 345"/>
                  <a:gd name="T26" fmla="*/ 202 w 202"/>
                  <a:gd name="T27" fmla="*/ 244 h 345"/>
                  <a:gd name="T28" fmla="*/ 101 w 202"/>
                  <a:gd name="T29" fmla="*/ 345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2" h="345">
                    <a:moveTo>
                      <a:pt x="101" y="345"/>
                    </a:moveTo>
                    <a:cubicBezTo>
                      <a:pt x="45" y="345"/>
                      <a:pt x="0" y="300"/>
                      <a:pt x="0" y="244"/>
                    </a:cubicBezTo>
                    <a:cubicBezTo>
                      <a:pt x="59" y="244"/>
                      <a:pt x="59" y="244"/>
                      <a:pt x="59" y="244"/>
                    </a:cubicBezTo>
                    <a:cubicBezTo>
                      <a:pt x="59" y="267"/>
                      <a:pt x="78" y="286"/>
                      <a:pt x="101" y="286"/>
                    </a:cubicBezTo>
                    <a:cubicBezTo>
                      <a:pt x="124" y="286"/>
                      <a:pt x="143" y="267"/>
                      <a:pt x="143" y="244"/>
                    </a:cubicBezTo>
                    <a:cubicBezTo>
                      <a:pt x="143" y="219"/>
                      <a:pt x="119" y="205"/>
                      <a:pt x="97" y="202"/>
                    </a:cubicBezTo>
                    <a:cubicBezTo>
                      <a:pt x="40" y="195"/>
                      <a:pt x="0" y="153"/>
                      <a:pt x="0" y="101"/>
                    </a:cubicBezTo>
                    <a:cubicBezTo>
                      <a:pt x="0" y="45"/>
                      <a:pt x="45" y="0"/>
                      <a:pt x="101" y="0"/>
                    </a:cubicBezTo>
                    <a:cubicBezTo>
                      <a:pt x="157" y="0"/>
                      <a:pt x="202" y="45"/>
                      <a:pt x="202" y="101"/>
                    </a:cubicBezTo>
                    <a:cubicBezTo>
                      <a:pt x="143" y="101"/>
                      <a:pt x="143" y="101"/>
                      <a:pt x="143" y="101"/>
                    </a:cubicBezTo>
                    <a:cubicBezTo>
                      <a:pt x="143" y="78"/>
                      <a:pt x="124" y="60"/>
                      <a:pt x="101" y="60"/>
                    </a:cubicBezTo>
                    <a:cubicBezTo>
                      <a:pt x="78" y="60"/>
                      <a:pt x="59" y="78"/>
                      <a:pt x="59" y="101"/>
                    </a:cubicBezTo>
                    <a:cubicBezTo>
                      <a:pt x="59" y="128"/>
                      <a:pt x="84" y="140"/>
                      <a:pt x="105" y="143"/>
                    </a:cubicBezTo>
                    <a:cubicBezTo>
                      <a:pt x="161" y="150"/>
                      <a:pt x="202" y="193"/>
                      <a:pt x="202" y="244"/>
                    </a:cubicBezTo>
                    <a:cubicBezTo>
                      <a:pt x="202" y="300"/>
                      <a:pt x="157" y="345"/>
                      <a:pt x="101" y="345"/>
                    </a:cubicBezTo>
                    <a:close/>
                  </a:path>
                </a:pathLst>
              </a:custGeom>
              <a:solidFill>
                <a:srgbClr val="FFB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65"/>
              <p:cNvSpPr/>
              <p:nvPr/>
            </p:nvSpPr>
            <p:spPr bwMode="auto">
              <a:xfrm>
                <a:off x="2831" y="1323"/>
                <a:ext cx="78" cy="42"/>
              </a:xfrm>
              <a:custGeom>
                <a:avLst/>
                <a:gdLst>
                  <a:gd name="T0" fmla="*/ 35 w 70"/>
                  <a:gd name="T1" fmla="*/ 6 h 38"/>
                  <a:gd name="T2" fmla="*/ 0 w 70"/>
                  <a:gd name="T3" fmla="*/ 0 h 38"/>
                  <a:gd name="T4" fmla="*/ 0 w 70"/>
                  <a:gd name="T5" fmla="*/ 38 h 38"/>
                  <a:gd name="T6" fmla="*/ 70 w 70"/>
                  <a:gd name="T7" fmla="*/ 38 h 38"/>
                  <a:gd name="T8" fmla="*/ 70 w 70"/>
                  <a:gd name="T9" fmla="*/ 0 h 38"/>
                  <a:gd name="T10" fmla="*/ 35 w 70"/>
                  <a:gd name="T11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38">
                    <a:moveTo>
                      <a:pt x="35" y="6"/>
                    </a:moveTo>
                    <a:cubicBezTo>
                      <a:pt x="23" y="6"/>
                      <a:pt x="11" y="4"/>
                      <a:pt x="0" y="0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59" y="4"/>
                      <a:pt x="48" y="6"/>
                      <a:pt x="35" y="6"/>
                    </a:cubicBezTo>
                    <a:close/>
                  </a:path>
                </a:pathLst>
              </a:custGeom>
              <a:solidFill>
                <a:srgbClr val="D59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66"/>
              <p:cNvSpPr/>
              <p:nvPr/>
            </p:nvSpPr>
            <p:spPr bwMode="auto">
              <a:xfrm>
                <a:off x="2831" y="906"/>
                <a:ext cx="78" cy="43"/>
              </a:xfrm>
              <a:custGeom>
                <a:avLst/>
                <a:gdLst>
                  <a:gd name="T0" fmla="*/ 35 w 70"/>
                  <a:gd name="T1" fmla="*/ 32 h 38"/>
                  <a:gd name="T2" fmla="*/ 70 w 70"/>
                  <a:gd name="T3" fmla="*/ 38 h 38"/>
                  <a:gd name="T4" fmla="*/ 70 w 70"/>
                  <a:gd name="T5" fmla="*/ 0 h 38"/>
                  <a:gd name="T6" fmla="*/ 0 w 70"/>
                  <a:gd name="T7" fmla="*/ 0 h 38"/>
                  <a:gd name="T8" fmla="*/ 0 w 70"/>
                  <a:gd name="T9" fmla="*/ 38 h 38"/>
                  <a:gd name="T10" fmla="*/ 35 w 70"/>
                  <a:gd name="T11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38">
                    <a:moveTo>
                      <a:pt x="35" y="32"/>
                    </a:moveTo>
                    <a:cubicBezTo>
                      <a:pt x="48" y="32"/>
                      <a:pt x="59" y="34"/>
                      <a:pt x="70" y="38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1" y="34"/>
                      <a:pt x="23" y="32"/>
                      <a:pt x="35" y="32"/>
                    </a:cubicBezTo>
                    <a:close/>
                  </a:path>
                </a:pathLst>
              </a:custGeom>
              <a:solidFill>
                <a:srgbClr val="D59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72" name="Group 69"/>
            <p:cNvGrpSpPr>
              <a:grpSpLocks noChangeAspect="1"/>
            </p:cNvGrpSpPr>
            <p:nvPr/>
          </p:nvGrpSpPr>
          <p:grpSpPr bwMode="auto">
            <a:xfrm>
              <a:off x="4126143" y="5348610"/>
              <a:ext cx="852195" cy="852195"/>
              <a:chOff x="3009" y="1329"/>
              <a:chExt cx="1322" cy="1322"/>
            </a:xfrm>
          </p:grpSpPr>
          <p:sp>
            <p:nvSpPr>
              <p:cNvPr id="74" name="Oval 70"/>
              <p:cNvSpPr>
                <a:spLocks noChangeArrowheads="1"/>
              </p:cNvSpPr>
              <p:nvPr/>
            </p:nvSpPr>
            <p:spPr bwMode="auto">
              <a:xfrm>
                <a:off x="3009" y="1329"/>
                <a:ext cx="1322" cy="1322"/>
              </a:xfrm>
              <a:prstGeom prst="ellipse">
                <a:avLst/>
              </a:prstGeom>
              <a:solidFill>
                <a:srgbClr val="788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71"/>
              <p:cNvSpPr/>
              <p:nvPr/>
            </p:nvSpPr>
            <p:spPr bwMode="auto">
              <a:xfrm>
                <a:off x="3351" y="1768"/>
                <a:ext cx="318" cy="444"/>
              </a:xfrm>
              <a:custGeom>
                <a:avLst/>
                <a:gdLst>
                  <a:gd name="T0" fmla="*/ 0 w 318"/>
                  <a:gd name="T1" fmla="*/ 0 h 444"/>
                  <a:gd name="T2" fmla="*/ 0 w 318"/>
                  <a:gd name="T3" fmla="*/ 444 h 444"/>
                  <a:gd name="T4" fmla="*/ 318 w 318"/>
                  <a:gd name="T5" fmla="*/ 221 h 444"/>
                  <a:gd name="T6" fmla="*/ 0 w 318"/>
                  <a:gd name="T7" fmla="*/ 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8" h="444">
                    <a:moveTo>
                      <a:pt x="0" y="0"/>
                    </a:moveTo>
                    <a:lnTo>
                      <a:pt x="0" y="444"/>
                    </a:lnTo>
                    <a:lnTo>
                      <a:pt x="318" y="2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8D8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72"/>
              <p:cNvSpPr/>
              <p:nvPr/>
            </p:nvSpPr>
            <p:spPr bwMode="auto">
              <a:xfrm>
                <a:off x="3351" y="1989"/>
                <a:ext cx="636" cy="223"/>
              </a:xfrm>
              <a:custGeom>
                <a:avLst/>
                <a:gdLst>
                  <a:gd name="T0" fmla="*/ 0 w 636"/>
                  <a:gd name="T1" fmla="*/ 223 h 223"/>
                  <a:gd name="T2" fmla="*/ 636 w 636"/>
                  <a:gd name="T3" fmla="*/ 223 h 223"/>
                  <a:gd name="T4" fmla="*/ 318 w 636"/>
                  <a:gd name="T5" fmla="*/ 0 h 223"/>
                  <a:gd name="T6" fmla="*/ 0 w 636"/>
                  <a:gd name="T7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6" h="223">
                    <a:moveTo>
                      <a:pt x="0" y="223"/>
                    </a:moveTo>
                    <a:lnTo>
                      <a:pt x="636" y="223"/>
                    </a:lnTo>
                    <a:lnTo>
                      <a:pt x="318" y="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73"/>
              <p:cNvSpPr/>
              <p:nvPr/>
            </p:nvSpPr>
            <p:spPr bwMode="auto">
              <a:xfrm>
                <a:off x="3669" y="1768"/>
                <a:ext cx="318" cy="444"/>
              </a:xfrm>
              <a:custGeom>
                <a:avLst/>
                <a:gdLst>
                  <a:gd name="T0" fmla="*/ 0 w 318"/>
                  <a:gd name="T1" fmla="*/ 221 h 444"/>
                  <a:gd name="T2" fmla="*/ 318 w 318"/>
                  <a:gd name="T3" fmla="*/ 444 h 444"/>
                  <a:gd name="T4" fmla="*/ 318 w 318"/>
                  <a:gd name="T5" fmla="*/ 0 h 444"/>
                  <a:gd name="T6" fmla="*/ 0 w 318"/>
                  <a:gd name="T7" fmla="*/ 221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8" h="444">
                    <a:moveTo>
                      <a:pt x="0" y="221"/>
                    </a:moveTo>
                    <a:lnTo>
                      <a:pt x="318" y="444"/>
                    </a:lnTo>
                    <a:lnTo>
                      <a:pt x="318" y="0"/>
                    </a:lnTo>
                    <a:lnTo>
                      <a:pt x="0" y="221"/>
                    </a:lnTo>
                    <a:close/>
                  </a:path>
                </a:pathLst>
              </a:custGeom>
              <a:solidFill>
                <a:srgbClr val="D8D8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74"/>
              <p:cNvSpPr/>
              <p:nvPr/>
            </p:nvSpPr>
            <p:spPr bwMode="auto">
              <a:xfrm>
                <a:off x="3351" y="1768"/>
                <a:ext cx="636" cy="282"/>
              </a:xfrm>
              <a:custGeom>
                <a:avLst/>
                <a:gdLst>
                  <a:gd name="T0" fmla="*/ 636 w 636"/>
                  <a:gd name="T1" fmla="*/ 0 h 282"/>
                  <a:gd name="T2" fmla="*/ 0 w 636"/>
                  <a:gd name="T3" fmla="*/ 0 h 282"/>
                  <a:gd name="T4" fmla="*/ 318 w 636"/>
                  <a:gd name="T5" fmla="*/ 282 h 282"/>
                  <a:gd name="T6" fmla="*/ 636 w 636"/>
                  <a:gd name="T7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6" h="282">
                    <a:moveTo>
                      <a:pt x="636" y="0"/>
                    </a:moveTo>
                    <a:lnTo>
                      <a:pt x="0" y="0"/>
                    </a:lnTo>
                    <a:lnTo>
                      <a:pt x="318" y="282"/>
                    </a:lnTo>
                    <a:lnTo>
                      <a:pt x="636" y="0"/>
                    </a:lnTo>
                    <a:close/>
                  </a:path>
                </a:pathLst>
              </a:custGeom>
              <a:solidFill>
                <a:srgbClr val="959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75"/>
              <p:cNvSpPr/>
              <p:nvPr/>
            </p:nvSpPr>
            <p:spPr bwMode="auto">
              <a:xfrm>
                <a:off x="3351" y="1768"/>
                <a:ext cx="636" cy="261"/>
              </a:xfrm>
              <a:custGeom>
                <a:avLst/>
                <a:gdLst>
                  <a:gd name="T0" fmla="*/ 636 w 636"/>
                  <a:gd name="T1" fmla="*/ 0 h 261"/>
                  <a:gd name="T2" fmla="*/ 0 w 636"/>
                  <a:gd name="T3" fmla="*/ 0 h 261"/>
                  <a:gd name="T4" fmla="*/ 318 w 636"/>
                  <a:gd name="T5" fmla="*/ 261 h 261"/>
                  <a:gd name="T6" fmla="*/ 636 w 636"/>
                  <a:gd name="T7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6" h="261">
                    <a:moveTo>
                      <a:pt x="636" y="0"/>
                    </a:moveTo>
                    <a:lnTo>
                      <a:pt x="0" y="0"/>
                    </a:lnTo>
                    <a:lnTo>
                      <a:pt x="318" y="261"/>
                    </a:lnTo>
                    <a:lnTo>
                      <a:pt x="6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Rectangle 76"/>
              <p:cNvSpPr>
                <a:spLocks noChangeArrowheads="1"/>
              </p:cNvSpPr>
              <p:nvPr/>
            </p:nvSpPr>
            <p:spPr bwMode="auto">
              <a:xfrm>
                <a:off x="3987" y="1768"/>
                <a:ext cx="1" cy="1"/>
              </a:xfrm>
              <a:prstGeom prst="rect">
                <a:avLst/>
              </a:prstGeom>
              <a:solidFill>
                <a:srgbClr val="F0B1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2" name="Group 79"/>
            <p:cNvGrpSpPr>
              <a:grpSpLocks noChangeAspect="1"/>
            </p:cNvGrpSpPr>
            <p:nvPr/>
          </p:nvGrpSpPr>
          <p:grpSpPr bwMode="auto">
            <a:xfrm>
              <a:off x="1837016" y="5113238"/>
              <a:ext cx="911850" cy="911850"/>
              <a:chOff x="1994" y="317"/>
              <a:chExt cx="3692" cy="3692"/>
            </a:xfrm>
          </p:grpSpPr>
          <p:sp>
            <p:nvSpPr>
              <p:cNvPr id="84" name="Oval 80"/>
              <p:cNvSpPr>
                <a:spLocks noChangeArrowheads="1"/>
              </p:cNvSpPr>
              <p:nvPr/>
            </p:nvSpPr>
            <p:spPr bwMode="auto">
              <a:xfrm>
                <a:off x="2042" y="364"/>
                <a:ext cx="3597" cy="3597"/>
              </a:xfrm>
              <a:prstGeom prst="ellipse">
                <a:avLst/>
              </a:prstGeom>
              <a:solidFill>
                <a:srgbClr val="74BD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" name="Freeform 81"/>
              <p:cNvSpPr>
                <a:spLocks noEditPoints="1"/>
              </p:cNvSpPr>
              <p:nvPr/>
            </p:nvSpPr>
            <p:spPr bwMode="auto">
              <a:xfrm>
                <a:off x="1994" y="317"/>
                <a:ext cx="3692" cy="3692"/>
              </a:xfrm>
              <a:custGeom>
                <a:avLst/>
                <a:gdLst>
                  <a:gd name="T0" fmla="*/ 780 w 1560"/>
                  <a:gd name="T1" fmla="*/ 1560 h 1560"/>
                  <a:gd name="T2" fmla="*/ 0 w 1560"/>
                  <a:gd name="T3" fmla="*/ 780 h 1560"/>
                  <a:gd name="T4" fmla="*/ 780 w 1560"/>
                  <a:gd name="T5" fmla="*/ 0 h 1560"/>
                  <a:gd name="T6" fmla="*/ 1560 w 1560"/>
                  <a:gd name="T7" fmla="*/ 780 h 1560"/>
                  <a:gd name="T8" fmla="*/ 780 w 1560"/>
                  <a:gd name="T9" fmla="*/ 1560 h 1560"/>
                  <a:gd name="T10" fmla="*/ 780 w 1560"/>
                  <a:gd name="T11" fmla="*/ 40 h 1560"/>
                  <a:gd name="T12" fmla="*/ 40 w 1560"/>
                  <a:gd name="T13" fmla="*/ 780 h 1560"/>
                  <a:gd name="T14" fmla="*/ 780 w 1560"/>
                  <a:gd name="T15" fmla="*/ 1520 h 1560"/>
                  <a:gd name="T16" fmla="*/ 1520 w 1560"/>
                  <a:gd name="T17" fmla="*/ 780 h 1560"/>
                  <a:gd name="T18" fmla="*/ 780 w 1560"/>
                  <a:gd name="T19" fmla="*/ 40 h 1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0" h="1560">
                    <a:moveTo>
                      <a:pt x="780" y="1560"/>
                    </a:moveTo>
                    <a:cubicBezTo>
                      <a:pt x="350" y="1560"/>
                      <a:pt x="0" y="1210"/>
                      <a:pt x="0" y="780"/>
                    </a:cubicBezTo>
                    <a:cubicBezTo>
                      <a:pt x="0" y="350"/>
                      <a:pt x="350" y="0"/>
                      <a:pt x="780" y="0"/>
                    </a:cubicBezTo>
                    <a:cubicBezTo>
                      <a:pt x="1210" y="0"/>
                      <a:pt x="1560" y="350"/>
                      <a:pt x="1560" y="780"/>
                    </a:cubicBezTo>
                    <a:cubicBezTo>
                      <a:pt x="1560" y="1210"/>
                      <a:pt x="1210" y="1560"/>
                      <a:pt x="780" y="1560"/>
                    </a:cubicBezTo>
                    <a:close/>
                    <a:moveTo>
                      <a:pt x="780" y="40"/>
                    </a:moveTo>
                    <a:cubicBezTo>
                      <a:pt x="372" y="40"/>
                      <a:pt x="40" y="372"/>
                      <a:pt x="40" y="780"/>
                    </a:cubicBezTo>
                    <a:cubicBezTo>
                      <a:pt x="40" y="1188"/>
                      <a:pt x="372" y="1520"/>
                      <a:pt x="780" y="1520"/>
                    </a:cubicBezTo>
                    <a:cubicBezTo>
                      <a:pt x="1188" y="1520"/>
                      <a:pt x="1520" y="1188"/>
                      <a:pt x="1520" y="780"/>
                    </a:cubicBezTo>
                    <a:cubicBezTo>
                      <a:pt x="1520" y="372"/>
                      <a:pt x="1188" y="40"/>
                      <a:pt x="78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Oval 82"/>
              <p:cNvSpPr>
                <a:spLocks noChangeArrowheads="1"/>
              </p:cNvSpPr>
              <p:nvPr/>
            </p:nvSpPr>
            <p:spPr bwMode="auto">
              <a:xfrm>
                <a:off x="2803" y="1124"/>
                <a:ext cx="2076" cy="2075"/>
              </a:xfrm>
              <a:prstGeom prst="ellipse">
                <a:avLst/>
              </a:prstGeom>
              <a:solidFill>
                <a:srgbClr val="F0F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83"/>
              <p:cNvSpPr/>
              <p:nvPr/>
            </p:nvSpPr>
            <p:spPr bwMode="auto">
              <a:xfrm>
                <a:off x="3379" y="1284"/>
                <a:ext cx="1479" cy="1771"/>
              </a:xfrm>
              <a:custGeom>
                <a:avLst/>
                <a:gdLst>
                  <a:gd name="T0" fmla="*/ 563 w 625"/>
                  <a:gd name="T1" fmla="*/ 374 h 748"/>
                  <a:gd name="T2" fmla="*/ 500 w 625"/>
                  <a:gd name="T3" fmla="*/ 312 h 748"/>
                  <a:gd name="T4" fmla="*/ 563 w 625"/>
                  <a:gd name="T5" fmla="*/ 250 h 748"/>
                  <a:gd name="T6" fmla="*/ 617 w 625"/>
                  <a:gd name="T7" fmla="*/ 250 h 748"/>
                  <a:gd name="T8" fmla="*/ 559 w 625"/>
                  <a:gd name="T9" fmla="*/ 125 h 748"/>
                  <a:gd name="T10" fmla="*/ 430 w 625"/>
                  <a:gd name="T11" fmla="*/ 0 h 748"/>
                  <a:gd name="T12" fmla="*/ 195 w 625"/>
                  <a:gd name="T13" fmla="*/ 0 h 748"/>
                  <a:gd name="T14" fmla="*/ 173 w 625"/>
                  <a:gd name="T15" fmla="*/ 0 h 748"/>
                  <a:gd name="T16" fmla="*/ 110 w 625"/>
                  <a:gd name="T17" fmla="*/ 63 h 748"/>
                  <a:gd name="T18" fmla="*/ 173 w 625"/>
                  <a:gd name="T19" fmla="*/ 125 h 748"/>
                  <a:gd name="T20" fmla="*/ 195 w 625"/>
                  <a:gd name="T21" fmla="*/ 129 h 748"/>
                  <a:gd name="T22" fmla="*/ 235 w 625"/>
                  <a:gd name="T23" fmla="*/ 187 h 748"/>
                  <a:gd name="T24" fmla="*/ 195 w 625"/>
                  <a:gd name="T25" fmla="*/ 245 h 748"/>
                  <a:gd name="T26" fmla="*/ 173 w 625"/>
                  <a:gd name="T27" fmla="*/ 250 h 748"/>
                  <a:gd name="T28" fmla="*/ 63 w 625"/>
                  <a:gd name="T29" fmla="*/ 250 h 748"/>
                  <a:gd name="T30" fmla="*/ 0 w 625"/>
                  <a:gd name="T31" fmla="*/ 312 h 748"/>
                  <a:gd name="T32" fmla="*/ 63 w 625"/>
                  <a:gd name="T33" fmla="*/ 374 h 748"/>
                  <a:gd name="T34" fmla="*/ 195 w 625"/>
                  <a:gd name="T35" fmla="*/ 374 h 748"/>
                  <a:gd name="T36" fmla="*/ 207 w 625"/>
                  <a:gd name="T37" fmla="*/ 374 h 748"/>
                  <a:gd name="T38" fmla="*/ 270 w 625"/>
                  <a:gd name="T39" fmla="*/ 437 h 748"/>
                  <a:gd name="T40" fmla="*/ 207 w 625"/>
                  <a:gd name="T41" fmla="*/ 499 h 748"/>
                  <a:gd name="T42" fmla="*/ 203 w 625"/>
                  <a:gd name="T43" fmla="*/ 499 h 748"/>
                  <a:gd name="T44" fmla="*/ 195 w 625"/>
                  <a:gd name="T45" fmla="*/ 500 h 748"/>
                  <a:gd name="T46" fmla="*/ 145 w 625"/>
                  <a:gd name="T47" fmla="*/ 561 h 748"/>
                  <a:gd name="T48" fmla="*/ 195 w 625"/>
                  <a:gd name="T49" fmla="*/ 622 h 748"/>
                  <a:gd name="T50" fmla="*/ 203 w 625"/>
                  <a:gd name="T51" fmla="*/ 623 h 748"/>
                  <a:gd name="T52" fmla="*/ 207 w 625"/>
                  <a:gd name="T53" fmla="*/ 623 h 748"/>
                  <a:gd name="T54" fmla="*/ 268 w 625"/>
                  <a:gd name="T55" fmla="*/ 623 h 748"/>
                  <a:gd name="T56" fmla="*/ 330 w 625"/>
                  <a:gd name="T57" fmla="*/ 686 h 748"/>
                  <a:gd name="T58" fmla="*/ 393 w 625"/>
                  <a:gd name="T59" fmla="*/ 748 h 748"/>
                  <a:gd name="T60" fmla="*/ 455 w 625"/>
                  <a:gd name="T61" fmla="*/ 686 h 748"/>
                  <a:gd name="T62" fmla="*/ 393 w 625"/>
                  <a:gd name="T63" fmla="*/ 623 h 748"/>
                  <a:gd name="T64" fmla="*/ 330 w 625"/>
                  <a:gd name="T65" fmla="*/ 561 h 748"/>
                  <a:gd name="T66" fmla="*/ 393 w 625"/>
                  <a:gd name="T67" fmla="*/ 499 h 748"/>
                  <a:gd name="T68" fmla="*/ 563 w 625"/>
                  <a:gd name="T69" fmla="*/ 499 h 748"/>
                  <a:gd name="T70" fmla="*/ 625 w 625"/>
                  <a:gd name="T71" fmla="*/ 437 h 748"/>
                  <a:gd name="T72" fmla="*/ 563 w 625"/>
                  <a:gd name="T73" fmla="*/ 374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5" h="748">
                    <a:moveTo>
                      <a:pt x="563" y="374"/>
                    </a:moveTo>
                    <a:cubicBezTo>
                      <a:pt x="528" y="374"/>
                      <a:pt x="500" y="346"/>
                      <a:pt x="500" y="312"/>
                    </a:cubicBezTo>
                    <a:cubicBezTo>
                      <a:pt x="500" y="277"/>
                      <a:pt x="528" y="250"/>
                      <a:pt x="563" y="250"/>
                    </a:cubicBezTo>
                    <a:cubicBezTo>
                      <a:pt x="617" y="250"/>
                      <a:pt x="617" y="250"/>
                      <a:pt x="617" y="250"/>
                    </a:cubicBezTo>
                    <a:cubicBezTo>
                      <a:pt x="604" y="205"/>
                      <a:pt x="584" y="163"/>
                      <a:pt x="559" y="125"/>
                    </a:cubicBezTo>
                    <a:cubicBezTo>
                      <a:pt x="525" y="75"/>
                      <a:pt x="481" y="33"/>
                      <a:pt x="430" y="0"/>
                    </a:cubicBezTo>
                    <a:cubicBezTo>
                      <a:pt x="195" y="0"/>
                      <a:pt x="195" y="0"/>
                      <a:pt x="195" y="0"/>
                    </a:cubicBezTo>
                    <a:cubicBezTo>
                      <a:pt x="173" y="0"/>
                      <a:pt x="173" y="0"/>
                      <a:pt x="173" y="0"/>
                    </a:cubicBezTo>
                    <a:cubicBezTo>
                      <a:pt x="138" y="0"/>
                      <a:pt x="110" y="28"/>
                      <a:pt x="110" y="63"/>
                    </a:cubicBezTo>
                    <a:cubicBezTo>
                      <a:pt x="110" y="97"/>
                      <a:pt x="138" y="125"/>
                      <a:pt x="173" y="125"/>
                    </a:cubicBezTo>
                    <a:cubicBezTo>
                      <a:pt x="181" y="125"/>
                      <a:pt x="188" y="127"/>
                      <a:pt x="195" y="129"/>
                    </a:cubicBezTo>
                    <a:cubicBezTo>
                      <a:pt x="219" y="138"/>
                      <a:pt x="235" y="161"/>
                      <a:pt x="235" y="187"/>
                    </a:cubicBezTo>
                    <a:cubicBezTo>
                      <a:pt x="235" y="214"/>
                      <a:pt x="219" y="236"/>
                      <a:pt x="195" y="245"/>
                    </a:cubicBezTo>
                    <a:cubicBezTo>
                      <a:pt x="188" y="248"/>
                      <a:pt x="181" y="250"/>
                      <a:pt x="173" y="250"/>
                    </a:cubicBezTo>
                    <a:cubicBezTo>
                      <a:pt x="63" y="250"/>
                      <a:pt x="63" y="250"/>
                      <a:pt x="63" y="250"/>
                    </a:cubicBezTo>
                    <a:cubicBezTo>
                      <a:pt x="28" y="250"/>
                      <a:pt x="0" y="277"/>
                      <a:pt x="0" y="312"/>
                    </a:cubicBezTo>
                    <a:cubicBezTo>
                      <a:pt x="0" y="346"/>
                      <a:pt x="28" y="374"/>
                      <a:pt x="63" y="374"/>
                    </a:cubicBezTo>
                    <a:cubicBezTo>
                      <a:pt x="195" y="374"/>
                      <a:pt x="195" y="374"/>
                      <a:pt x="195" y="374"/>
                    </a:cubicBezTo>
                    <a:cubicBezTo>
                      <a:pt x="207" y="374"/>
                      <a:pt x="207" y="374"/>
                      <a:pt x="207" y="374"/>
                    </a:cubicBezTo>
                    <a:cubicBezTo>
                      <a:pt x="242" y="374"/>
                      <a:pt x="270" y="402"/>
                      <a:pt x="270" y="437"/>
                    </a:cubicBezTo>
                    <a:cubicBezTo>
                      <a:pt x="270" y="471"/>
                      <a:pt x="242" y="499"/>
                      <a:pt x="207" y="499"/>
                    </a:cubicBezTo>
                    <a:cubicBezTo>
                      <a:pt x="206" y="499"/>
                      <a:pt x="205" y="499"/>
                      <a:pt x="203" y="499"/>
                    </a:cubicBezTo>
                    <a:cubicBezTo>
                      <a:pt x="200" y="499"/>
                      <a:pt x="198" y="500"/>
                      <a:pt x="195" y="500"/>
                    </a:cubicBezTo>
                    <a:cubicBezTo>
                      <a:pt x="167" y="506"/>
                      <a:pt x="145" y="531"/>
                      <a:pt x="145" y="561"/>
                    </a:cubicBezTo>
                    <a:cubicBezTo>
                      <a:pt x="145" y="591"/>
                      <a:pt x="167" y="617"/>
                      <a:pt x="195" y="622"/>
                    </a:cubicBezTo>
                    <a:cubicBezTo>
                      <a:pt x="198" y="623"/>
                      <a:pt x="200" y="623"/>
                      <a:pt x="203" y="623"/>
                    </a:cubicBezTo>
                    <a:cubicBezTo>
                      <a:pt x="205" y="623"/>
                      <a:pt x="206" y="623"/>
                      <a:pt x="207" y="623"/>
                    </a:cubicBezTo>
                    <a:cubicBezTo>
                      <a:pt x="268" y="623"/>
                      <a:pt x="268" y="623"/>
                      <a:pt x="268" y="623"/>
                    </a:cubicBezTo>
                    <a:cubicBezTo>
                      <a:pt x="302" y="623"/>
                      <a:pt x="330" y="651"/>
                      <a:pt x="330" y="686"/>
                    </a:cubicBezTo>
                    <a:cubicBezTo>
                      <a:pt x="330" y="720"/>
                      <a:pt x="358" y="748"/>
                      <a:pt x="393" y="748"/>
                    </a:cubicBezTo>
                    <a:cubicBezTo>
                      <a:pt x="427" y="748"/>
                      <a:pt x="455" y="720"/>
                      <a:pt x="455" y="686"/>
                    </a:cubicBezTo>
                    <a:cubicBezTo>
                      <a:pt x="455" y="651"/>
                      <a:pt x="427" y="623"/>
                      <a:pt x="393" y="623"/>
                    </a:cubicBezTo>
                    <a:cubicBezTo>
                      <a:pt x="358" y="623"/>
                      <a:pt x="330" y="596"/>
                      <a:pt x="330" y="561"/>
                    </a:cubicBezTo>
                    <a:cubicBezTo>
                      <a:pt x="330" y="527"/>
                      <a:pt x="358" y="499"/>
                      <a:pt x="393" y="499"/>
                    </a:cubicBezTo>
                    <a:cubicBezTo>
                      <a:pt x="563" y="499"/>
                      <a:pt x="563" y="499"/>
                      <a:pt x="563" y="499"/>
                    </a:cubicBezTo>
                    <a:cubicBezTo>
                      <a:pt x="597" y="499"/>
                      <a:pt x="625" y="471"/>
                      <a:pt x="625" y="437"/>
                    </a:cubicBezTo>
                    <a:cubicBezTo>
                      <a:pt x="625" y="402"/>
                      <a:pt x="597" y="374"/>
                      <a:pt x="563" y="374"/>
                    </a:cubicBezTo>
                    <a:close/>
                  </a:path>
                </a:pathLst>
              </a:custGeom>
              <a:solidFill>
                <a:srgbClr val="A7B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84"/>
              <p:cNvSpPr/>
              <p:nvPr/>
            </p:nvSpPr>
            <p:spPr bwMode="auto">
              <a:xfrm>
                <a:off x="2803" y="1817"/>
                <a:ext cx="493" cy="885"/>
              </a:xfrm>
              <a:custGeom>
                <a:avLst/>
                <a:gdLst>
                  <a:gd name="T0" fmla="*/ 146 w 208"/>
                  <a:gd name="T1" fmla="*/ 249 h 374"/>
                  <a:gd name="T2" fmla="*/ 83 w 208"/>
                  <a:gd name="T3" fmla="*/ 249 h 374"/>
                  <a:gd name="T4" fmla="*/ 20 w 208"/>
                  <a:gd name="T5" fmla="*/ 187 h 374"/>
                  <a:gd name="T6" fmla="*/ 83 w 208"/>
                  <a:gd name="T7" fmla="*/ 125 h 374"/>
                  <a:gd name="T8" fmla="*/ 145 w 208"/>
                  <a:gd name="T9" fmla="*/ 63 h 374"/>
                  <a:gd name="T10" fmla="*/ 83 w 208"/>
                  <a:gd name="T11" fmla="*/ 0 h 374"/>
                  <a:gd name="T12" fmla="*/ 25 w 208"/>
                  <a:gd name="T13" fmla="*/ 0 h 374"/>
                  <a:gd name="T14" fmla="*/ 0 w 208"/>
                  <a:gd name="T15" fmla="*/ 125 h 374"/>
                  <a:gd name="T16" fmla="*/ 0 w 208"/>
                  <a:gd name="T17" fmla="*/ 146 h 374"/>
                  <a:gd name="T18" fmla="*/ 12 w 208"/>
                  <a:gd name="T19" fmla="*/ 249 h 374"/>
                  <a:gd name="T20" fmla="*/ 64 w 208"/>
                  <a:gd name="T21" fmla="*/ 374 h 374"/>
                  <a:gd name="T22" fmla="*/ 146 w 208"/>
                  <a:gd name="T23" fmla="*/ 374 h 374"/>
                  <a:gd name="T24" fmla="*/ 208 w 208"/>
                  <a:gd name="T25" fmla="*/ 312 h 374"/>
                  <a:gd name="T26" fmla="*/ 146 w 208"/>
                  <a:gd name="T27" fmla="*/ 249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8" h="374">
                    <a:moveTo>
                      <a:pt x="146" y="249"/>
                    </a:moveTo>
                    <a:cubicBezTo>
                      <a:pt x="83" y="249"/>
                      <a:pt x="83" y="249"/>
                      <a:pt x="83" y="249"/>
                    </a:cubicBezTo>
                    <a:cubicBezTo>
                      <a:pt x="48" y="249"/>
                      <a:pt x="20" y="222"/>
                      <a:pt x="20" y="187"/>
                    </a:cubicBezTo>
                    <a:cubicBezTo>
                      <a:pt x="20" y="153"/>
                      <a:pt x="48" y="125"/>
                      <a:pt x="83" y="125"/>
                    </a:cubicBezTo>
                    <a:cubicBezTo>
                      <a:pt x="117" y="125"/>
                      <a:pt x="145" y="97"/>
                      <a:pt x="145" y="63"/>
                    </a:cubicBezTo>
                    <a:cubicBezTo>
                      <a:pt x="145" y="28"/>
                      <a:pt x="117" y="0"/>
                      <a:pt x="83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1" y="40"/>
                      <a:pt x="2" y="81"/>
                      <a:pt x="0" y="125"/>
                    </a:cubicBezTo>
                    <a:cubicBezTo>
                      <a:pt x="0" y="132"/>
                      <a:pt x="0" y="139"/>
                      <a:pt x="0" y="146"/>
                    </a:cubicBezTo>
                    <a:cubicBezTo>
                      <a:pt x="0" y="182"/>
                      <a:pt x="4" y="216"/>
                      <a:pt x="12" y="249"/>
                    </a:cubicBezTo>
                    <a:cubicBezTo>
                      <a:pt x="23" y="294"/>
                      <a:pt x="41" y="336"/>
                      <a:pt x="64" y="374"/>
                    </a:cubicBezTo>
                    <a:cubicBezTo>
                      <a:pt x="146" y="374"/>
                      <a:pt x="146" y="374"/>
                      <a:pt x="146" y="374"/>
                    </a:cubicBezTo>
                    <a:cubicBezTo>
                      <a:pt x="180" y="374"/>
                      <a:pt x="208" y="346"/>
                      <a:pt x="208" y="312"/>
                    </a:cubicBezTo>
                    <a:cubicBezTo>
                      <a:pt x="208" y="277"/>
                      <a:pt x="180" y="249"/>
                      <a:pt x="146" y="249"/>
                    </a:cubicBezTo>
                    <a:close/>
                  </a:path>
                </a:pathLst>
              </a:custGeom>
              <a:solidFill>
                <a:srgbClr val="A7B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85"/>
              <p:cNvSpPr/>
              <p:nvPr/>
            </p:nvSpPr>
            <p:spPr bwMode="auto">
              <a:xfrm>
                <a:off x="2993" y="1270"/>
                <a:ext cx="487" cy="294"/>
              </a:xfrm>
              <a:custGeom>
                <a:avLst/>
                <a:gdLst>
                  <a:gd name="T0" fmla="*/ 206 w 206"/>
                  <a:gd name="T1" fmla="*/ 62 h 124"/>
                  <a:gd name="T2" fmla="*/ 144 w 206"/>
                  <a:gd name="T3" fmla="*/ 0 h 124"/>
                  <a:gd name="T4" fmla="*/ 133 w 206"/>
                  <a:gd name="T5" fmla="*/ 1 h 124"/>
                  <a:gd name="T6" fmla="*/ 91 w 206"/>
                  <a:gd name="T7" fmla="*/ 29 h 124"/>
                  <a:gd name="T8" fmla="*/ 0 w 206"/>
                  <a:gd name="T9" fmla="*/ 124 h 124"/>
                  <a:gd name="T10" fmla="*/ 144 w 206"/>
                  <a:gd name="T11" fmla="*/ 124 h 124"/>
                  <a:gd name="T12" fmla="*/ 206 w 206"/>
                  <a:gd name="T13" fmla="*/ 6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6" h="124">
                    <a:moveTo>
                      <a:pt x="206" y="62"/>
                    </a:moveTo>
                    <a:cubicBezTo>
                      <a:pt x="206" y="28"/>
                      <a:pt x="178" y="0"/>
                      <a:pt x="144" y="0"/>
                    </a:cubicBezTo>
                    <a:cubicBezTo>
                      <a:pt x="140" y="0"/>
                      <a:pt x="136" y="0"/>
                      <a:pt x="133" y="1"/>
                    </a:cubicBezTo>
                    <a:cubicBezTo>
                      <a:pt x="118" y="9"/>
                      <a:pt x="104" y="19"/>
                      <a:pt x="91" y="29"/>
                    </a:cubicBezTo>
                    <a:cubicBezTo>
                      <a:pt x="56" y="56"/>
                      <a:pt x="25" y="88"/>
                      <a:pt x="0" y="124"/>
                    </a:cubicBezTo>
                    <a:cubicBezTo>
                      <a:pt x="144" y="124"/>
                      <a:pt x="144" y="124"/>
                      <a:pt x="144" y="124"/>
                    </a:cubicBezTo>
                    <a:cubicBezTo>
                      <a:pt x="178" y="124"/>
                      <a:pt x="206" y="96"/>
                      <a:pt x="206" y="62"/>
                    </a:cubicBezTo>
                    <a:close/>
                  </a:path>
                </a:pathLst>
              </a:custGeom>
              <a:solidFill>
                <a:srgbClr val="A7B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86"/>
              <p:cNvSpPr/>
              <p:nvPr/>
            </p:nvSpPr>
            <p:spPr bwMode="auto">
              <a:xfrm>
                <a:off x="4678" y="1954"/>
                <a:ext cx="695" cy="793"/>
              </a:xfrm>
              <a:custGeom>
                <a:avLst/>
                <a:gdLst>
                  <a:gd name="T0" fmla="*/ 282 w 294"/>
                  <a:gd name="T1" fmla="*/ 307 h 335"/>
                  <a:gd name="T2" fmla="*/ 285 w 294"/>
                  <a:gd name="T3" fmla="*/ 270 h 335"/>
                  <a:gd name="T4" fmla="*/ 156 w 294"/>
                  <a:gd name="T5" fmla="*/ 112 h 335"/>
                  <a:gd name="T6" fmla="*/ 123 w 294"/>
                  <a:gd name="T7" fmla="*/ 106 h 335"/>
                  <a:gd name="T8" fmla="*/ 110 w 294"/>
                  <a:gd name="T9" fmla="*/ 89 h 335"/>
                  <a:gd name="T10" fmla="*/ 110 w 294"/>
                  <a:gd name="T11" fmla="*/ 56 h 335"/>
                  <a:gd name="T12" fmla="*/ 92 w 294"/>
                  <a:gd name="T13" fmla="*/ 35 h 335"/>
                  <a:gd name="T14" fmla="*/ 60 w 294"/>
                  <a:gd name="T15" fmla="*/ 28 h 335"/>
                  <a:gd name="T16" fmla="*/ 36 w 294"/>
                  <a:gd name="T17" fmla="*/ 0 h 335"/>
                  <a:gd name="T18" fmla="*/ 0 w 294"/>
                  <a:gd name="T19" fmla="*/ 30 h 335"/>
                  <a:gd name="T20" fmla="*/ 248 w 294"/>
                  <a:gd name="T21" fmla="*/ 335 h 335"/>
                  <a:gd name="T22" fmla="*/ 282 w 294"/>
                  <a:gd name="T23" fmla="*/ 307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4" h="335">
                    <a:moveTo>
                      <a:pt x="282" y="307"/>
                    </a:moveTo>
                    <a:cubicBezTo>
                      <a:pt x="293" y="298"/>
                      <a:pt x="294" y="281"/>
                      <a:pt x="285" y="270"/>
                    </a:cubicBezTo>
                    <a:cubicBezTo>
                      <a:pt x="156" y="112"/>
                      <a:pt x="156" y="112"/>
                      <a:pt x="156" y="112"/>
                    </a:cubicBezTo>
                    <a:cubicBezTo>
                      <a:pt x="148" y="102"/>
                      <a:pt x="134" y="100"/>
                      <a:pt x="123" y="106"/>
                    </a:cubicBezTo>
                    <a:cubicBezTo>
                      <a:pt x="110" y="89"/>
                      <a:pt x="110" y="89"/>
                      <a:pt x="110" y="89"/>
                    </a:cubicBezTo>
                    <a:cubicBezTo>
                      <a:pt x="117" y="80"/>
                      <a:pt x="118" y="66"/>
                      <a:pt x="110" y="56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84" y="25"/>
                      <a:pt x="70" y="22"/>
                      <a:pt x="60" y="28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248" y="335"/>
                      <a:pt x="248" y="335"/>
                      <a:pt x="248" y="335"/>
                    </a:cubicBezTo>
                    <a:lnTo>
                      <a:pt x="282" y="307"/>
                    </a:lnTo>
                    <a:close/>
                  </a:path>
                </a:pathLst>
              </a:custGeom>
              <a:solidFill>
                <a:srgbClr val="755E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87"/>
              <p:cNvSpPr/>
              <p:nvPr/>
            </p:nvSpPr>
            <p:spPr bwMode="auto">
              <a:xfrm>
                <a:off x="4585" y="2025"/>
                <a:ext cx="680" cy="807"/>
              </a:xfrm>
              <a:custGeom>
                <a:avLst/>
                <a:gdLst>
                  <a:gd name="T0" fmla="*/ 39 w 287"/>
                  <a:gd name="T1" fmla="*/ 0 h 341"/>
                  <a:gd name="T2" fmla="*/ 0 w 287"/>
                  <a:gd name="T3" fmla="*/ 31 h 341"/>
                  <a:gd name="T4" fmla="*/ 24 w 287"/>
                  <a:gd name="T5" fmla="*/ 60 h 341"/>
                  <a:gd name="T6" fmla="*/ 24 w 287"/>
                  <a:gd name="T7" fmla="*/ 93 h 341"/>
                  <a:gd name="T8" fmla="*/ 41 w 287"/>
                  <a:gd name="T9" fmla="*/ 114 h 341"/>
                  <a:gd name="T10" fmla="*/ 73 w 287"/>
                  <a:gd name="T11" fmla="*/ 121 h 341"/>
                  <a:gd name="T12" fmla="*/ 87 w 287"/>
                  <a:gd name="T13" fmla="*/ 137 h 341"/>
                  <a:gd name="T14" fmla="*/ 87 w 287"/>
                  <a:gd name="T15" fmla="*/ 170 h 341"/>
                  <a:gd name="T16" fmla="*/ 217 w 287"/>
                  <a:gd name="T17" fmla="*/ 328 h 341"/>
                  <a:gd name="T18" fmla="*/ 253 w 287"/>
                  <a:gd name="T19" fmla="*/ 332 h 341"/>
                  <a:gd name="T20" fmla="*/ 287 w 287"/>
                  <a:gd name="T21" fmla="*/ 305 h 341"/>
                  <a:gd name="T22" fmla="*/ 39 w 287"/>
                  <a:gd name="T23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7" h="341">
                    <a:moveTo>
                      <a:pt x="39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6" y="69"/>
                      <a:pt x="16" y="83"/>
                      <a:pt x="24" y="93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9" y="124"/>
                      <a:pt x="63" y="126"/>
                      <a:pt x="73" y="121"/>
                    </a:cubicBezTo>
                    <a:cubicBezTo>
                      <a:pt x="87" y="137"/>
                      <a:pt x="87" y="137"/>
                      <a:pt x="87" y="137"/>
                    </a:cubicBezTo>
                    <a:cubicBezTo>
                      <a:pt x="79" y="147"/>
                      <a:pt x="79" y="160"/>
                      <a:pt x="87" y="170"/>
                    </a:cubicBezTo>
                    <a:cubicBezTo>
                      <a:pt x="217" y="328"/>
                      <a:pt x="217" y="328"/>
                      <a:pt x="217" y="328"/>
                    </a:cubicBezTo>
                    <a:cubicBezTo>
                      <a:pt x="226" y="339"/>
                      <a:pt x="242" y="341"/>
                      <a:pt x="253" y="332"/>
                    </a:cubicBezTo>
                    <a:cubicBezTo>
                      <a:pt x="287" y="305"/>
                      <a:pt x="287" y="305"/>
                      <a:pt x="287" y="305"/>
                    </a:cubicBez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24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88"/>
              <p:cNvSpPr>
                <a:spLocks noEditPoints="1"/>
              </p:cNvSpPr>
              <p:nvPr/>
            </p:nvSpPr>
            <p:spPr bwMode="auto">
              <a:xfrm>
                <a:off x="3466" y="724"/>
                <a:ext cx="1576" cy="1576"/>
              </a:xfrm>
              <a:custGeom>
                <a:avLst/>
                <a:gdLst>
                  <a:gd name="T0" fmla="*/ 562 w 666"/>
                  <a:gd name="T1" fmla="*/ 145 h 666"/>
                  <a:gd name="T2" fmla="*/ 145 w 666"/>
                  <a:gd name="T3" fmla="*/ 104 h 666"/>
                  <a:gd name="T4" fmla="*/ 103 w 666"/>
                  <a:gd name="T5" fmla="*/ 521 h 666"/>
                  <a:gd name="T6" fmla="*/ 521 w 666"/>
                  <a:gd name="T7" fmla="*/ 562 h 666"/>
                  <a:gd name="T8" fmla="*/ 562 w 666"/>
                  <a:gd name="T9" fmla="*/ 145 h 666"/>
                  <a:gd name="T10" fmla="*/ 496 w 666"/>
                  <a:gd name="T11" fmla="*/ 532 h 666"/>
                  <a:gd name="T12" fmla="*/ 133 w 666"/>
                  <a:gd name="T13" fmla="*/ 496 h 666"/>
                  <a:gd name="T14" fmla="*/ 170 w 666"/>
                  <a:gd name="T15" fmla="*/ 134 h 666"/>
                  <a:gd name="T16" fmla="*/ 532 w 666"/>
                  <a:gd name="T17" fmla="*/ 170 h 666"/>
                  <a:gd name="T18" fmla="*/ 496 w 666"/>
                  <a:gd name="T19" fmla="*/ 532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6" h="666">
                    <a:moveTo>
                      <a:pt x="562" y="145"/>
                    </a:moveTo>
                    <a:cubicBezTo>
                      <a:pt x="459" y="19"/>
                      <a:pt x="271" y="0"/>
                      <a:pt x="145" y="104"/>
                    </a:cubicBezTo>
                    <a:cubicBezTo>
                      <a:pt x="18" y="207"/>
                      <a:pt x="0" y="394"/>
                      <a:pt x="103" y="521"/>
                    </a:cubicBezTo>
                    <a:cubicBezTo>
                      <a:pt x="207" y="647"/>
                      <a:pt x="394" y="666"/>
                      <a:pt x="521" y="562"/>
                    </a:cubicBezTo>
                    <a:cubicBezTo>
                      <a:pt x="647" y="459"/>
                      <a:pt x="666" y="272"/>
                      <a:pt x="562" y="145"/>
                    </a:cubicBezTo>
                    <a:close/>
                    <a:moveTo>
                      <a:pt x="496" y="532"/>
                    </a:moveTo>
                    <a:cubicBezTo>
                      <a:pt x="386" y="622"/>
                      <a:pt x="223" y="606"/>
                      <a:pt x="133" y="496"/>
                    </a:cubicBezTo>
                    <a:cubicBezTo>
                      <a:pt x="43" y="386"/>
                      <a:pt x="60" y="224"/>
                      <a:pt x="170" y="134"/>
                    </a:cubicBezTo>
                    <a:cubicBezTo>
                      <a:pt x="279" y="44"/>
                      <a:pt x="442" y="60"/>
                      <a:pt x="532" y="170"/>
                    </a:cubicBezTo>
                    <a:cubicBezTo>
                      <a:pt x="622" y="280"/>
                      <a:pt x="606" y="442"/>
                      <a:pt x="496" y="532"/>
                    </a:cubicBezTo>
                    <a:close/>
                  </a:path>
                </a:pathLst>
              </a:custGeom>
              <a:solidFill>
                <a:srgbClr val="755E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89"/>
              <p:cNvSpPr/>
              <p:nvPr/>
            </p:nvSpPr>
            <p:spPr bwMode="auto">
              <a:xfrm>
                <a:off x="3568" y="828"/>
                <a:ext cx="1370" cy="1368"/>
              </a:xfrm>
              <a:custGeom>
                <a:avLst/>
                <a:gdLst>
                  <a:gd name="T0" fmla="*/ 127 w 579"/>
                  <a:gd name="T1" fmla="*/ 90 h 578"/>
                  <a:gd name="T2" fmla="*/ 90 w 579"/>
                  <a:gd name="T3" fmla="*/ 452 h 578"/>
                  <a:gd name="T4" fmla="*/ 453 w 579"/>
                  <a:gd name="T5" fmla="*/ 488 h 578"/>
                  <a:gd name="T6" fmla="*/ 489 w 579"/>
                  <a:gd name="T7" fmla="*/ 126 h 578"/>
                  <a:gd name="T8" fmla="*/ 127 w 579"/>
                  <a:gd name="T9" fmla="*/ 9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578">
                    <a:moveTo>
                      <a:pt x="127" y="90"/>
                    </a:moveTo>
                    <a:cubicBezTo>
                      <a:pt x="17" y="180"/>
                      <a:pt x="0" y="342"/>
                      <a:pt x="90" y="452"/>
                    </a:cubicBezTo>
                    <a:cubicBezTo>
                      <a:pt x="180" y="562"/>
                      <a:pt x="343" y="578"/>
                      <a:pt x="453" y="488"/>
                    </a:cubicBezTo>
                    <a:cubicBezTo>
                      <a:pt x="563" y="398"/>
                      <a:pt x="579" y="236"/>
                      <a:pt x="489" y="126"/>
                    </a:cubicBezTo>
                    <a:cubicBezTo>
                      <a:pt x="399" y="16"/>
                      <a:pt x="236" y="0"/>
                      <a:pt x="127" y="90"/>
                    </a:cubicBezTo>
                    <a:close/>
                  </a:path>
                </a:pathLst>
              </a:custGeom>
              <a:solidFill>
                <a:srgbClr val="C8C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90"/>
              <p:cNvSpPr/>
              <p:nvPr/>
            </p:nvSpPr>
            <p:spPr bwMode="auto">
              <a:xfrm>
                <a:off x="3736" y="986"/>
                <a:ext cx="518" cy="623"/>
              </a:xfrm>
              <a:custGeom>
                <a:avLst/>
                <a:gdLst>
                  <a:gd name="T0" fmla="*/ 13 w 219"/>
                  <a:gd name="T1" fmla="*/ 151 h 263"/>
                  <a:gd name="T2" fmla="*/ 197 w 219"/>
                  <a:gd name="T3" fmla="*/ 1 h 263"/>
                  <a:gd name="T4" fmla="*/ 218 w 219"/>
                  <a:gd name="T5" fmla="*/ 18 h 263"/>
                  <a:gd name="T6" fmla="*/ 201 w 219"/>
                  <a:gd name="T7" fmla="*/ 40 h 263"/>
                  <a:gd name="T8" fmla="*/ 42 w 219"/>
                  <a:gd name="T9" fmla="*/ 240 h 263"/>
                  <a:gd name="T10" fmla="*/ 25 w 219"/>
                  <a:gd name="T11" fmla="*/ 262 h 263"/>
                  <a:gd name="T12" fmla="*/ 3 w 219"/>
                  <a:gd name="T13" fmla="*/ 245 h 263"/>
                  <a:gd name="T14" fmla="*/ 13 w 219"/>
                  <a:gd name="T15" fmla="*/ 15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9" h="263">
                    <a:moveTo>
                      <a:pt x="13" y="151"/>
                    </a:moveTo>
                    <a:cubicBezTo>
                      <a:pt x="39" y="72"/>
                      <a:pt x="109" y="11"/>
                      <a:pt x="197" y="1"/>
                    </a:cubicBezTo>
                    <a:cubicBezTo>
                      <a:pt x="207" y="0"/>
                      <a:pt x="217" y="8"/>
                      <a:pt x="218" y="18"/>
                    </a:cubicBezTo>
                    <a:cubicBezTo>
                      <a:pt x="219" y="29"/>
                      <a:pt x="212" y="38"/>
                      <a:pt x="201" y="40"/>
                    </a:cubicBezTo>
                    <a:cubicBezTo>
                      <a:pt x="102" y="51"/>
                      <a:pt x="30" y="141"/>
                      <a:pt x="42" y="240"/>
                    </a:cubicBezTo>
                    <a:cubicBezTo>
                      <a:pt x="43" y="251"/>
                      <a:pt x="35" y="261"/>
                      <a:pt x="25" y="262"/>
                    </a:cubicBezTo>
                    <a:cubicBezTo>
                      <a:pt x="14" y="263"/>
                      <a:pt x="5" y="255"/>
                      <a:pt x="3" y="245"/>
                    </a:cubicBezTo>
                    <a:cubicBezTo>
                      <a:pt x="0" y="212"/>
                      <a:pt x="3" y="180"/>
                      <a:pt x="13" y="1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6" name="Group 93"/>
            <p:cNvGrpSpPr>
              <a:grpSpLocks noChangeAspect="1"/>
            </p:cNvGrpSpPr>
            <p:nvPr/>
          </p:nvGrpSpPr>
          <p:grpSpPr bwMode="auto">
            <a:xfrm>
              <a:off x="2394943" y="1851264"/>
              <a:ext cx="955246" cy="955246"/>
              <a:chOff x="1994" y="317"/>
              <a:chExt cx="3692" cy="3692"/>
            </a:xfrm>
          </p:grpSpPr>
          <p:sp>
            <p:nvSpPr>
              <p:cNvPr id="98" name="Oval 94"/>
              <p:cNvSpPr>
                <a:spLocks noChangeArrowheads="1"/>
              </p:cNvSpPr>
              <p:nvPr/>
            </p:nvSpPr>
            <p:spPr bwMode="auto">
              <a:xfrm>
                <a:off x="2042" y="364"/>
                <a:ext cx="3597" cy="3597"/>
              </a:xfrm>
              <a:prstGeom prst="ellipse">
                <a:avLst/>
              </a:prstGeom>
              <a:solidFill>
                <a:srgbClr val="74BD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95"/>
              <p:cNvSpPr>
                <a:spLocks noEditPoints="1"/>
              </p:cNvSpPr>
              <p:nvPr/>
            </p:nvSpPr>
            <p:spPr bwMode="auto">
              <a:xfrm>
                <a:off x="1994" y="317"/>
                <a:ext cx="3692" cy="3692"/>
              </a:xfrm>
              <a:custGeom>
                <a:avLst/>
                <a:gdLst>
                  <a:gd name="T0" fmla="*/ 780 w 1560"/>
                  <a:gd name="T1" fmla="*/ 1560 h 1560"/>
                  <a:gd name="T2" fmla="*/ 0 w 1560"/>
                  <a:gd name="T3" fmla="*/ 780 h 1560"/>
                  <a:gd name="T4" fmla="*/ 780 w 1560"/>
                  <a:gd name="T5" fmla="*/ 0 h 1560"/>
                  <a:gd name="T6" fmla="*/ 1560 w 1560"/>
                  <a:gd name="T7" fmla="*/ 780 h 1560"/>
                  <a:gd name="T8" fmla="*/ 780 w 1560"/>
                  <a:gd name="T9" fmla="*/ 1560 h 1560"/>
                  <a:gd name="T10" fmla="*/ 780 w 1560"/>
                  <a:gd name="T11" fmla="*/ 40 h 1560"/>
                  <a:gd name="T12" fmla="*/ 40 w 1560"/>
                  <a:gd name="T13" fmla="*/ 780 h 1560"/>
                  <a:gd name="T14" fmla="*/ 780 w 1560"/>
                  <a:gd name="T15" fmla="*/ 1520 h 1560"/>
                  <a:gd name="T16" fmla="*/ 1520 w 1560"/>
                  <a:gd name="T17" fmla="*/ 780 h 1560"/>
                  <a:gd name="T18" fmla="*/ 780 w 1560"/>
                  <a:gd name="T19" fmla="*/ 40 h 1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0" h="1560">
                    <a:moveTo>
                      <a:pt x="780" y="1560"/>
                    </a:moveTo>
                    <a:cubicBezTo>
                      <a:pt x="350" y="1560"/>
                      <a:pt x="0" y="1210"/>
                      <a:pt x="0" y="780"/>
                    </a:cubicBezTo>
                    <a:cubicBezTo>
                      <a:pt x="0" y="350"/>
                      <a:pt x="350" y="0"/>
                      <a:pt x="780" y="0"/>
                    </a:cubicBezTo>
                    <a:cubicBezTo>
                      <a:pt x="1210" y="0"/>
                      <a:pt x="1560" y="350"/>
                      <a:pt x="1560" y="780"/>
                    </a:cubicBezTo>
                    <a:cubicBezTo>
                      <a:pt x="1560" y="1210"/>
                      <a:pt x="1210" y="1560"/>
                      <a:pt x="780" y="1560"/>
                    </a:cubicBezTo>
                    <a:close/>
                    <a:moveTo>
                      <a:pt x="780" y="40"/>
                    </a:moveTo>
                    <a:cubicBezTo>
                      <a:pt x="372" y="40"/>
                      <a:pt x="40" y="372"/>
                      <a:pt x="40" y="780"/>
                    </a:cubicBezTo>
                    <a:cubicBezTo>
                      <a:pt x="40" y="1188"/>
                      <a:pt x="372" y="1520"/>
                      <a:pt x="780" y="1520"/>
                    </a:cubicBezTo>
                    <a:cubicBezTo>
                      <a:pt x="1188" y="1520"/>
                      <a:pt x="1520" y="1188"/>
                      <a:pt x="1520" y="780"/>
                    </a:cubicBezTo>
                    <a:cubicBezTo>
                      <a:pt x="1520" y="372"/>
                      <a:pt x="1188" y="40"/>
                      <a:pt x="78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96"/>
              <p:cNvSpPr/>
              <p:nvPr/>
            </p:nvSpPr>
            <p:spPr bwMode="auto">
              <a:xfrm>
                <a:off x="2657" y="2610"/>
                <a:ext cx="1190" cy="445"/>
              </a:xfrm>
              <a:custGeom>
                <a:avLst/>
                <a:gdLst>
                  <a:gd name="T0" fmla="*/ 460 w 503"/>
                  <a:gd name="T1" fmla="*/ 50 h 188"/>
                  <a:gd name="T2" fmla="*/ 457 w 503"/>
                  <a:gd name="T3" fmla="*/ 50 h 188"/>
                  <a:gd name="T4" fmla="*/ 457 w 503"/>
                  <a:gd name="T5" fmla="*/ 47 h 188"/>
                  <a:gd name="T6" fmla="*/ 454 w 503"/>
                  <a:gd name="T7" fmla="*/ 35 h 188"/>
                  <a:gd name="T8" fmla="*/ 431 w 503"/>
                  <a:gd name="T9" fmla="*/ 21 h 188"/>
                  <a:gd name="T10" fmla="*/ 419 w 503"/>
                  <a:gd name="T11" fmla="*/ 21 h 188"/>
                  <a:gd name="T12" fmla="*/ 419 w 503"/>
                  <a:gd name="T13" fmla="*/ 11 h 188"/>
                  <a:gd name="T14" fmla="*/ 419 w 503"/>
                  <a:gd name="T15" fmla="*/ 0 h 188"/>
                  <a:gd name="T16" fmla="*/ 84 w 503"/>
                  <a:gd name="T17" fmla="*/ 0 h 188"/>
                  <a:gd name="T18" fmla="*/ 84 w 503"/>
                  <a:gd name="T19" fmla="*/ 11 h 188"/>
                  <a:gd name="T20" fmla="*/ 84 w 503"/>
                  <a:gd name="T21" fmla="*/ 21 h 188"/>
                  <a:gd name="T22" fmla="*/ 73 w 503"/>
                  <a:gd name="T23" fmla="*/ 21 h 188"/>
                  <a:gd name="T24" fmla="*/ 49 w 503"/>
                  <a:gd name="T25" fmla="*/ 35 h 188"/>
                  <a:gd name="T26" fmla="*/ 46 w 503"/>
                  <a:gd name="T27" fmla="*/ 47 h 188"/>
                  <a:gd name="T28" fmla="*/ 46 w 503"/>
                  <a:gd name="T29" fmla="*/ 50 h 188"/>
                  <a:gd name="T30" fmla="*/ 43 w 503"/>
                  <a:gd name="T31" fmla="*/ 50 h 188"/>
                  <a:gd name="T32" fmla="*/ 0 w 503"/>
                  <a:gd name="T33" fmla="*/ 91 h 188"/>
                  <a:gd name="T34" fmla="*/ 0 w 503"/>
                  <a:gd name="T35" fmla="*/ 119 h 188"/>
                  <a:gd name="T36" fmla="*/ 0 w 503"/>
                  <a:gd name="T37" fmla="*/ 188 h 188"/>
                  <a:gd name="T38" fmla="*/ 503 w 503"/>
                  <a:gd name="T39" fmla="*/ 188 h 188"/>
                  <a:gd name="T40" fmla="*/ 503 w 503"/>
                  <a:gd name="T41" fmla="*/ 119 h 188"/>
                  <a:gd name="T42" fmla="*/ 503 w 503"/>
                  <a:gd name="T43" fmla="*/ 91 h 188"/>
                  <a:gd name="T44" fmla="*/ 460 w 503"/>
                  <a:gd name="T45" fmla="*/ 5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3" h="188">
                    <a:moveTo>
                      <a:pt x="460" y="50"/>
                    </a:moveTo>
                    <a:cubicBezTo>
                      <a:pt x="457" y="50"/>
                      <a:pt x="457" y="50"/>
                      <a:pt x="457" y="50"/>
                    </a:cubicBezTo>
                    <a:cubicBezTo>
                      <a:pt x="457" y="47"/>
                      <a:pt x="457" y="47"/>
                      <a:pt x="457" y="47"/>
                    </a:cubicBezTo>
                    <a:cubicBezTo>
                      <a:pt x="457" y="43"/>
                      <a:pt x="456" y="39"/>
                      <a:pt x="454" y="35"/>
                    </a:cubicBezTo>
                    <a:cubicBezTo>
                      <a:pt x="450" y="27"/>
                      <a:pt x="441" y="21"/>
                      <a:pt x="431" y="21"/>
                    </a:cubicBezTo>
                    <a:cubicBezTo>
                      <a:pt x="419" y="21"/>
                      <a:pt x="419" y="21"/>
                      <a:pt x="419" y="21"/>
                    </a:cubicBezTo>
                    <a:cubicBezTo>
                      <a:pt x="419" y="11"/>
                      <a:pt x="419" y="11"/>
                      <a:pt x="419" y="11"/>
                    </a:cubicBezTo>
                    <a:cubicBezTo>
                      <a:pt x="419" y="0"/>
                      <a:pt x="419" y="0"/>
                      <a:pt x="419" y="0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4" y="11"/>
                      <a:pt x="84" y="11"/>
                      <a:pt x="84" y="11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62" y="21"/>
                      <a:pt x="53" y="27"/>
                      <a:pt x="49" y="35"/>
                    </a:cubicBezTo>
                    <a:cubicBezTo>
                      <a:pt x="47" y="39"/>
                      <a:pt x="46" y="43"/>
                      <a:pt x="46" y="47"/>
                    </a:cubicBezTo>
                    <a:cubicBezTo>
                      <a:pt x="46" y="50"/>
                      <a:pt x="46" y="50"/>
                      <a:pt x="46" y="5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19" y="50"/>
                      <a:pt x="0" y="68"/>
                      <a:pt x="0" y="91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503" y="188"/>
                      <a:pt x="503" y="188"/>
                      <a:pt x="503" y="188"/>
                    </a:cubicBezTo>
                    <a:cubicBezTo>
                      <a:pt x="503" y="119"/>
                      <a:pt x="503" y="119"/>
                      <a:pt x="503" y="119"/>
                    </a:cubicBezTo>
                    <a:cubicBezTo>
                      <a:pt x="503" y="91"/>
                      <a:pt x="503" y="91"/>
                      <a:pt x="503" y="91"/>
                    </a:cubicBezTo>
                    <a:cubicBezTo>
                      <a:pt x="503" y="68"/>
                      <a:pt x="484" y="50"/>
                      <a:pt x="460" y="50"/>
                    </a:cubicBezTo>
                    <a:close/>
                  </a:path>
                </a:pathLst>
              </a:custGeom>
              <a:solidFill>
                <a:srgbClr val="937C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Rectangle 97"/>
              <p:cNvSpPr>
                <a:spLocks noChangeArrowheads="1"/>
              </p:cNvSpPr>
              <p:nvPr/>
            </p:nvSpPr>
            <p:spPr bwMode="auto">
              <a:xfrm>
                <a:off x="2657" y="2891"/>
                <a:ext cx="1190" cy="164"/>
              </a:xfrm>
              <a:prstGeom prst="rect">
                <a:avLst/>
              </a:pr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98"/>
              <p:cNvSpPr/>
              <p:nvPr/>
            </p:nvSpPr>
            <p:spPr bwMode="auto">
              <a:xfrm>
                <a:off x="2766" y="2693"/>
                <a:ext cx="972" cy="35"/>
              </a:xfrm>
              <a:custGeom>
                <a:avLst/>
                <a:gdLst>
                  <a:gd name="T0" fmla="*/ 411 w 411"/>
                  <a:gd name="T1" fmla="*/ 12 h 15"/>
                  <a:gd name="T2" fmla="*/ 408 w 411"/>
                  <a:gd name="T3" fmla="*/ 0 h 15"/>
                  <a:gd name="T4" fmla="*/ 3 w 411"/>
                  <a:gd name="T5" fmla="*/ 0 h 15"/>
                  <a:gd name="T6" fmla="*/ 0 w 411"/>
                  <a:gd name="T7" fmla="*/ 12 h 15"/>
                  <a:gd name="T8" fmla="*/ 0 w 411"/>
                  <a:gd name="T9" fmla="*/ 15 h 15"/>
                  <a:gd name="T10" fmla="*/ 411 w 411"/>
                  <a:gd name="T11" fmla="*/ 15 h 15"/>
                  <a:gd name="T12" fmla="*/ 411 w 411"/>
                  <a:gd name="T13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1" h="15">
                    <a:moveTo>
                      <a:pt x="411" y="12"/>
                    </a:moveTo>
                    <a:cubicBezTo>
                      <a:pt x="411" y="8"/>
                      <a:pt x="410" y="4"/>
                      <a:pt x="408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4"/>
                      <a:pt x="0" y="8"/>
                      <a:pt x="0" y="12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411" y="15"/>
                      <a:pt x="411" y="15"/>
                      <a:pt x="411" y="15"/>
                    </a:cubicBezTo>
                    <a:lnTo>
                      <a:pt x="411" y="12"/>
                    </a:ln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Rectangle 99"/>
              <p:cNvSpPr>
                <a:spLocks noChangeArrowheads="1"/>
              </p:cNvSpPr>
              <p:nvPr/>
            </p:nvSpPr>
            <p:spPr bwMode="auto">
              <a:xfrm>
                <a:off x="2856" y="2636"/>
                <a:ext cx="792" cy="24"/>
              </a:xfrm>
              <a:prstGeom prst="rect">
                <a:avLst/>
              </a:pr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100"/>
              <p:cNvSpPr/>
              <p:nvPr/>
            </p:nvSpPr>
            <p:spPr bwMode="auto">
              <a:xfrm>
                <a:off x="3665" y="1774"/>
                <a:ext cx="196" cy="237"/>
              </a:xfrm>
              <a:custGeom>
                <a:avLst/>
                <a:gdLst>
                  <a:gd name="T0" fmla="*/ 76 w 83"/>
                  <a:gd name="T1" fmla="*/ 5 h 100"/>
                  <a:gd name="T2" fmla="*/ 79 w 83"/>
                  <a:gd name="T3" fmla="*/ 23 h 100"/>
                  <a:gd name="T4" fmla="*/ 26 w 83"/>
                  <a:gd name="T5" fmla="*/ 93 h 100"/>
                  <a:gd name="T6" fmla="*/ 8 w 83"/>
                  <a:gd name="T7" fmla="*/ 96 h 100"/>
                  <a:gd name="T8" fmla="*/ 7 w 83"/>
                  <a:gd name="T9" fmla="*/ 95 h 100"/>
                  <a:gd name="T10" fmla="*/ 5 w 83"/>
                  <a:gd name="T11" fmla="*/ 77 h 100"/>
                  <a:gd name="T12" fmla="*/ 57 w 83"/>
                  <a:gd name="T13" fmla="*/ 7 h 100"/>
                  <a:gd name="T14" fmla="*/ 76 w 83"/>
                  <a:gd name="T15" fmla="*/ 4 h 100"/>
                  <a:gd name="T16" fmla="*/ 76 w 83"/>
                  <a:gd name="T17" fmla="*/ 5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100">
                    <a:moveTo>
                      <a:pt x="76" y="5"/>
                    </a:moveTo>
                    <a:cubicBezTo>
                      <a:pt x="82" y="9"/>
                      <a:pt x="83" y="17"/>
                      <a:pt x="79" y="23"/>
                    </a:cubicBezTo>
                    <a:cubicBezTo>
                      <a:pt x="26" y="93"/>
                      <a:pt x="26" y="93"/>
                      <a:pt x="26" y="93"/>
                    </a:cubicBezTo>
                    <a:cubicBezTo>
                      <a:pt x="22" y="99"/>
                      <a:pt x="14" y="100"/>
                      <a:pt x="8" y="96"/>
                    </a:cubicBezTo>
                    <a:cubicBezTo>
                      <a:pt x="7" y="95"/>
                      <a:pt x="7" y="95"/>
                      <a:pt x="7" y="95"/>
                    </a:cubicBezTo>
                    <a:cubicBezTo>
                      <a:pt x="2" y="91"/>
                      <a:pt x="0" y="83"/>
                      <a:pt x="5" y="7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62" y="1"/>
                      <a:pt x="70" y="0"/>
                      <a:pt x="76" y="4"/>
                    </a:cubicBezTo>
                    <a:lnTo>
                      <a:pt x="76" y="5"/>
                    </a:ln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101"/>
              <p:cNvSpPr/>
              <p:nvPr/>
            </p:nvSpPr>
            <p:spPr bwMode="auto">
              <a:xfrm>
                <a:off x="3715" y="1812"/>
                <a:ext cx="1557" cy="1245"/>
              </a:xfrm>
              <a:custGeom>
                <a:avLst/>
                <a:gdLst>
                  <a:gd name="T0" fmla="*/ 208 w 658"/>
                  <a:gd name="T1" fmla="*/ 128 h 526"/>
                  <a:gd name="T2" fmla="*/ 197 w 658"/>
                  <a:gd name="T3" fmla="*/ 95 h 526"/>
                  <a:gd name="T4" fmla="*/ 168 w 658"/>
                  <a:gd name="T5" fmla="*/ 92 h 526"/>
                  <a:gd name="T6" fmla="*/ 158 w 658"/>
                  <a:gd name="T7" fmla="*/ 81 h 526"/>
                  <a:gd name="T8" fmla="*/ 108 w 658"/>
                  <a:gd name="T9" fmla="*/ 26 h 526"/>
                  <a:gd name="T10" fmla="*/ 52 w 658"/>
                  <a:gd name="T11" fmla="*/ 15 h 526"/>
                  <a:gd name="T12" fmla="*/ 32 w 658"/>
                  <a:gd name="T13" fmla="*/ 42 h 526"/>
                  <a:gd name="T14" fmla="*/ 11 w 658"/>
                  <a:gd name="T15" fmla="*/ 69 h 526"/>
                  <a:gd name="T16" fmla="*/ 37 w 658"/>
                  <a:gd name="T17" fmla="*/ 120 h 526"/>
                  <a:gd name="T18" fmla="*/ 104 w 658"/>
                  <a:gd name="T19" fmla="*/ 153 h 526"/>
                  <a:gd name="T20" fmla="*/ 118 w 658"/>
                  <a:gd name="T21" fmla="*/ 159 h 526"/>
                  <a:gd name="T22" fmla="*/ 129 w 658"/>
                  <a:gd name="T23" fmla="*/ 186 h 526"/>
                  <a:gd name="T24" fmla="*/ 163 w 658"/>
                  <a:gd name="T25" fmla="*/ 187 h 526"/>
                  <a:gd name="T26" fmla="*/ 378 w 658"/>
                  <a:gd name="T27" fmla="*/ 383 h 526"/>
                  <a:gd name="T28" fmla="*/ 637 w 658"/>
                  <a:gd name="T29" fmla="*/ 497 h 526"/>
                  <a:gd name="T30" fmla="*/ 455 w 658"/>
                  <a:gd name="T31" fmla="*/ 280 h 526"/>
                  <a:gd name="T32" fmla="*/ 208 w 658"/>
                  <a:gd name="T33" fmla="*/ 128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58" h="526">
                    <a:moveTo>
                      <a:pt x="208" y="128"/>
                    </a:moveTo>
                    <a:cubicBezTo>
                      <a:pt x="211" y="116"/>
                      <a:pt x="207" y="103"/>
                      <a:pt x="197" y="95"/>
                    </a:cubicBezTo>
                    <a:cubicBezTo>
                      <a:pt x="189" y="89"/>
                      <a:pt x="178" y="88"/>
                      <a:pt x="168" y="92"/>
                    </a:cubicBezTo>
                    <a:cubicBezTo>
                      <a:pt x="165" y="89"/>
                      <a:pt x="162" y="85"/>
                      <a:pt x="158" y="81"/>
                    </a:cubicBezTo>
                    <a:cubicBezTo>
                      <a:pt x="108" y="26"/>
                      <a:pt x="108" y="26"/>
                      <a:pt x="108" y="26"/>
                    </a:cubicBezTo>
                    <a:cubicBezTo>
                      <a:pt x="88" y="5"/>
                      <a:pt x="63" y="0"/>
                      <a:pt x="52" y="15"/>
                    </a:cubicBezTo>
                    <a:cubicBezTo>
                      <a:pt x="46" y="22"/>
                      <a:pt x="39" y="32"/>
                      <a:pt x="32" y="42"/>
                    </a:cubicBezTo>
                    <a:cubicBezTo>
                      <a:pt x="24" y="52"/>
                      <a:pt x="17" y="62"/>
                      <a:pt x="11" y="69"/>
                    </a:cubicBezTo>
                    <a:cubicBezTo>
                      <a:pt x="0" y="84"/>
                      <a:pt x="12" y="107"/>
                      <a:pt x="37" y="120"/>
                    </a:cubicBezTo>
                    <a:cubicBezTo>
                      <a:pt x="104" y="153"/>
                      <a:pt x="104" y="153"/>
                      <a:pt x="104" y="153"/>
                    </a:cubicBezTo>
                    <a:cubicBezTo>
                      <a:pt x="109" y="155"/>
                      <a:pt x="113" y="157"/>
                      <a:pt x="118" y="159"/>
                    </a:cubicBezTo>
                    <a:cubicBezTo>
                      <a:pt x="117" y="169"/>
                      <a:pt x="120" y="180"/>
                      <a:pt x="129" y="186"/>
                    </a:cubicBezTo>
                    <a:cubicBezTo>
                      <a:pt x="139" y="194"/>
                      <a:pt x="152" y="194"/>
                      <a:pt x="163" y="187"/>
                    </a:cubicBezTo>
                    <a:cubicBezTo>
                      <a:pt x="238" y="268"/>
                      <a:pt x="257" y="292"/>
                      <a:pt x="378" y="383"/>
                    </a:cubicBezTo>
                    <a:cubicBezTo>
                      <a:pt x="558" y="518"/>
                      <a:pt x="616" y="526"/>
                      <a:pt x="637" y="497"/>
                    </a:cubicBezTo>
                    <a:cubicBezTo>
                      <a:pt x="658" y="469"/>
                      <a:pt x="635" y="415"/>
                      <a:pt x="455" y="280"/>
                    </a:cubicBezTo>
                    <a:cubicBezTo>
                      <a:pt x="335" y="190"/>
                      <a:pt x="306" y="178"/>
                      <a:pt x="208" y="128"/>
                    </a:cubicBez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102"/>
              <p:cNvSpPr/>
              <p:nvPr/>
            </p:nvSpPr>
            <p:spPr bwMode="auto">
              <a:xfrm>
                <a:off x="3715" y="1912"/>
                <a:ext cx="1507" cy="1145"/>
              </a:xfrm>
              <a:custGeom>
                <a:avLst/>
                <a:gdLst>
                  <a:gd name="T0" fmla="*/ 11 w 637"/>
                  <a:gd name="T1" fmla="*/ 27 h 484"/>
                  <a:gd name="T2" fmla="*/ 37 w 637"/>
                  <a:gd name="T3" fmla="*/ 78 h 484"/>
                  <a:gd name="T4" fmla="*/ 104 w 637"/>
                  <a:gd name="T5" fmla="*/ 111 h 484"/>
                  <a:gd name="T6" fmla="*/ 118 w 637"/>
                  <a:gd name="T7" fmla="*/ 117 h 484"/>
                  <a:gd name="T8" fmla="*/ 129 w 637"/>
                  <a:gd name="T9" fmla="*/ 144 h 484"/>
                  <a:gd name="T10" fmla="*/ 163 w 637"/>
                  <a:gd name="T11" fmla="*/ 145 h 484"/>
                  <a:gd name="T12" fmla="*/ 378 w 637"/>
                  <a:gd name="T13" fmla="*/ 341 h 484"/>
                  <a:gd name="T14" fmla="*/ 637 w 637"/>
                  <a:gd name="T15" fmla="*/ 455 h 484"/>
                  <a:gd name="T16" fmla="*/ 32 w 637"/>
                  <a:gd name="T17" fmla="*/ 0 h 484"/>
                  <a:gd name="T18" fmla="*/ 11 w 637"/>
                  <a:gd name="T19" fmla="*/ 27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7" h="484">
                    <a:moveTo>
                      <a:pt x="11" y="27"/>
                    </a:moveTo>
                    <a:cubicBezTo>
                      <a:pt x="0" y="42"/>
                      <a:pt x="12" y="65"/>
                      <a:pt x="37" y="78"/>
                    </a:cubicBezTo>
                    <a:cubicBezTo>
                      <a:pt x="104" y="111"/>
                      <a:pt x="104" y="111"/>
                      <a:pt x="104" y="111"/>
                    </a:cubicBezTo>
                    <a:cubicBezTo>
                      <a:pt x="109" y="113"/>
                      <a:pt x="113" y="115"/>
                      <a:pt x="118" y="117"/>
                    </a:cubicBezTo>
                    <a:cubicBezTo>
                      <a:pt x="117" y="127"/>
                      <a:pt x="120" y="138"/>
                      <a:pt x="129" y="144"/>
                    </a:cubicBezTo>
                    <a:cubicBezTo>
                      <a:pt x="139" y="152"/>
                      <a:pt x="152" y="152"/>
                      <a:pt x="163" y="145"/>
                    </a:cubicBezTo>
                    <a:cubicBezTo>
                      <a:pt x="238" y="226"/>
                      <a:pt x="257" y="250"/>
                      <a:pt x="378" y="341"/>
                    </a:cubicBezTo>
                    <a:cubicBezTo>
                      <a:pt x="558" y="476"/>
                      <a:pt x="616" y="484"/>
                      <a:pt x="637" y="455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4" y="10"/>
                      <a:pt x="17" y="20"/>
                      <a:pt x="11" y="27"/>
                    </a:cubicBezTo>
                    <a:close/>
                  </a:path>
                </a:pathLst>
              </a:custGeom>
              <a:solidFill>
                <a:srgbClr val="937C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103"/>
              <p:cNvSpPr/>
              <p:nvPr/>
            </p:nvSpPr>
            <p:spPr bwMode="auto">
              <a:xfrm>
                <a:off x="3393" y="1540"/>
                <a:ext cx="473" cy="502"/>
              </a:xfrm>
              <a:custGeom>
                <a:avLst/>
                <a:gdLst>
                  <a:gd name="T0" fmla="*/ 0 w 473"/>
                  <a:gd name="T1" fmla="*/ 339 h 502"/>
                  <a:gd name="T2" fmla="*/ 213 w 473"/>
                  <a:gd name="T3" fmla="*/ 497 h 502"/>
                  <a:gd name="T4" fmla="*/ 218 w 473"/>
                  <a:gd name="T5" fmla="*/ 502 h 502"/>
                  <a:gd name="T6" fmla="*/ 473 w 473"/>
                  <a:gd name="T7" fmla="*/ 166 h 502"/>
                  <a:gd name="T8" fmla="*/ 466 w 473"/>
                  <a:gd name="T9" fmla="*/ 161 h 502"/>
                  <a:gd name="T10" fmla="*/ 253 w 473"/>
                  <a:gd name="T11" fmla="*/ 0 h 502"/>
                  <a:gd name="T12" fmla="*/ 0 w 473"/>
                  <a:gd name="T13" fmla="*/ 339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3" h="502">
                    <a:moveTo>
                      <a:pt x="0" y="339"/>
                    </a:moveTo>
                    <a:lnTo>
                      <a:pt x="213" y="497"/>
                    </a:lnTo>
                    <a:lnTo>
                      <a:pt x="218" y="502"/>
                    </a:lnTo>
                    <a:lnTo>
                      <a:pt x="473" y="166"/>
                    </a:lnTo>
                    <a:lnTo>
                      <a:pt x="466" y="161"/>
                    </a:lnTo>
                    <a:lnTo>
                      <a:pt x="253" y="0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DC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104"/>
              <p:cNvSpPr/>
              <p:nvPr/>
            </p:nvSpPr>
            <p:spPr bwMode="auto">
              <a:xfrm>
                <a:off x="3173" y="1374"/>
                <a:ext cx="473" cy="505"/>
              </a:xfrm>
              <a:custGeom>
                <a:avLst/>
                <a:gdLst>
                  <a:gd name="T0" fmla="*/ 473 w 473"/>
                  <a:gd name="T1" fmla="*/ 166 h 505"/>
                  <a:gd name="T2" fmla="*/ 258 w 473"/>
                  <a:gd name="T3" fmla="*/ 5 h 505"/>
                  <a:gd name="T4" fmla="*/ 253 w 473"/>
                  <a:gd name="T5" fmla="*/ 0 h 505"/>
                  <a:gd name="T6" fmla="*/ 0 w 473"/>
                  <a:gd name="T7" fmla="*/ 339 h 505"/>
                  <a:gd name="T8" fmla="*/ 5 w 473"/>
                  <a:gd name="T9" fmla="*/ 344 h 505"/>
                  <a:gd name="T10" fmla="*/ 220 w 473"/>
                  <a:gd name="T11" fmla="*/ 505 h 505"/>
                  <a:gd name="T12" fmla="*/ 473 w 473"/>
                  <a:gd name="T13" fmla="*/ 166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3" h="505">
                    <a:moveTo>
                      <a:pt x="473" y="166"/>
                    </a:moveTo>
                    <a:lnTo>
                      <a:pt x="258" y="5"/>
                    </a:lnTo>
                    <a:lnTo>
                      <a:pt x="253" y="0"/>
                    </a:lnTo>
                    <a:lnTo>
                      <a:pt x="0" y="339"/>
                    </a:lnTo>
                    <a:lnTo>
                      <a:pt x="5" y="344"/>
                    </a:lnTo>
                    <a:lnTo>
                      <a:pt x="220" y="505"/>
                    </a:lnTo>
                    <a:lnTo>
                      <a:pt x="473" y="166"/>
                    </a:lnTo>
                    <a:close/>
                  </a:path>
                </a:pathLst>
              </a:custGeom>
              <a:solidFill>
                <a:srgbClr val="F0F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105"/>
              <p:cNvSpPr/>
              <p:nvPr/>
            </p:nvSpPr>
            <p:spPr bwMode="auto">
              <a:xfrm>
                <a:off x="3409" y="1069"/>
                <a:ext cx="682" cy="644"/>
              </a:xfrm>
              <a:custGeom>
                <a:avLst/>
                <a:gdLst>
                  <a:gd name="T0" fmla="*/ 97 w 288"/>
                  <a:gd name="T1" fmla="*/ 15 h 272"/>
                  <a:gd name="T2" fmla="*/ 97 w 288"/>
                  <a:gd name="T3" fmla="*/ 15 h 272"/>
                  <a:gd name="T4" fmla="*/ 72 w 288"/>
                  <a:gd name="T5" fmla="*/ 18 h 272"/>
                  <a:gd name="T6" fmla="*/ 47 w 288"/>
                  <a:gd name="T7" fmla="*/ 52 h 272"/>
                  <a:gd name="T8" fmla="*/ 51 w 288"/>
                  <a:gd name="T9" fmla="*/ 76 h 272"/>
                  <a:gd name="T10" fmla="*/ 54 w 288"/>
                  <a:gd name="T11" fmla="*/ 100 h 272"/>
                  <a:gd name="T12" fmla="*/ 30 w 288"/>
                  <a:gd name="T13" fmla="*/ 103 h 272"/>
                  <a:gd name="T14" fmla="*/ 30 w 288"/>
                  <a:gd name="T15" fmla="*/ 103 h 272"/>
                  <a:gd name="T16" fmla="*/ 6 w 288"/>
                  <a:gd name="T17" fmla="*/ 107 h 272"/>
                  <a:gd name="T18" fmla="*/ 9 w 288"/>
                  <a:gd name="T19" fmla="*/ 131 h 272"/>
                  <a:gd name="T20" fmla="*/ 190 w 288"/>
                  <a:gd name="T21" fmla="*/ 267 h 272"/>
                  <a:gd name="T22" fmla="*/ 214 w 288"/>
                  <a:gd name="T23" fmla="*/ 263 h 272"/>
                  <a:gd name="T24" fmla="*/ 211 w 288"/>
                  <a:gd name="T25" fmla="*/ 239 h 272"/>
                  <a:gd name="T26" fmla="*/ 211 w 288"/>
                  <a:gd name="T27" fmla="*/ 239 h 272"/>
                  <a:gd name="T28" fmla="*/ 208 w 288"/>
                  <a:gd name="T29" fmla="*/ 215 h 272"/>
                  <a:gd name="T30" fmla="*/ 232 w 288"/>
                  <a:gd name="T31" fmla="*/ 212 h 272"/>
                  <a:gd name="T32" fmla="*/ 232 w 288"/>
                  <a:gd name="T33" fmla="*/ 212 h 272"/>
                  <a:gd name="T34" fmla="*/ 256 w 288"/>
                  <a:gd name="T35" fmla="*/ 208 h 272"/>
                  <a:gd name="T36" fmla="*/ 281 w 288"/>
                  <a:gd name="T37" fmla="*/ 175 h 272"/>
                  <a:gd name="T38" fmla="*/ 277 w 288"/>
                  <a:gd name="T39" fmla="*/ 151 h 272"/>
                  <a:gd name="T40" fmla="*/ 277 w 288"/>
                  <a:gd name="T41" fmla="*/ 150 h 272"/>
                  <a:gd name="T42" fmla="*/ 208 w 288"/>
                  <a:gd name="T43" fmla="*/ 56 h 272"/>
                  <a:gd name="T44" fmla="*/ 208 w 288"/>
                  <a:gd name="T45" fmla="*/ 56 h 272"/>
                  <a:gd name="T46" fmla="*/ 97 w 288"/>
                  <a:gd name="T47" fmla="*/ 15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272">
                    <a:moveTo>
                      <a:pt x="97" y="15"/>
                    </a:moveTo>
                    <a:cubicBezTo>
                      <a:pt x="97" y="15"/>
                      <a:pt x="97" y="15"/>
                      <a:pt x="97" y="15"/>
                    </a:cubicBezTo>
                    <a:cubicBezTo>
                      <a:pt x="89" y="9"/>
                      <a:pt x="78" y="11"/>
                      <a:pt x="72" y="18"/>
                    </a:cubicBezTo>
                    <a:cubicBezTo>
                      <a:pt x="47" y="52"/>
                      <a:pt x="47" y="52"/>
                      <a:pt x="47" y="52"/>
                    </a:cubicBezTo>
                    <a:cubicBezTo>
                      <a:pt x="42" y="59"/>
                      <a:pt x="43" y="70"/>
                      <a:pt x="51" y="76"/>
                    </a:cubicBezTo>
                    <a:cubicBezTo>
                      <a:pt x="59" y="82"/>
                      <a:pt x="60" y="92"/>
                      <a:pt x="54" y="100"/>
                    </a:cubicBezTo>
                    <a:cubicBezTo>
                      <a:pt x="49" y="108"/>
                      <a:pt x="38" y="109"/>
                      <a:pt x="30" y="103"/>
                    </a:cubicBezTo>
                    <a:cubicBezTo>
                      <a:pt x="30" y="103"/>
                      <a:pt x="30" y="103"/>
                      <a:pt x="30" y="103"/>
                    </a:cubicBezTo>
                    <a:cubicBezTo>
                      <a:pt x="23" y="98"/>
                      <a:pt x="12" y="99"/>
                      <a:pt x="6" y="107"/>
                    </a:cubicBezTo>
                    <a:cubicBezTo>
                      <a:pt x="0" y="114"/>
                      <a:pt x="2" y="125"/>
                      <a:pt x="9" y="131"/>
                    </a:cubicBezTo>
                    <a:cubicBezTo>
                      <a:pt x="190" y="267"/>
                      <a:pt x="190" y="267"/>
                      <a:pt x="190" y="267"/>
                    </a:cubicBezTo>
                    <a:cubicBezTo>
                      <a:pt x="198" y="272"/>
                      <a:pt x="209" y="271"/>
                      <a:pt x="214" y="263"/>
                    </a:cubicBezTo>
                    <a:cubicBezTo>
                      <a:pt x="220" y="256"/>
                      <a:pt x="219" y="245"/>
                      <a:pt x="211" y="239"/>
                    </a:cubicBezTo>
                    <a:cubicBezTo>
                      <a:pt x="211" y="239"/>
                      <a:pt x="211" y="239"/>
                      <a:pt x="211" y="239"/>
                    </a:cubicBezTo>
                    <a:cubicBezTo>
                      <a:pt x="203" y="233"/>
                      <a:pt x="202" y="223"/>
                      <a:pt x="208" y="215"/>
                    </a:cubicBezTo>
                    <a:cubicBezTo>
                      <a:pt x="213" y="207"/>
                      <a:pt x="224" y="206"/>
                      <a:pt x="232" y="212"/>
                    </a:cubicBezTo>
                    <a:cubicBezTo>
                      <a:pt x="232" y="212"/>
                      <a:pt x="232" y="212"/>
                      <a:pt x="232" y="212"/>
                    </a:cubicBezTo>
                    <a:cubicBezTo>
                      <a:pt x="239" y="217"/>
                      <a:pt x="250" y="216"/>
                      <a:pt x="256" y="208"/>
                    </a:cubicBezTo>
                    <a:cubicBezTo>
                      <a:pt x="281" y="175"/>
                      <a:pt x="281" y="175"/>
                      <a:pt x="281" y="175"/>
                    </a:cubicBezTo>
                    <a:cubicBezTo>
                      <a:pt x="286" y="167"/>
                      <a:pt x="285" y="157"/>
                      <a:pt x="277" y="151"/>
                    </a:cubicBezTo>
                    <a:cubicBezTo>
                      <a:pt x="277" y="150"/>
                      <a:pt x="277" y="150"/>
                      <a:pt x="277" y="150"/>
                    </a:cubicBezTo>
                    <a:cubicBezTo>
                      <a:pt x="288" y="135"/>
                      <a:pt x="257" y="93"/>
                      <a:pt x="208" y="56"/>
                    </a:cubicBezTo>
                    <a:cubicBezTo>
                      <a:pt x="208" y="56"/>
                      <a:pt x="208" y="56"/>
                      <a:pt x="208" y="56"/>
                    </a:cubicBezTo>
                    <a:cubicBezTo>
                      <a:pt x="158" y="18"/>
                      <a:pt x="108" y="0"/>
                      <a:pt x="97" y="15"/>
                    </a:cubicBez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106"/>
              <p:cNvSpPr/>
              <p:nvPr/>
            </p:nvSpPr>
            <p:spPr bwMode="auto">
              <a:xfrm>
                <a:off x="3509" y="1090"/>
                <a:ext cx="577" cy="493"/>
              </a:xfrm>
              <a:custGeom>
                <a:avLst/>
                <a:gdLst>
                  <a:gd name="T0" fmla="*/ 235 w 244"/>
                  <a:gd name="T1" fmla="*/ 142 h 208"/>
                  <a:gd name="T2" fmla="*/ 235 w 244"/>
                  <a:gd name="T3" fmla="*/ 141 h 208"/>
                  <a:gd name="T4" fmla="*/ 145 w 244"/>
                  <a:gd name="T5" fmla="*/ 74 h 208"/>
                  <a:gd name="T6" fmla="*/ 55 w 244"/>
                  <a:gd name="T7" fmla="*/ 6 h 208"/>
                  <a:gd name="T8" fmla="*/ 55 w 244"/>
                  <a:gd name="T9" fmla="*/ 6 h 208"/>
                  <a:gd name="T10" fmla="*/ 30 w 244"/>
                  <a:gd name="T11" fmla="*/ 9 h 208"/>
                  <a:gd name="T12" fmla="*/ 5 w 244"/>
                  <a:gd name="T13" fmla="*/ 43 h 208"/>
                  <a:gd name="T14" fmla="*/ 9 w 244"/>
                  <a:gd name="T15" fmla="*/ 67 h 208"/>
                  <a:gd name="T16" fmla="*/ 99 w 244"/>
                  <a:gd name="T17" fmla="*/ 135 h 208"/>
                  <a:gd name="T18" fmla="*/ 190 w 244"/>
                  <a:gd name="T19" fmla="*/ 203 h 208"/>
                  <a:gd name="T20" fmla="*/ 190 w 244"/>
                  <a:gd name="T21" fmla="*/ 203 h 208"/>
                  <a:gd name="T22" fmla="*/ 214 w 244"/>
                  <a:gd name="T23" fmla="*/ 199 h 208"/>
                  <a:gd name="T24" fmla="*/ 214 w 244"/>
                  <a:gd name="T25" fmla="*/ 199 h 208"/>
                  <a:gd name="T26" fmla="*/ 239 w 244"/>
                  <a:gd name="T27" fmla="*/ 166 h 208"/>
                  <a:gd name="T28" fmla="*/ 239 w 244"/>
                  <a:gd name="T29" fmla="*/ 166 h 208"/>
                  <a:gd name="T30" fmla="*/ 235 w 244"/>
                  <a:gd name="T31" fmla="*/ 14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4" h="208">
                    <a:moveTo>
                      <a:pt x="235" y="142"/>
                    </a:moveTo>
                    <a:cubicBezTo>
                      <a:pt x="235" y="141"/>
                      <a:pt x="235" y="141"/>
                      <a:pt x="235" y="141"/>
                    </a:cubicBezTo>
                    <a:cubicBezTo>
                      <a:pt x="145" y="74"/>
                      <a:pt x="145" y="74"/>
                      <a:pt x="145" y="74"/>
                    </a:cubicBezTo>
                    <a:cubicBezTo>
                      <a:pt x="55" y="6"/>
                      <a:pt x="55" y="6"/>
                      <a:pt x="55" y="6"/>
                    </a:cubicBezTo>
                    <a:cubicBezTo>
                      <a:pt x="55" y="6"/>
                      <a:pt x="55" y="6"/>
                      <a:pt x="55" y="6"/>
                    </a:cubicBezTo>
                    <a:cubicBezTo>
                      <a:pt x="47" y="0"/>
                      <a:pt x="36" y="2"/>
                      <a:pt x="30" y="9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0" y="50"/>
                      <a:pt x="1" y="61"/>
                      <a:pt x="9" y="67"/>
                    </a:cubicBezTo>
                    <a:cubicBezTo>
                      <a:pt x="99" y="135"/>
                      <a:pt x="99" y="135"/>
                      <a:pt x="99" y="135"/>
                    </a:cubicBezTo>
                    <a:cubicBezTo>
                      <a:pt x="190" y="203"/>
                      <a:pt x="190" y="203"/>
                      <a:pt x="190" y="203"/>
                    </a:cubicBezTo>
                    <a:cubicBezTo>
                      <a:pt x="190" y="203"/>
                      <a:pt x="190" y="203"/>
                      <a:pt x="190" y="203"/>
                    </a:cubicBezTo>
                    <a:cubicBezTo>
                      <a:pt x="197" y="208"/>
                      <a:pt x="208" y="207"/>
                      <a:pt x="214" y="199"/>
                    </a:cubicBezTo>
                    <a:cubicBezTo>
                      <a:pt x="214" y="199"/>
                      <a:pt x="214" y="199"/>
                      <a:pt x="214" y="199"/>
                    </a:cubicBezTo>
                    <a:cubicBezTo>
                      <a:pt x="239" y="166"/>
                      <a:pt x="239" y="166"/>
                      <a:pt x="239" y="166"/>
                    </a:cubicBezTo>
                    <a:cubicBezTo>
                      <a:pt x="239" y="166"/>
                      <a:pt x="239" y="166"/>
                      <a:pt x="239" y="166"/>
                    </a:cubicBezTo>
                    <a:cubicBezTo>
                      <a:pt x="244" y="158"/>
                      <a:pt x="243" y="148"/>
                      <a:pt x="235" y="142"/>
                    </a:cubicBezTo>
                    <a:close/>
                  </a:path>
                </a:pathLst>
              </a:custGeom>
              <a:solidFill>
                <a:srgbClr val="937C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107"/>
              <p:cNvSpPr/>
              <p:nvPr/>
            </p:nvSpPr>
            <p:spPr bwMode="auto">
              <a:xfrm>
                <a:off x="3409" y="1301"/>
                <a:ext cx="521" cy="412"/>
              </a:xfrm>
              <a:custGeom>
                <a:avLst/>
                <a:gdLst>
                  <a:gd name="T0" fmla="*/ 211 w 220"/>
                  <a:gd name="T1" fmla="*/ 141 h 174"/>
                  <a:gd name="T2" fmla="*/ 211 w 220"/>
                  <a:gd name="T3" fmla="*/ 141 h 174"/>
                  <a:gd name="T4" fmla="*/ 121 w 220"/>
                  <a:gd name="T5" fmla="*/ 73 h 174"/>
                  <a:gd name="T6" fmla="*/ 30 w 220"/>
                  <a:gd name="T7" fmla="*/ 5 h 174"/>
                  <a:gd name="T8" fmla="*/ 30 w 220"/>
                  <a:gd name="T9" fmla="*/ 5 h 174"/>
                  <a:gd name="T10" fmla="*/ 6 w 220"/>
                  <a:gd name="T11" fmla="*/ 9 h 174"/>
                  <a:gd name="T12" fmla="*/ 9 w 220"/>
                  <a:gd name="T13" fmla="*/ 33 h 174"/>
                  <a:gd name="T14" fmla="*/ 100 w 220"/>
                  <a:gd name="T15" fmla="*/ 101 h 174"/>
                  <a:gd name="T16" fmla="*/ 190 w 220"/>
                  <a:gd name="T17" fmla="*/ 169 h 174"/>
                  <a:gd name="T18" fmla="*/ 214 w 220"/>
                  <a:gd name="T19" fmla="*/ 165 h 174"/>
                  <a:gd name="T20" fmla="*/ 211 w 220"/>
                  <a:gd name="T21" fmla="*/ 141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0" h="174">
                    <a:moveTo>
                      <a:pt x="211" y="141"/>
                    </a:moveTo>
                    <a:cubicBezTo>
                      <a:pt x="211" y="141"/>
                      <a:pt x="211" y="141"/>
                      <a:pt x="211" y="141"/>
                    </a:cubicBezTo>
                    <a:cubicBezTo>
                      <a:pt x="121" y="73"/>
                      <a:pt x="121" y="73"/>
                      <a:pt x="121" y="73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23" y="0"/>
                      <a:pt x="12" y="1"/>
                      <a:pt x="6" y="9"/>
                    </a:cubicBezTo>
                    <a:cubicBezTo>
                      <a:pt x="0" y="16"/>
                      <a:pt x="2" y="27"/>
                      <a:pt x="9" y="33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90" y="169"/>
                      <a:pt x="190" y="169"/>
                      <a:pt x="190" y="169"/>
                    </a:cubicBezTo>
                    <a:cubicBezTo>
                      <a:pt x="198" y="174"/>
                      <a:pt x="209" y="173"/>
                      <a:pt x="214" y="165"/>
                    </a:cubicBezTo>
                    <a:cubicBezTo>
                      <a:pt x="220" y="158"/>
                      <a:pt x="219" y="147"/>
                      <a:pt x="211" y="141"/>
                    </a:cubicBezTo>
                    <a:close/>
                  </a:path>
                </a:pathLst>
              </a:custGeom>
              <a:solidFill>
                <a:srgbClr val="937C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Freeform 108"/>
              <p:cNvSpPr>
                <a:spLocks noEditPoints="1"/>
              </p:cNvSpPr>
              <p:nvPr/>
            </p:nvSpPr>
            <p:spPr bwMode="auto">
              <a:xfrm>
                <a:off x="3480" y="1249"/>
                <a:ext cx="479" cy="386"/>
              </a:xfrm>
              <a:custGeom>
                <a:avLst/>
                <a:gdLst>
                  <a:gd name="T0" fmla="*/ 202 w 202"/>
                  <a:gd name="T1" fmla="*/ 136 h 163"/>
                  <a:gd name="T2" fmla="*/ 111 w 202"/>
                  <a:gd name="T3" fmla="*/ 68 h 163"/>
                  <a:gd name="T4" fmla="*/ 21 w 202"/>
                  <a:gd name="T5" fmla="*/ 0 h 163"/>
                  <a:gd name="T6" fmla="*/ 24 w 202"/>
                  <a:gd name="T7" fmla="*/ 24 h 163"/>
                  <a:gd name="T8" fmla="*/ 0 w 202"/>
                  <a:gd name="T9" fmla="*/ 27 h 163"/>
                  <a:gd name="T10" fmla="*/ 91 w 202"/>
                  <a:gd name="T11" fmla="*/ 95 h 163"/>
                  <a:gd name="T12" fmla="*/ 181 w 202"/>
                  <a:gd name="T13" fmla="*/ 163 h 163"/>
                  <a:gd name="T14" fmla="*/ 178 w 202"/>
                  <a:gd name="T15" fmla="*/ 139 h 163"/>
                  <a:gd name="T16" fmla="*/ 202 w 202"/>
                  <a:gd name="T17" fmla="*/ 136 h 163"/>
                  <a:gd name="T18" fmla="*/ 157 w 202"/>
                  <a:gd name="T19" fmla="*/ 133 h 163"/>
                  <a:gd name="T20" fmla="*/ 157 w 202"/>
                  <a:gd name="T21" fmla="*/ 133 h 163"/>
                  <a:gd name="T22" fmla="*/ 157 w 202"/>
                  <a:gd name="T23" fmla="*/ 133 h 163"/>
                  <a:gd name="T24" fmla="*/ 157 w 202"/>
                  <a:gd name="T25" fmla="*/ 13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2" h="163">
                    <a:moveTo>
                      <a:pt x="202" y="136"/>
                    </a:moveTo>
                    <a:cubicBezTo>
                      <a:pt x="111" y="68"/>
                      <a:pt x="111" y="68"/>
                      <a:pt x="111" y="68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9" y="6"/>
                      <a:pt x="30" y="16"/>
                      <a:pt x="24" y="24"/>
                    </a:cubicBezTo>
                    <a:cubicBezTo>
                      <a:pt x="19" y="32"/>
                      <a:pt x="8" y="33"/>
                      <a:pt x="0" y="27"/>
                    </a:cubicBezTo>
                    <a:cubicBezTo>
                      <a:pt x="91" y="95"/>
                      <a:pt x="91" y="95"/>
                      <a:pt x="91" y="95"/>
                    </a:cubicBezTo>
                    <a:cubicBezTo>
                      <a:pt x="181" y="163"/>
                      <a:pt x="181" y="163"/>
                      <a:pt x="181" y="163"/>
                    </a:cubicBezTo>
                    <a:cubicBezTo>
                      <a:pt x="173" y="157"/>
                      <a:pt x="172" y="147"/>
                      <a:pt x="178" y="139"/>
                    </a:cubicBezTo>
                    <a:cubicBezTo>
                      <a:pt x="183" y="131"/>
                      <a:pt x="194" y="130"/>
                      <a:pt x="202" y="136"/>
                    </a:cubicBezTo>
                    <a:close/>
                    <a:moveTo>
                      <a:pt x="157" y="133"/>
                    </a:moveTo>
                    <a:cubicBezTo>
                      <a:pt x="157" y="133"/>
                      <a:pt x="157" y="133"/>
                      <a:pt x="157" y="133"/>
                    </a:cubicBezTo>
                    <a:cubicBezTo>
                      <a:pt x="157" y="133"/>
                      <a:pt x="157" y="133"/>
                      <a:pt x="157" y="133"/>
                    </a:cubicBezTo>
                    <a:cubicBezTo>
                      <a:pt x="157" y="133"/>
                      <a:pt x="157" y="133"/>
                      <a:pt x="157" y="133"/>
                    </a:cubicBez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Freeform 109"/>
              <p:cNvSpPr/>
              <p:nvPr/>
            </p:nvSpPr>
            <p:spPr bwMode="auto">
              <a:xfrm>
                <a:off x="3639" y="1069"/>
                <a:ext cx="452" cy="355"/>
              </a:xfrm>
              <a:custGeom>
                <a:avLst/>
                <a:gdLst>
                  <a:gd name="T0" fmla="*/ 111 w 191"/>
                  <a:gd name="T1" fmla="*/ 56 h 150"/>
                  <a:gd name="T2" fmla="*/ 111 w 191"/>
                  <a:gd name="T3" fmla="*/ 56 h 150"/>
                  <a:gd name="T4" fmla="*/ 0 w 191"/>
                  <a:gd name="T5" fmla="*/ 15 h 150"/>
                  <a:gd name="T6" fmla="*/ 90 w 191"/>
                  <a:gd name="T7" fmla="*/ 83 h 150"/>
                  <a:gd name="T8" fmla="*/ 180 w 191"/>
                  <a:gd name="T9" fmla="*/ 150 h 150"/>
                  <a:gd name="T10" fmla="*/ 111 w 191"/>
                  <a:gd name="T11" fmla="*/ 56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1" h="150">
                    <a:moveTo>
                      <a:pt x="111" y="56"/>
                    </a:moveTo>
                    <a:cubicBezTo>
                      <a:pt x="111" y="56"/>
                      <a:pt x="111" y="56"/>
                      <a:pt x="111" y="56"/>
                    </a:cubicBezTo>
                    <a:cubicBezTo>
                      <a:pt x="61" y="18"/>
                      <a:pt x="11" y="0"/>
                      <a:pt x="0" y="15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180" y="150"/>
                      <a:pt x="180" y="150"/>
                      <a:pt x="180" y="150"/>
                    </a:cubicBezTo>
                    <a:cubicBezTo>
                      <a:pt x="191" y="135"/>
                      <a:pt x="160" y="93"/>
                      <a:pt x="111" y="56"/>
                    </a:cubicBez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110"/>
              <p:cNvSpPr/>
              <p:nvPr/>
            </p:nvSpPr>
            <p:spPr bwMode="auto">
              <a:xfrm>
                <a:off x="2946" y="1703"/>
                <a:ext cx="681" cy="644"/>
              </a:xfrm>
              <a:custGeom>
                <a:avLst/>
                <a:gdLst>
                  <a:gd name="T0" fmla="*/ 12 w 288"/>
                  <a:gd name="T1" fmla="*/ 122 h 272"/>
                  <a:gd name="T2" fmla="*/ 11 w 288"/>
                  <a:gd name="T3" fmla="*/ 122 h 272"/>
                  <a:gd name="T4" fmla="*/ 8 w 288"/>
                  <a:gd name="T5" fmla="*/ 97 h 272"/>
                  <a:gd name="T6" fmla="*/ 33 w 288"/>
                  <a:gd name="T7" fmla="*/ 64 h 272"/>
                  <a:gd name="T8" fmla="*/ 57 w 288"/>
                  <a:gd name="T9" fmla="*/ 61 h 272"/>
                  <a:gd name="T10" fmla="*/ 81 w 288"/>
                  <a:gd name="T11" fmla="*/ 57 h 272"/>
                  <a:gd name="T12" fmla="*/ 78 w 288"/>
                  <a:gd name="T13" fmla="*/ 33 h 272"/>
                  <a:gd name="T14" fmla="*/ 78 w 288"/>
                  <a:gd name="T15" fmla="*/ 33 h 272"/>
                  <a:gd name="T16" fmla="*/ 74 w 288"/>
                  <a:gd name="T17" fmla="*/ 9 h 272"/>
                  <a:gd name="T18" fmla="*/ 98 w 288"/>
                  <a:gd name="T19" fmla="*/ 6 h 272"/>
                  <a:gd name="T20" fmla="*/ 279 w 288"/>
                  <a:gd name="T21" fmla="*/ 141 h 272"/>
                  <a:gd name="T22" fmla="*/ 282 w 288"/>
                  <a:gd name="T23" fmla="*/ 166 h 272"/>
                  <a:gd name="T24" fmla="*/ 258 w 288"/>
                  <a:gd name="T25" fmla="*/ 169 h 272"/>
                  <a:gd name="T26" fmla="*/ 258 w 288"/>
                  <a:gd name="T27" fmla="*/ 169 h 272"/>
                  <a:gd name="T28" fmla="*/ 234 w 288"/>
                  <a:gd name="T29" fmla="*/ 172 h 272"/>
                  <a:gd name="T30" fmla="*/ 238 w 288"/>
                  <a:gd name="T31" fmla="*/ 197 h 272"/>
                  <a:gd name="T32" fmla="*/ 238 w 288"/>
                  <a:gd name="T33" fmla="*/ 197 h 272"/>
                  <a:gd name="T34" fmla="*/ 241 w 288"/>
                  <a:gd name="T35" fmla="*/ 221 h 272"/>
                  <a:gd name="T36" fmla="*/ 216 w 288"/>
                  <a:gd name="T37" fmla="*/ 254 h 272"/>
                  <a:gd name="T38" fmla="*/ 192 w 288"/>
                  <a:gd name="T39" fmla="*/ 257 h 272"/>
                  <a:gd name="T40" fmla="*/ 192 w 288"/>
                  <a:gd name="T41" fmla="*/ 257 h 272"/>
                  <a:gd name="T42" fmla="*/ 81 w 288"/>
                  <a:gd name="T43" fmla="*/ 217 h 272"/>
                  <a:gd name="T44" fmla="*/ 81 w 288"/>
                  <a:gd name="T45" fmla="*/ 217 h 272"/>
                  <a:gd name="T46" fmla="*/ 12 w 288"/>
                  <a:gd name="T47" fmla="*/ 12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272">
                    <a:moveTo>
                      <a:pt x="12" y="122"/>
                    </a:moveTo>
                    <a:cubicBezTo>
                      <a:pt x="11" y="122"/>
                      <a:pt x="11" y="122"/>
                      <a:pt x="11" y="122"/>
                    </a:cubicBezTo>
                    <a:cubicBezTo>
                      <a:pt x="4" y="116"/>
                      <a:pt x="2" y="105"/>
                      <a:pt x="8" y="97"/>
                    </a:cubicBezTo>
                    <a:cubicBezTo>
                      <a:pt x="33" y="64"/>
                      <a:pt x="33" y="64"/>
                      <a:pt x="33" y="64"/>
                    </a:cubicBezTo>
                    <a:cubicBezTo>
                      <a:pt x="38" y="57"/>
                      <a:pt x="49" y="55"/>
                      <a:pt x="57" y="61"/>
                    </a:cubicBezTo>
                    <a:cubicBezTo>
                      <a:pt x="65" y="66"/>
                      <a:pt x="75" y="65"/>
                      <a:pt x="81" y="57"/>
                    </a:cubicBezTo>
                    <a:cubicBezTo>
                      <a:pt x="87" y="50"/>
                      <a:pt x="85" y="39"/>
                      <a:pt x="78" y="33"/>
                    </a:cubicBezTo>
                    <a:cubicBezTo>
                      <a:pt x="78" y="33"/>
                      <a:pt x="78" y="33"/>
                      <a:pt x="78" y="33"/>
                    </a:cubicBezTo>
                    <a:cubicBezTo>
                      <a:pt x="70" y="27"/>
                      <a:pt x="68" y="17"/>
                      <a:pt x="74" y="9"/>
                    </a:cubicBezTo>
                    <a:cubicBezTo>
                      <a:pt x="80" y="1"/>
                      <a:pt x="91" y="0"/>
                      <a:pt x="98" y="6"/>
                    </a:cubicBezTo>
                    <a:cubicBezTo>
                      <a:pt x="279" y="141"/>
                      <a:pt x="279" y="141"/>
                      <a:pt x="279" y="141"/>
                    </a:cubicBezTo>
                    <a:cubicBezTo>
                      <a:pt x="287" y="147"/>
                      <a:pt x="288" y="158"/>
                      <a:pt x="282" y="166"/>
                    </a:cubicBezTo>
                    <a:cubicBezTo>
                      <a:pt x="277" y="173"/>
                      <a:pt x="266" y="175"/>
                      <a:pt x="258" y="169"/>
                    </a:cubicBezTo>
                    <a:cubicBezTo>
                      <a:pt x="258" y="169"/>
                      <a:pt x="258" y="169"/>
                      <a:pt x="258" y="169"/>
                    </a:cubicBezTo>
                    <a:cubicBezTo>
                      <a:pt x="251" y="163"/>
                      <a:pt x="240" y="165"/>
                      <a:pt x="234" y="172"/>
                    </a:cubicBezTo>
                    <a:cubicBezTo>
                      <a:pt x="229" y="180"/>
                      <a:pt x="230" y="191"/>
                      <a:pt x="238" y="197"/>
                    </a:cubicBezTo>
                    <a:cubicBezTo>
                      <a:pt x="238" y="197"/>
                      <a:pt x="238" y="197"/>
                      <a:pt x="238" y="197"/>
                    </a:cubicBezTo>
                    <a:cubicBezTo>
                      <a:pt x="245" y="202"/>
                      <a:pt x="247" y="213"/>
                      <a:pt x="241" y="221"/>
                    </a:cubicBezTo>
                    <a:cubicBezTo>
                      <a:pt x="216" y="254"/>
                      <a:pt x="216" y="254"/>
                      <a:pt x="216" y="254"/>
                    </a:cubicBezTo>
                    <a:cubicBezTo>
                      <a:pt x="210" y="262"/>
                      <a:pt x="200" y="263"/>
                      <a:pt x="192" y="257"/>
                    </a:cubicBezTo>
                    <a:cubicBezTo>
                      <a:pt x="192" y="257"/>
                      <a:pt x="192" y="257"/>
                      <a:pt x="192" y="257"/>
                    </a:cubicBezTo>
                    <a:cubicBezTo>
                      <a:pt x="180" y="272"/>
                      <a:pt x="131" y="254"/>
                      <a:pt x="81" y="217"/>
                    </a:cubicBezTo>
                    <a:cubicBezTo>
                      <a:pt x="81" y="217"/>
                      <a:pt x="81" y="217"/>
                      <a:pt x="81" y="217"/>
                    </a:cubicBezTo>
                    <a:cubicBezTo>
                      <a:pt x="31" y="180"/>
                      <a:pt x="0" y="137"/>
                      <a:pt x="12" y="122"/>
                    </a:cubicBez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111"/>
              <p:cNvSpPr/>
              <p:nvPr/>
            </p:nvSpPr>
            <p:spPr bwMode="auto">
              <a:xfrm>
                <a:off x="2950" y="1834"/>
                <a:ext cx="580" cy="492"/>
              </a:xfrm>
              <a:custGeom>
                <a:avLst/>
                <a:gdLst>
                  <a:gd name="T0" fmla="*/ 236 w 245"/>
                  <a:gd name="T1" fmla="*/ 142 h 208"/>
                  <a:gd name="T2" fmla="*/ 236 w 245"/>
                  <a:gd name="T3" fmla="*/ 142 h 208"/>
                  <a:gd name="T4" fmla="*/ 145 w 245"/>
                  <a:gd name="T5" fmla="*/ 74 h 208"/>
                  <a:gd name="T6" fmla="*/ 55 w 245"/>
                  <a:gd name="T7" fmla="*/ 6 h 208"/>
                  <a:gd name="T8" fmla="*/ 31 w 245"/>
                  <a:gd name="T9" fmla="*/ 9 h 208"/>
                  <a:gd name="T10" fmla="*/ 6 w 245"/>
                  <a:gd name="T11" fmla="*/ 42 h 208"/>
                  <a:gd name="T12" fmla="*/ 9 w 245"/>
                  <a:gd name="T13" fmla="*/ 67 h 208"/>
                  <a:gd name="T14" fmla="*/ 10 w 245"/>
                  <a:gd name="T15" fmla="*/ 67 h 208"/>
                  <a:gd name="T16" fmla="*/ 100 w 245"/>
                  <a:gd name="T17" fmla="*/ 134 h 208"/>
                  <a:gd name="T18" fmla="*/ 190 w 245"/>
                  <a:gd name="T19" fmla="*/ 202 h 208"/>
                  <a:gd name="T20" fmla="*/ 190 w 245"/>
                  <a:gd name="T21" fmla="*/ 202 h 208"/>
                  <a:gd name="T22" fmla="*/ 214 w 245"/>
                  <a:gd name="T23" fmla="*/ 199 h 208"/>
                  <a:gd name="T24" fmla="*/ 214 w 245"/>
                  <a:gd name="T25" fmla="*/ 199 h 208"/>
                  <a:gd name="T26" fmla="*/ 239 w 245"/>
                  <a:gd name="T27" fmla="*/ 166 h 208"/>
                  <a:gd name="T28" fmla="*/ 239 w 245"/>
                  <a:gd name="T29" fmla="*/ 166 h 208"/>
                  <a:gd name="T30" fmla="*/ 236 w 245"/>
                  <a:gd name="T31" fmla="*/ 14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5" h="208">
                    <a:moveTo>
                      <a:pt x="236" y="142"/>
                    </a:moveTo>
                    <a:cubicBezTo>
                      <a:pt x="236" y="142"/>
                      <a:pt x="236" y="142"/>
                      <a:pt x="236" y="142"/>
                    </a:cubicBezTo>
                    <a:cubicBezTo>
                      <a:pt x="145" y="74"/>
                      <a:pt x="145" y="74"/>
                      <a:pt x="145" y="74"/>
                    </a:cubicBezTo>
                    <a:cubicBezTo>
                      <a:pt x="55" y="6"/>
                      <a:pt x="55" y="6"/>
                      <a:pt x="55" y="6"/>
                    </a:cubicBezTo>
                    <a:cubicBezTo>
                      <a:pt x="47" y="0"/>
                      <a:pt x="36" y="2"/>
                      <a:pt x="31" y="9"/>
                    </a:cubicBezTo>
                    <a:cubicBezTo>
                      <a:pt x="6" y="42"/>
                      <a:pt x="6" y="42"/>
                      <a:pt x="6" y="42"/>
                    </a:cubicBezTo>
                    <a:cubicBezTo>
                      <a:pt x="0" y="50"/>
                      <a:pt x="2" y="61"/>
                      <a:pt x="9" y="67"/>
                    </a:cubicBezTo>
                    <a:cubicBezTo>
                      <a:pt x="10" y="67"/>
                      <a:pt x="10" y="67"/>
                      <a:pt x="10" y="67"/>
                    </a:cubicBezTo>
                    <a:cubicBezTo>
                      <a:pt x="100" y="134"/>
                      <a:pt x="100" y="134"/>
                      <a:pt x="100" y="134"/>
                    </a:cubicBezTo>
                    <a:cubicBezTo>
                      <a:pt x="190" y="202"/>
                      <a:pt x="190" y="202"/>
                      <a:pt x="190" y="202"/>
                    </a:cubicBezTo>
                    <a:cubicBezTo>
                      <a:pt x="190" y="202"/>
                      <a:pt x="190" y="202"/>
                      <a:pt x="190" y="202"/>
                    </a:cubicBezTo>
                    <a:cubicBezTo>
                      <a:pt x="198" y="208"/>
                      <a:pt x="208" y="207"/>
                      <a:pt x="214" y="199"/>
                    </a:cubicBezTo>
                    <a:cubicBezTo>
                      <a:pt x="214" y="199"/>
                      <a:pt x="214" y="199"/>
                      <a:pt x="214" y="199"/>
                    </a:cubicBezTo>
                    <a:cubicBezTo>
                      <a:pt x="239" y="166"/>
                      <a:pt x="239" y="166"/>
                      <a:pt x="239" y="166"/>
                    </a:cubicBezTo>
                    <a:cubicBezTo>
                      <a:pt x="239" y="166"/>
                      <a:pt x="239" y="166"/>
                      <a:pt x="239" y="166"/>
                    </a:cubicBezTo>
                    <a:cubicBezTo>
                      <a:pt x="245" y="158"/>
                      <a:pt x="243" y="147"/>
                      <a:pt x="236" y="142"/>
                    </a:cubicBezTo>
                    <a:close/>
                  </a:path>
                </a:pathLst>
              </a:custGeom>
              <a:solidFill>
                <a:srgbClr val="937C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112"/>
              <p:cNvSpPr/>
              <p:nvPr/>
            </p:nvSpPr>
            <p:spPr bwMode="auto">
              <a:xfrm>
                <a:off x="3107" y="1703"/>
                <a:ext cx="520" cy="415"/>
              </a:xfrm>
              <a:custGeom>
                <a:avLst/>
                <a:gdLst>
                  <a:gd name="T0" fmla="*/ 211 w 220"/>
                  <a:gd name="T1" fmla="*/ 141 h 175"/>
                  <a:gd name="T2" fmla="*/ 121 w 220"/>
                  <a:gd name="T3" fmla="*/ 74 h 175"/>
                  <a:gd name="T4" fmla="*/ 30 w 220"/>
                  <a:gd name="T5" fmla="*/ 6 h 175"/>
                  <a:gd name="T6" fmla="*/ 6 w 220"/>
                  <a:gd name="T7" fmla="*/ 9 h 175"/>
                  <a:gd name="T8" fmla="*/ 10 w 220"/>
                  <a:gd name="T9" fmla="*/ 33 h 175"/>
                  <a:gd name="T10" fmla="*/ 10 w 220"/>
                  <a:gd name="T11" fmla="*/ 33 h 175"/>
                  <a:gd name="T12" fmla="*/ 100 w 220"/>
                  <a:gd name="T13" fmla="*/ 101 h 175"/>
                  <a:gd name="T14" fmla="*/ 190 w 220"/>
                  <a:gd name="T15" fmla="*/ 169 h 175"/>
                  <a:gd name="T16" fmla="*/ 190 w 220"/>
                  <a:gd name="T17" fmla="*/ 169 h 175"/>
                  <a:gd name="T18" fmla="*/ 214 w 220"/>
                  <a:gd name="T19" fmla="*/ 166 h 175"/>
                  <a:gd name="T20" fmla="*/ 211 w 220"/>
                  <a:gd name="T21" fmla="*/ 141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0" h="175">
                    <a:moveTo>
                      <a:pt x="211" y="141"/>
                    </a:moveTo>
                    <a:cubicBezTo>
                      <a:pt x="121" y="74"/>
                      <a:pt x="121" y="74"/>
                      <a:pt x="121" y="74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3" y="0"/>
                      <a:pt x="12" y="1"/>
                      <a:pt x="6" y="9"/>
                    </a:cubicBezTo>
                    <a:cubicBezTo>
                      <a:pt x="0" y="17"/>
                      <a:pt x="2" y="27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90" y="169"/>
                      <a:pt x="190" y="169"/>
                      <a:pt x="190" y="169"/>
                    </a:cubicBezTo>
                    <a:cubicBezTo>
                      <a:pt x="190" y="169"/>
                      <a:pt x="190" y="169"/>
                      <a:pt x="190" y="169"/>
                    </a:cubicBezTo>
                    <a:cubicBezTo>
                      <a:pt x="198" y="175"/>
                      <a:pt x="209" y="173"/>
                      <a:pt x="214" y="166"/>
                    </a:cubicBezTo>
                    <a:cubicBezTo>
                      <a:pt x="220" y="158"/>
                      <a:pt x="219" y="147"/>
                      <a:pt x="211" y="141"/>
                    </a:cubicBezTo>
                    <a:close/>
                  </a:path>
                </a:pathLst>
              </a:custGeom>
              <a:solidFill>
                <a:srgbClr val="937C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113"/>
              <p:cNvSpPr>
                <a:spLocks noEditPoints="1"/>
              </p:cNvSpPr>
              <p:nvPr/>
            </p:nvSpPr>
            <p:spPr bwMode="auto">
              <a:xfrm>
                <a:off x="3080" y="1781"/>
                <a:ext cx="476" cy="389"/>
              </a:xfrm>
              <a:custGeom>
                <a:avLst/>
                <a:gdLst>
                  <a:gd name="T0" fmla="*/ 201 w 201"/>
                  <a:gd name="T1" fmla="*/ 136 h 164"/>
                  <a:gd name="T2" fmla="*/ 111 w 201"/>
                  <a:gd name="T3" fmla="*/ 68 h 164"/>
                  <a:gd name="T4" fmla="*/ 21 w 201"/>
                  <a:gd name="T5" fmla="*/ 0 h 164"/>
                  <a:gd name="T6" fmla="*/ 24 w 201"/>
                  <a:gd name="T7" fmla="*/ 24 h 164"/>
                  <a:gd name="T8" fmla="*/ 0 w 201"/>
                  <a:gd name="T9" fmla="*/ 28 h 164"/>
                  <a:gd name="T10" fmla="*/ 90 w 201"/>
                  <a:gd name="T11" fmla="*/ 96 h 164"/>
                  <a:gd name="T12" fmla="*/ 181 w 201"/>
                  <a:gd name="T13" fmla="*/ 164 h 164"/>
                  <a:gd name="T14" fmla="*/ 177 w 201"/>
                  <a:gd name="T15" fmla="*/ 139 h 164"/>
                  <a:gd name="T16" fmla="*/ 201 w 201"/>
                  <a:gd name="T17" fmla="*/ 136 h 164"/>
                  <a:gd name="T18" fmla="*/ 166 w 201"/>
                  <a:gd name="T19" fmla="*/ 121 h 164"/>
                  <a:gd name="T20" fmla="*/ 166 w 201"/>
                  <a:gd name="T21" fmla="*/ 121 h 164"/>
                  <a:gd name="T22" fmla="*/ 166 w 201"/>
                  <a:gd name="T23" fmla="*/ 121 h 164"/>
                  <a:gd name="T24" fmla="*/ 166 w 201"/>
                  <a:gd name="T25" fmla="*/ 12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1" h="164">
                    <a:moveTo>
                      <a:pt x="201" y="136"/>
                    </a:moveTo>
                    <a:cubicBezTo>
                      <a:pt x="111" y="68"/>
                      <a:pt x="111" y="68"/>
                      <a:pt x="111" y="68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8" y="6"/>
                      <a:pt x="30" y="17"/>
                      <a:pt x="24" y="24"/>
                    </a:cubicBezTo>
                    <a:cubicBezTo>
                      <a:pt x="18" y="32"/>
                      <a:pt x="8" y="33"/>
                      <a:pt x="0" y="28"/>
                    </a:cubicBezTo>
                    <a:cubicBezTo>
                      <a:pt x="90" y="96"/>
                      <a:pt x="90" y="96"/>
                      <a:pt x="90" y="96"/>
                    </a:cubicBezTo>
                    <a:cubicBezTo>
                      <a:pt x="181" y="164"/>
                      <a:pt x="181" y="164"/>
                      <a:pt x="181" y="164"/>
                    </a:cubicBezTo>
                    <a:cubicBezTo>
                      <a:pt x="173" y="158"/>
                      <a:pt x="172" y="147"/>
                      <a:pt x="177" y="139"/>
                    </a:cubicBezTo>
                    <a:cubicBezTo>
                      <a:pt x="183" y="132"/>
                      <a:pt x="194" y="130"/>
                      <a:pt x="201" y="136"/>
                    </a:cubicBezTo>
                    <a:close/>
                    <a:moveTo>
                      <a:pt x="166" y="121"/>
                    </a:moveTo>
                    <a:cubicBezTo>
                      <a:pt x="166" y="121"/>
                      <a:pt x="166" y="121"/>
                      <a:pt x="166" y="121"/>
                    </a:cubicBezTo>
                    <a:cubicBezTo>
                      <a:pt x="166" y="121"/>
                      <a:pt x="166" y="121"/>
                      <a:pt x="166" y="121"/>
                    </a:cubicBezTo>
                    <a:cubicBezTo>
                      <a:pt x="166" y="121"/>
                      <a:pt x="166" y="121"/>
                      <a:pt x="166" y="121"/>
                    </a:cubicBez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114"/>
              <p:cNvSpPr/>
              <p:nvPr/>
            </p:nvSpPr>
            <p:spPr bwMode="auto">
              <a:xfrm>
                <a:off x="2946" y="1992"/>
                <a:ext cx="454" cy="355"/>
              </a:xfrm>
              <a:custGeom>
                <a:avLst/>
                <a:gdLst>
                  <a:gd name="T0" fmla="*/ 102 w 192"/>
                  <a:gd name="T1" fmla="*/ 67 h 150"/>
                  <a:gd name="T2" fmla="*/ 12 w 192"/>
                  <a:gd name="T3" fmla="*/ 0 h 150"/>
                  <a:gd name="T4" fmla="*/ 81 w 192"/>
                  <a:gd name="T5" fmla="*/ 95 h 150"/>
                  <a:gd name="T6" fmla="*/ 192 w 192"/>
                  <a:gd name="T7" fmla="*/ 135 h 150"/>
                  <a:gd name="T8" fmla="*/ 102 w 192"/>
                  <a:gd name="T9" fmla="*/ 6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2" h="150">
                    <a:moveTo>
                      <a:pt x="102" y="67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0" y="15"/>
                      <a:pt x="31" y="58"/>
                      <a:pt x="81" y="95"/>
                    </a:cubicBezTo>
                    <a:cubicBezTo>
                      <a:pt x="131" y="132"/>
                      <a:pt x="180" y="150"/>
                      <a:pt x="192" y="135"/>
                    </a:cubicBezTo>
                    <a:lnTo>
                      <a:pt x="102" y="67"/>
                    </a:lnTo>
                    <a:close/>
                  </a:path>
                </a:pathLst>
              </a:custGeom>
              <a:solidFill>
                <a:srgbClr val="7B67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20" name="Group 117"/>
            <p:cNvGrpSpPr>
              <a:grpSpLocks noChangeAspect="1"/>
            </p:cNvGrpSpPr>
            <p:nvPr/>
          </p:nvGrpSpPr>
          <p:grpSpPr bwMode="auto">
            <a:xfrm>
              <a:off x="5050976" y="3929444"/>
              <a:ext cx="908353" cy="908353"/>
              <a:chOff x="2893" y="1213"/>
              <a:chExt cx="705" cy="705"/>
            </a:xfrm>
          </p:grpSpPr>
          <p:sp>
            <p:nvSpPr>
              <p:cNvPr id="122" name="Oval 118"/>
              <p:cNvSpPr>
                <a:spLocks noChangeArrowheads="1"/>
              </p:cNvSpPr>
              <p:nvPr/>
            </p:nvSpPr>
            <p:spPr bwMode="auto">
              <a:xfrm>
                <a:off x="2893" y="1213"/>
                <a:ext cx="705" cy="705"/>
              </a:xfrm>
              <a:prstGeom prst="ellipse">
                <a:avLst/>
              </a:prstGeom>
              <a:solidFill>
                <a:srgbClr val="788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119"/>
              <p:cNvSpPr/>
              <p:nvPr/>
            </p:nvSpPr>
            <p:spPr bwMode="auto">
              <a:xfrm>
                <a:off x="3034" y="1619"/>
                <a:ext cx="106" cy="131"/>
              </a:xfrm>
              <a:custGeom>
                <a:avLst/>
                <a:gdLst>
                  <a:gd name="T0" fmla="*/ 106 w 106"/>
                  <a:gd name="T1" fmla="*/ 0 h 131"/>
                  <a:gd name="T2" fmla="*/ 0 w 106"/>
                  <a:gd name="T3" fmla="*/ 0 h 131"/>
                  <a:gd name="T4" fmla="*/ 0 w 106"/>
                  <a:gd name="T5" fmla="*/ 131 h 131"/>
                  <a:gd name="T6" fmla="*/ 106 w 106"/>
                  <a:gd name="T7" fmla="*/ 105 h 131"/>
                  <a:gd name="T8" fmla="*/ 106 w 106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131">
                    <a:moveTo>
                      <a:pt x="106" y="0"/>
                    </a:moveTo>
                    <a:lnTo>
                      <a:pt x="0" y="0"/>
                    </a:lnTo>
                    <a:lnTo>
                      <a:pt x="0" y="131"/>
                    </a:lnTo>
                    <a:lnTo>
                      <a:pt x="106" y="105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86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120"/>
              <p:cNvSpPr/>
              <p:nvPr/>
            </p:nvSpPr>
            <p:spPr bwMode="auto">
              <a:xfrm>
                <a:off x="3352" y="1407"/>
                <a:ext cx="105" cy="343"/>
              </a:xfrm>
              <a:custGeom>
                <a:avLst/>
                <a:gdLst>
                  <a:gd name="T0" fmla="*/ 105 w 105"/>
                  <a:gd name="T1" fmla="*/ 26 h 343"/>
                  <a:gd name="T2" fmla="*/ 0 w 105"/>
                  <a:gd name="T3" fmla="*/ 0 h 343"/>
                  <a:gd name="T4" fmla="*/ 0 w 105"/>
                  <a:gd name="T5" fmla="*/ 317 h 343"/>
                  <a:gd name="T6" fmla="*/ 105 w 105"/>
                  <a:gd name="T7" fmla="*/ 343 h 343"/>
                  <a:gd name="T8" fmla="*/ 105 w 105"/>
                  <a:gd name="T9" fmla="*/ 26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343">
                    <a:moveTo>
                      <a:pt x="105" y="26"/>
                    </a:moveTo>
                    <a:lnTo>
                      <a:pt x="0" y="0"/>
                    </a:lnTo>
                    <a:lnTo>
                      <a:pt x="0" y="317"/>
                    </a:lnTo>
                    <a:lnTo>
                      <a:pt x="105" y="343"/>
                    </a:lnTo>
                    <a:lnTo>
                      <a:pt x="105" y="26"/>
                    </a:lnTo>
                    <a:close/>
                  </a:path>
                </a:pathLst>
              </a:custGeom>
              <a:solidFill>
                <a:srgbClr val="EEA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121"/>
              <p:cNvSpPr/>
              <p:nvPr/>
            </p:nvSpPr>
            <p:spPr bwMode="auto">
              <a:xfrm>
                <a:off x="3246" y="1407"/>
                <a:ext cx="106" cy="343"/>
              </a:xfrm>
              <a:custGeom>
                <a:avLst/>
                <a:gdLst>
                  <a:gd name="T0" fmla="*/ 106 w 106"/>
                  <a:gd name="T1" fmla="*/ 0 h 343"/>
                  <a:gd name="T2" fmla="*/ 0 w 106"/>
                  <a:gd name="T3" fmla="*/ 26 h 343"/>
                  <a:gd name="T4" fmla="*/ 0 w 106"/>
                  <a:gd name="T5" fmla="*/ 343 h 343"/>
                  <a:gd name="T6" fmla="*/ 106 w 106"/>
                  <a:gd name="T7" fmla="*/ 317 h 343"/>
                  <a:gd name="T8" fmla="*/ 106 w 106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343">
                    <a:moveTo>
                      <a:pt x="106" y="0"/>
                    </a:moveTo>
                    <a:lnTo>
                      <a:pt x="0" y="26"/>
                    </a:lnTo>
                    <a:lnTo>
                      <a:pt x="0" y="343"/>
                    </a:lnTo>
                    <a:lnTo>
                      <a:pt x="106" y="317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7D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122"/>
              <p:cNvSpPr/>
              <p:nvPr/>
            </p:nvSpPr>
            <p:spPr bwMode="auto">
              <a:xfrm>
                <a:off x="3140" y="1407"/>
                <a:ext cx="106" cy="343"/>
              </a:xfrm>
              <a:custGeom>
                <a:avLst/>
                <a:gdLst>
                  <a:gd name="T0" fmla="*/ 106 w 106"/>
                  <a:gd name="T1" fmla="*/ 26 h 343"/>
                  <a:gd name="T2" fmla="*/ 0 w 106"/>
                  <a:gd name="T3" fmla="*/ 0 h 343"/>
                  <a:gd name="T4" fmla="*/ 0 w 106"/>
                  <a:gd name="T5" fmla="*/ 317 h 343"/>
                  <a:gd name="T6" fmla="*/ 106 w 106"/>
                  <a:gd name="T7" fmla="*/ 343 h 343"/>
                  <a:gd name="T8" fmla="*/ 106 w 106"/>
                  <a:gd name="T9" fmla="*/ 26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343">
                    <a:moveTo>
                      <a:pt x="106" y="26"/>
                    </a:moveTo>
                    <a:lnTo>
                      <a:pt x="0" y="0"/>
                    </a:lnTo>
                    <a:lnTo>
                      <a:pt x="0" y="317"/>
                    </a:lnTo>
                    <a:lnTo>
                      <a:pt x="106" y="343"/>
                    </a:lnTo>
                    <a:lnTo>
                      <a:pt x="106" y="26"/>
                    </a:lnTo>
                    <a:close/>
                  </a:path>
                </a:pathLst>
              </a:custGeom>
              <a:solidFill>
                <a:srgbClr val="EEA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123"/>
              <p:cNvSpPr/>
              <p:nvPr/>
            </p:nvSpPr>
            <p:spPr bwMode="auto">
              <a:xfrm>
                <a:off x="3034" y="1407"/>
                <a:ext cx="106" cy="343"/>
              </a:xfrm>
              <a:custGeom>
                <a:avLst/>
                <a:gdLst>
                  <a:gd name="T0" fmla="*/ 106 w 106"/>
                  <a:gd name="T1" fmla="*/ 0 h 343"/>
                  <a:gd name="T2" fmla="*/ 0 w 106"/>
                  <a:gd name="T3" fmla="*/ 26 h 343"/>
                  <a:gd name="T4" fmla="*/ 0 w 106"/>
                  <a:gd name="T5" fmla="*/ 343 h 343"/>
                  <a:gd name="T6" fmla="*/ 106 w 106"/>
                  <a:gd name="T7" fmla="*/ 317 h 343"/>
                  <a:gd name="T8" fmla="*/ 106 w 106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343">
                    <a:moveTo>
                      <a:pt x="106" y="0"/>
                    </a:moveTo>
                    <a:lnTo>
                      <a:pt x="0" y="26"/>
                    </a:lnTo>
                    <a:lnTo>
                      <a:pt x="0" y="343"/>
                    </a:lnTo>
                    <a:lnTo>
                      <a:pt x="106" y="317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7D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124"/>
              <p:cNvSpPr>
                <a:spLocks noEditPoints="1"/>
              </p:cNvSpPr>
              <p:nvPr/>
            </p:nvSpPr>
            <p:spPr bwMode="auto">
              <a:xfrm>
                <a:off x="3034" y="1418"/>
                <a:ext cx="423" cy="322"/>
              </a:xfrm>
              <a:custGeom>
                <a:avLst/>
                <a:gdLst>
                  <a:gd name="T0" fmla="*/ 423 w 423"/>
                  <a:gd name="T1" fmla="*/ 114 h 322"/>
                  <a:gd name="T2" fmla="*/ 271 w 423"/>
                  <a:gd name="T3" fmla="*/ 99 h 322"/>
                  <a:gd name="T4" fmla="*/ 369 w 423"/>
                  <a:gd name="T5" fmla="*/ 61 h 322"/>
                  <a:gd name="T6" fmla="*/ 377 w 423"/>
                  <a:gd name="T7" fmla="*/ 50 h 322"/>
                  <a:gd name="T8" fmla="*/ 364 w 423"/>
                  <a:gd name="T9" fmla="*/ 47 h 322"/>
                  <a:gd name="T10" fmla="*/ 271 w 423"/>
                  <a:gd name="T11" fmla="*/ 0 h 322"/>
                  <a:gd name="T12" fmla="*/ 212 w 423"/>
                  <a:gd name="T13" fmla="*/ 61 h 322"/>
                  <a:gd name="T14" fmla="*/ 152 w 423"/>
                  <a:gd name="T15" fmla="*/ 0 h 322"/>
                  <a:gd name="T16" fmla="*/ 60 w 423"/>
                  <a:gd name="T17" fmla="*/ 47 h 322"/>
                  <a:gd name="T18" fmla="*/ 46 w 423"/>
                  <a:gd name="T19" fmla="*/ 50 h 322"/>
                  <a:gd name="T20" fmla="*/ 54 w 423"/>
                  <a:gd name="T21" fmla="*/ 61 h 322"/>
                  <a:gd name="T22" fmla="*/ 152 w 423"/>
                  <a:gd name="T23" fmla="*/ 108 h 322"/>
                  <a:gd name="T24" fmla="*/ 60 w 423"/>
                  <a:gd name="T25" fmla="*/ 152 h 322"/>
                  <a:gd name="T26" fmla="*/ 0 w 423"/>
                  <a:gd name="T27" fmla="*/ 114 h 322"/>
                  <a:gd name="T28" fmla="*/ 14 w 423"/>
                  <a:gd name="T29" fmla="*/ 125 h 322"/>
                  <a:gd name="T30" fmla="*/ 0 w 423"/>
                  <a:gd name="T31" fmla="*/ 167 h 322"/>
                  <a:gd name="T32" fmla="*/ 46 w 423"/>
                  <a:gd name="T33" fmla="*/ 209 h 322"/>
                  <a:gd name="T34" fmla="*/ 46 w 423"/>
                  <a:gd name="T35" fmla="*/ 222 h 322"/>
                  <a:gd name="T36" fmla="*/ 0 w 423"/>
                  <a:gd name="T37" fmla="*/ 286 h 322"/>
                  <a:gd name="T38" fmla="*/ 60 w 423"/>
                  <a:gd name="T39" fmla="*/ 317 h 322"/>
                  <a:gd name="T40" fmla="*/ 152 w 423"/>
                  <a:gd name="T41" fmla="*/ 271 h 322"/>
                  <a:gd name="T42" fmla="*/ 166 w 423"/>
                  <a:gd name="T43" fmla="*/ 275 h 322"/>
                  <a:gd name="T44" fmla="*/ 258 w 423"/>
                  <a:gd name="T45" fmla="*/ 322 h 322"/>
                  <a:gd name="T46" fmla="*/ 318 w 423"/>
                  <a:gd name="T47" fmla="*/ 260 h 322"/>
                  <a:gd name="T48" fmla="*/ 423 w 423"/>
                  <a:gd name="T49" fmla="*/ 273 h 322"/>
                  <a:gd name="T50" fmla="*/ 423 w 423"/>
                  <a:gd name="T51" fmla="*/ 233 h 322"/>
                  <a:gd name="T52" fmla="*/ 377 w 423"/>
                  <a:gd name="T53" fmla="*/ 169 h 322"/>
                  <a:gd name="T54" fmla="*/ 377 w 423"/>
                  <a:gd name="T55" fmla="*/ 156 h 322"/>
                  <a:gd name="T56" fmla="*/ 106 w 423"/>
                  <a:gd name="T57" fmla="*/ 247 h 322"/>
                  <a:gd name="T58" fmla="*/ 106 w 423"/>
                  <a:gd name="T59" fmla="*/ 207 h 322"/>
                  <a:gd name="T60" fmla="*/ 152 w 423"/>
                  <a:gd name="T61" fmla="*/ 205 h 322"/>
                  <a:gd name="T62" fmla="*/ 60 w 423"/>
                  <a:gd name="T63" fmla="*/ 166 h 322"/>
                  <a:gd name="T64" fmla="*/ 152 w 423"/>
                  <a:gd name="T65" fmla="*/ 205 h 322"/>
                  <a:gd name="T66" fmla="*/ 166 w 423"/>
                  <a:gd name="T67" fmla="*/ 262 h 322"/>
                  <a:gd name="T68" fmla="*/ 258 w 423"/>
                  <a:gd name="T69" fmla="*/ 222 h 322"/>
                  <a:gd name="T70" fmla="*/ 258 w 423"/>
                  <a:gd name="T71" fmla="*/ 209 h 322"/>
                  <a:gd name="T72" fmla="*/ 166 w 423"/>
                  <a:gd name="T73" fmla="*/ 161 h 322"/>
                  <a:gd name="T74" fmla="*/ 258 w 423"/>
                  <a:gd name="T75" fmla="*/ 117 h 322"/>
                  <a:gd name="T76" fmla="*/ 212 w 423"/>
                  <a:gd name="T77" fmla="*/ 114 h 322"/>
                  <a:gd name="T78" fmla="*/ 212 w 423"/>
                  <a:gd name="T79" fmla="*/ 75 h 322"/>
                  <a:gd name="T80" fmla="*/ 364 w 423"/>
                  <a:gd name="T81" fmla="*/ 214 h 322"/>
                  <a:gd name="T82" fmla="*/ 271 w 423"/>
                  <a:gd name="T83" fmla="*/ 258 h 322"/>
                  <a:gd name="T84" fmla="*/ 318 w 423"/>
                  <a:gd name="T85" fmla="*/ 155 h 322"/>
                  <a:gd name="T86" fmla="*/ 364 w 423"/>
                  <a:gd name="T87" fmla="*/ 152 h 322"/>
                  <a:gd name="T88" fmla="*/ 271 w 423"/>
                  <a:gd name="T89" fmla="*/ 113 h 322"/>
                  <a:gd name="T90" fmla="*/ 364 w 423"/>
                  <a:gd name="T91" fmla="*/ 15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23" h="322">
                    <a:moveTo>
                      <a:pt x="377" y="117"/>
                    </a:moveTo>
                    <a:lnTo>
                      <a:pt x="423" y="128"/>
                    </a:lnTo>
                    <a:lnTo>
                      <a:pt x="423" y="114"/>
                    </a:lnTo>
                    <a:lnTo>
                      <a:pt x="371" y="102"/>
                    </a:lnTo>
                    <a:lnTo>
                      <a:pt x="318" y="88"/>
                    </a:lnTo>
                    <a:lnTo>
                      <a:pt x="271" y="99"/>
                    </a:lnTo>
                    <a:lnTo>
                      <a:pt x="271" y="60"/>
                    </a:lnTo>
                    <a:lnTo>
                      <a:pt x="318" y="49"/>
                    </a:lnTo>
                    <a:lnTo>
                      <a:pt x="369" y="61"/>
                    </a:lnTo>
                    <a:lnTo>
                      <a:pt x="423" y="75"/>
                    </a:lnTo>
                    <a:lnTo>
                      <a:pt x="423" y="61"/>
                    </a:lnTo>
                    <a:lnTo>
                      <a:pt x="377" y="50"/>
                    </a:lnTo>
                    <a:lnTo>
                      <a:pt x="377" y="4"/>
                    </a:lnTo>
                    <a:lnTo>
                      <a:pt x="364" y="0"/>
                    </a:lnTo>
                    <a:lnTo>
                      <a:pt x="364" y="47"/>
                    </a:lnTo>
                    <a:lnTo>
                      <a:pt x="318" y="35"/>
                    </a:lnTo>
                    <a:lnTo>
                      <a:pt x="271" y="47"/>
                    </a:lnTo>
                    <a:lnTo>
                      <a:pt x="271" y="0"/>
                    </a:lnTo>
                    <a:lnTo>
                      <a:pt x="258" y="4"/>
                    </a:lnTo>
                    <a:lnTo>
                      <a:pt x="258" y="50"/>
                    </a:lnTo>
                    <a:lnTo>
                      <a:pt x="212" y="61"/>
                    </a:lnTo>
                    <a:lnTo>
                      <a:pt x="166" y="50"/>
                    </a:lnTo>
                    <a:lnTo>
                      <a:pt x="166" y="4"/>
                    </a:lnTo>
                    <a:lnTo>
                      <a:pt x="152" y="0"/>
                    </a:lnTo>
                    <a:lnTo>
                      <a:pt x="152" y="47"/>
                    </a:lnTo>
                    <a:lnTo>
                      <a:pt x="106" y="35"/>
                    </a:lnTo>
                    <a:lnTo>
                      <a:pt x="60" y="47"/>
                    </a:lnTo>
                    <a:lnTo>
                      <a:pt x="60" y="0"/>
                    </a:lnTo>
                    <a:lnTo>
                      <a:pt x="46" y="4"/>
                    </a:lnTo>
                    <a:lnTo>
                      <a:pt x="46" y="50"/>
                    </a:lnTo>
                    <a:lnTo>
                      <a:pt x="0" y="61"/>
                    </a:lnTo>
                    <a:lnTo>
                      <a:pt x="0" y="75"/>
                    </a:lnTo>
                    <a:lnTo>
                      <a:pt x="54" y="61"/>
                    </a:lnTo>
                    <a:lnTo>
                      <a:pt x="106" y="49"/>
                    </a:lnTo>
                    <a:lnTo>
                      <a:pt x="152" y="60"/>
                    </a:lnTo>
                    <a:lnTo>
                      <a:pt x="152" y="108"/>
                    </a:lnTo>
                    <a:lnTo>
                      <a:pt x="152" y="152"/>
                    </a:lnTo>
                    <a:lnTo>
                      <a:pt x="106" y="141"/>
                    </a:lnTo>
                    <a:lnTo>
                      <a:pt x="60" y="152"/>
                    </a:lnTo>
                    <a:lnTo>
                      <a:pt x="60" y="99"/>
                    </a:lnTo>
                    <a:lnTo>
                      <a:pt x="52" y="102"/>
                    </a:lnTo>
                    <a:lnTo>
                      <a:pt x="0" y="114"/>
                    </a:lnTo>
                    <a:lnTo>
                      <a:pt x="0" y="128"/>
                    </a:lnTo>
                    <a:lnTo>
                      <a:pt x="2" y="127"/>
                    </a:lnTo>
                    <a:lnTo>
                      <a:pt x="14" y="125"/>
                    </a:lnTo>
                    <a:lnTo>
                      <a:pt x="46" y="117"/>
                    </a:lnTo>
                    <a:lnTo>
                      <a:pt x="46" y="156"/>
                    </a:lnTo>
                    <a:lnTo>
                      <a:pt x="0" y="167"/>
                    </a:lnTo>
                    <a:lnTo>
                      <a:pt x="0" y="180"/>
                    </a:lnTo>
                    <a:lnTo>
                      <a:pt x="46" y="169"/>
                    </a:lnTo>
                    <a:lnTo>
                      <a:pt x="46" y="209"/>
                    </a:lnTo>
                    <a:lnTo>
                      <a:pt x="0" y="220"/>
                    </a:lnTo>
                    <a:lnTo>
                      <a:pt x="0" y="233"/>
                    </a:lnTo>
                    <a:lnTo>
                      <a:pt x="46" y="222"/>
                    </a:lnTo>
                    <a:lnTo>
                      <a:pt x="46" y="262"/>
                    </a:lnTo>
                    <a:lnTo>
                      <a:pt x="0" y="273"/>
                    </a:lnTo>
                    <a:lnTo>
                      <a:pt x="0" y="286"/>
                    </a:lnTo>
                    <a:lnTo>
                      <a:pt x="46" y="275"/>
                    </a:lnTo>
                    <a:lnTo>
                      <a:pt x="46" y="322"/>
                    </a:lnTo>
                    <a:lnTo>
                      <a:pt x="60" y="317"/>
                    </a:lnTo>
                    <a:lnTo>
                      <a:pt x="60" y="271"/>
                    </a:lnTo>
                    <a:lnTo>
                      <a:pt x="106" y="260"/>
                    </a:lnTo>
                    <a:lnTo>
                      <a:pt x="152" y="271"/>
                    </a:lnTo>
                    <a:lnTo>
                      <a:pt x="152" y="317"/>
                    </a:lnTo>
                    <a:lnTo>
                      <a:pt x="166" y="322"/>
                    </a:lnTo>
                    <a:lnTo>
                      <a:pt x="166" y="275"/>
                    </a:lnTo>
                    <a:lnTo>
                      <a:pt x="212" y="286"/>
                    </a:lnTo>
                    <a:lnTo>
                      <a:pt x="258" y="275"/>
                    </a:lnTo>
                    <a:lnTo>
                      <a:pt x="258" y="322"/>
                    </a:lnTo>
                    <a:lnTo>
                      <a:pt x="271" y="317"/>
                    </a:lnTo>
                    <a:lnTo>
                      <a:pt x="271" y="271"/>
                    </a:lnTo>
                    <a:lnTo>
                      <a:pt x="318" y="260"/>
                    </a:lnTo>
                    <a:lnTo>
                      <a:pt x="369" y="273"/>
                    </a:lnTo>
                    <a:lnTo>
                      <a:pt x="423" y="286"/>
                    </a:lnTo>
                    <a:lnTo>
                      <a:pt x="423" y="273"/>
                    </a:lnTo>
                    <a:lnTo>
                      <a:pt x="377" y="262"/>
                    </a:lnTo>
                    <a:lnTo>
                      <a:pt x="377" y="222"/>
                    </a:lnTo>
                    <a:lnTo>
                      <a:pt x="423" y="233"/>
                    </a:lnTo>
                    <a:lnTo>
                      <a:pt x="423" y="220"/>
                    </a:lnTo>
                    <a:lnTo>
                      <a:pt x="377" y="209"/>
                    </a:lnTo>
                    <a:lnTo>
                      <a:pt x="377" y="169"/>
                    </a:lnTo>
                    <a:lnTo>
                      <a:pt x="423" y="180"/>
                    </a:lnTo>
                    <a:lnTo>
                      <a:pt x="423" y="167"/>
                    </a:lnTo>
                    <a:lnTo>
                      <a:pt x="377" y="156"/>
                    </a:lnTo>
                    <a:lnTo>
                      <a:pt x="377" y="117"/>
                    </a:lnTo>
                    <a:close/>
                    <a:moveTo>
                      <a:pt x="152" y="258"/>
                    </a:moveTo>
                    <a:lnTo>
                      <a:pt x="106" y="247"/>
                    </a:lnTo>
                    <a:lnTo>
                      <a:pt x="60" y="258"/>
                    </a:lnTo>
                    <a:lnTo>
                      <a:pt x="60" y="218"/>
                    </a:lnTo>
                    <a:lnTo>
                      <a:pt x="106" y="207"/>
                    </a:lnTo>
                    <a:lnTo>
                      <a:pt x="152" y="218"/>
                    </a:lnTo>
                    <a:lnTo>
                      <a:pt x="152" y="258"/>
                    </a:lnTo>
                    <a:close/>
                    <a:moveTo>
                      <a:pt x="152" y="205"/>
                    </a:moveTo>
                    <a:lnTo>
                      <a:pt x="106" y="194"/>
                    </a:lnTo>
                    <a:lnTo>
                      <a:pt x="60" y="205"/>
                    </a:lnTo>
                    <a:lnTo>
                      <a:pt x="60" y="166"/>
                    </a:lnTo>
                    <a:lnTo>
                      <a:pt x="106" y="155"/>
                    </a:lnTo>
                    <a:lnTo>
                      <a:pt x="152" y="166"/>
                    </a:lnTo>
                    <a:lnTo>
                      <a:pt x="152" y="205"/>
                    </a:lnTo>
                    <a:close/>
                    <a:moveTo>
                      <a:pt x="258" y="262"/>
                    </a:moveTo>
                    <a:lnTo>
                      <a:pt x="212" y="273"/>
                    </a:lnTo>
                    <a:lnTo>
                      <a:pt x="166" y="262"/>
                    </a:lnTo>
                    <a:lnTo>
                      <a:pt x="166" y="222"/>
                    </a:lnTo>
                    <a:lnTo>
                      <a:pt x="212" y="233"/>
                    </a:lnTo>
                    <a:lnTo>
                      <a:pt x="258" y="222"/>
                    </a:lnTo>
                    <a:lnTo>
                      <a:pt x="258" y="262"/>
                    </a:lnTo>
                    <a:close/>
                    <a:moveTo>
                      <a:pt x="258" y="161"/>
                    </a:moveTo>
                    <a:lnTo>
                      <a:pt x="258" y="209"/>
                    </a:lnTo>
                    <a:lnTo>
                      <a:pt x="212" y="220"/>
                    </a:lnTo>
                    <a:lnTo>
                      <a:pt x="166" y="209"/>
                    </a:lnTo>
                    <a:lnTo>
                      <a:pt x="166" y="161"/>
                    </a:lnTo>
                    <a:lnTo>
                      <a:pt x="166" y="117"/>
                    </a:lnTo>
                    <a:lnTo>
                      <a:pt x="212" y="128"/>
                    </a:lnTo>
                    <a:lnTo>
                      <a:pt x="258" y="117"/>
                    </a:lnTo>
                    <a:lnTo>
                      <a:pt x="258" y="161"/>
                    </a:lnTo>
                    <a:close/>
                    <a:moveTo>
                      <a:pt x="258" y="103"/>
                    </a:moveTo>
                    <a:lnTo>
                      <a:pt x="212" y="114"/>
                    </a:lnTo>
                    <a:lnTo>
                      <a:pt x="166" y="103"/>
                    </a:lnTo>
                    <a:lnTo>
                      <a:pt x="166" y="64"/>
                    </a:lnTo>
                    <a:lnTo>
                      <a:pt x="212" y="75"/>
                    </a:lnTo>
                    <a:lnTo>
                      <a:pt x="258" y="64"/>
                    </a:lnTo>
                    <a:lnTo>
                      <a:pt x="258" y="103"/>
                    </a:lnTo>
                    <a:close/>
                    <a:moveTo>
                      <a:pt x="364" y="214"/>
                    </a:moveTo>
                    <a:lnTo>
                      <a:pt x="364" y="258"/>
                    </a:lnTo>
                    <a:lnTo>
                      <a:pt x="318" y="247"/>
                    </a:lnTo>
                    <a:lnTo>
                      <a:pt x="271" y="258"/>
                    </a:lnTo>
                    <a:lnTo>
                      <a:pt x="271" y="214"/>
                    </a:lnTo>
                    <a:lnTo>
                      <a:pt x="271" y="166"/>
                    </a:lnTo>
                    <a:lnTo>
                      <a:pt x="318" y="155"/>
                    </a:lnTo>
                    <a:lnTo>
                      <a:pt x="364" y="166"/>
                    </a:lnTo>
                    <a:lnTo>
                      <a:pt x="364" y="214"/>
                    </a:lnTo>
                    <a:close/>
                    <a:moveTo>
                      <a:pt x="364" y="152"/>
                    </a:moveTo>
                    <a:lnTo>
                      <a:pt x="318" y="141"/>
                    </a:lnTo>
                    <a:lnTo>
                      <a:pt x="271" y="152"/>
                    </a:lnTo>
                    <a:lnTo>
                      <a:pt x="271" y="113"/>
                    </a:lnTo>
                    <a:lnTo>
                      <a:pt x="318" y="102"/>
                    </a:lnTo>
                    <a:lnTo>
                      <a:pt x="364" y="113"/>
                    </a:lnTo>
                    <a:lnTo>
                      <a:pt x="364" y="152"/>
                    </a:lnTo>
                    <a:close/>
                  </a:path>
                </a:pathLst>
              </a:custGeom>
              <a:solidFill>
                <a:srgbClr val="DBAC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Freeform 125"/>
              <p:cNvSpPr/>
              <p:nvPr/>
            </p:nvSpPr>
            <p:spPr bwMode="auto">
              <a:xfrm>
                <a:off x="3203" y="1348"/>
                <a:ext cx="85" cy="170"/>
              </a:xfrm>
              <a:custGeom>
                <a:avLst/>
                <a:gdLst>
                  <a:gd name="T0" fmla="*/ 96 w 96"/>
                  <a:gd name="T1" fmla="*/ 48 h 192"/>
                  <a:gd name="T2" fmla="*/ 48 w 96"/>
                  <a:gd name="T3" fmla="*/ 192 h 192"/>
                  <a:gd name="T4" fmla="*/ 0 w 96"/>
                  <a:gd name="T5" fmla="*/ 48 h 192"/>
                  <a:gd name="T6" fmla="*/ 48 w 96"/>
                  <a:gd name="T7" fmla="*/ 0 h 192"/>
                  <a:gd name="T8" fmla="*/ 96 w 96"/>
                  <a:gd name="T9" fmla="*/ 48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92">
                    <a:moveTo>
                      <a:pt x="96" y="48"/>
                    </a:moveTo>
                    <a:cubicBezTo>
                      <a:pt x="96" y="75"/>
                      <a:pt x="48" y="192"/>
                      <a:pt x="48" y="192"/>
                    </a:cubicBezTo>
                    <a:cubicBezTo>
                      <a:pt x="48" y="192"/>
                      <a:pt x="0" y="75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75" y="0"/>
                      <a:pt x="96" y="22"/>
                      <a:pt x="96" y="48"/>
                    </a:cubicBezTo>
                    <a:close/>
                  </a:path>
                </a:pathLst>
              </a:custGeom>
              <a:solidFill>
                <a:srgbClr val="6DBE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Oval 126"/>
              <p:cNvSpPr>
                <a:spLocks noChangeArrowheads="1"/>
              </p:cNvSpPr>
              <p:nvPr/>
            </p:nvSpPr>
            <p:spPr bwMode="auto">
              <a:xfrm>
                <a:off x="3224" y="1369"/>
                <a:ext cx="43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127"/>
              <p:cNvSpPr/>
              <p:nvPr/>
            </p:nvSpPr>
            <p:spPr bwMode="auto">
              <a:xfrm>
                <a:off x="3325" y="1566"/>
                <a:ext cx="53" cy="105"/>
              </a:xfrm>
              <a:custGeom>
                <a:avLst/>
                <a:gdLst>
                  <a:gd name="T0" fmla="*/ 60 w 60"/>
                  <a:gd name="T1" fmla="*/ 30 h 119"/>
                  <a:gd name="T2" fmla="*/ 30 w 60"/>
                  <a:gd name="T3" fmla="*/ 119 h 119"/>
                  <a:gd name="T4" fmla="*/ 0 w 60"/>
                  <a:gd name="T5" fmla="*/ 30 h 119"/>
                  <a:gd name="T6" fmla="*/ 30 w 60"/>
                  <a:gd name="T7" fmla="*/ 0 h 119"/>
                  <a:gd name="T8" fmla="*/ 60 w 60"/>
                  <a:gd name="T9" fmla="*/ 3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19">
                    <a:moveTo>
                      <a:pt x="60" y="30"/>
                    </a:moveTo>
                    <a:cubicBezTo>
                      <a:pt x="60" y="46"/>
                      <a:pt x="30" y="119"/>
                      <a:pt x="30" y="119"/>
                    </a:cubicBezTo>
                    <a:cubicBezTo>
                      <a:pt x="30" y="119"/>
                      <a:pt x="0" y="46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46" y="0"/>
                      <a:pt x="60" y="13"/>
                      <a:pt x="60" y="30"/>
                    </a:cubicBezTo>
                    <a:close/>
                  </a:path>
                </a:pathLst>
              </a:custGeom>
              <a:solidFill>
                <a:srgbClr val="E36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Oval 128"/>
              <p:cNvSpPr>
                <a:spLocks noChangeArrowheads="1"/>
              </p:cNvSpPr>
              <p:nvPr/>
            </p:nvSpPr>
            <p:spPr bwMode="auto">
              <a:xfrm>
                <a:off x="3338" y="1579"/>
                <a:ext cx="27" cy="2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Freeform 129"/>
              <p:cNvSpPr/>
              <p:nvPr/>
            </p:nvSpPr>
            <p:spPr bwMode="auto">
              <a:xfrm>
                <a:off x="3114" y="1513"/>
                <a:ext cx="52" cy="106"/>
              </a:xfrm>
              <a:custGeom>
                <a:avLst/>
                <a:gdLst>
                  <a:gd name="T0" fmla="*/ 59 w 59"/>
                  <a:gd name="T1" fmla="*/ 30 h 120"/>
                  <a:gd name="T2" fmla="*/ 29 w 59"/>
                  <a:gd name="T3" fmla="*/ 120 h 120"/>
                  <a:gd name="T4" fmla="*/ 0 w 59"/>
                  <a:gd name="T5" fmla="*/ 30 h 120"/>
                  <a:gd name="T6" fmla="*/ 29 w 59"/>
                  <a:gd name="T7" fmla="*/ 0 h 120"/>
                  <a:gd name="T8" fmla="*/ 59 w 59"/>
                  <a:gd name="T9" fmla="*/ 3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0">
                    <a:moveTo>
                      <a:pt x="59" y="30"/>
                    </a:moveTo>
                    <a:cubicBezTo>
                      <a:pt x="59" y="46"/>
                      <a:pt x="29" y="120"/>
                      <a:pt x="29" y="120"/>
                    </a:cubicBezTo>
                    <a:cubicBezTo>
                      <a:pt x="29" y="120"/>
                      <a:pt x="0" y="46"/>
                      <a:pt x="0" y="30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46" y="0"/>
                      <a:pt x="59" y="13"/>
                      <a:pt x="59" y="30"/>
                    </a:cubicBezTo>
                    <a:close/>
                  </a:path>
                </a:pathLst>
              </a:custGeom>
              <a:solidFill>
                <a:srgbClr val="242C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130"/>
              <p:cNvSpPr>
                <a:spLocks noChangeArrowheads="1"/>
              </p:cNvSpPr>
              <p:nvPr/>
            </p:nvSpPr>
            <p:spPr bwMode="auto">
              <a:xfrm>
                <a:off x="3127" y="1526"/>
                <a:ext cx="26" cy="2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cxnSp>
          <p:nvCxnSpPr>
            <p:cNvPr id="136" name="直接连接符 135"/>
            <p:cNvCxnSpPr>
              <a:stCxn id="98" idx="2"/>
            </p:cNvCxnSpPr>
            <p:nvPr/>
          </p:nvCxnSpPr>
          <p:spPr>
            <a:xfrm flipH="1">
              <a:off x="1113177" y="2328757"/>
              <a:ext cx="1294185" cy="8166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>
              <a:off x="1465614" y="3813708"/>
              <a:ext cx="605347" cy="15234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stCxn id="9" idx="5"/>
              <a:endCxn id="74" idx="1"/>
            </p:cNvCxnSpPr>
            <p:nvPr/>
          </p:nvCxnSpPr>
          <p:spPr>
            <a:xfrm>
              <a:off x="1698215" y="3799307"/>
              <a:ext cx="2552729" cy="1674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>
              <a:endCxn id="122" idx="2"/>
            </p:cNvCxnSpPr>
            <p:nvPr/>
          </p:nvCxnSpPr>
          <p:spPr>
            <a:xfrm>
              <a:off x="1768287" y="3671797"/>
              <a:ext cx="3282689" cy="711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>
              <a:stCxn id="9" idx="6"/>
              <a:endCxn id="56" idx="3"/>
            </p:cNvCxnSpPr>
            <p:nvPr/>
          </p:nvCxnSpPr>
          <p:spPr>
            <a:xfrm flipV="1">
              <a:off x="1825423" y="2986868"/>
              <a:ext cx="3158900" cy="505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>
              <a:stCxn id="85" idx="8"/>
              <a:endCxn id="122" idx="3"/>
            </p:cNvCxnSpPr>
            <p:nvPr/>
          </p:nvCxnSpPr>
          <p:spPr>
            <a:xfrm flipV="1">
              <a:off x="2725485" y="4704772"/>
              <a:ext cx="2458516" cy="8643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>
              <a:stCxn id="84" idx="5"/>
              <a:endCxn id="74" idx="2"/>
            </p:cNvCxnSpPr>
            <p:nvPr/>
          </p:nvCxnSpPr>
          <p:spPr>
            <a:xfrm flipV="1">
              <a:off x="2607157" y="5774708"/>
              <a:ext cx="1518986" cy="1084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接连接符 152"/>
            <p:cNvCxnSpPr>
              <a:endCxn id="98" idx="4"/>
            </p:cNvCxnSpPr>
            <p:nvPr/>
          </p:nvCxnSpPr>
          <p:spPr>
            <a:xfrm flipV="1">
              <a:off x="1967655" y="2794090"/>
              <a:ext cx="905040" cy="22653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>
              <a:stCxn id="99" idx="3"/>
              <a:endCxn id="56" idx="2"/>
            </p:cNvCxnSpPr>
            <p:nvPr/>
          </p:nvCxnSpPr>
          <p:spPr>
            <a:xfrm>
              <a:off x="3350189" y="2328887"/>
              <a:ext cx="1497753" cy="3287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>
              <a:stCxn id="56" idx="5"/>
              <a:endCxn id="122" idx="7"/>
            </p:cNvCxnSpPr>
            <p:nvPr/>
          </p:nvCxnSpPr>
          <p:spPr>
            <a:xfrm>
              <a:off x="5642827" y="2986868"/>
              <a:ext cx="183477" cy="10756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>
              <a:stCxn id="122" idx="4"/>
              <a:endCxn id="74" idx="7"/>
            </p:cNvCxnSpPr>
            <p:nvPr/>
          </p:nvCxnSpPr>
          <p:spPr>
            <a:xfrm flipH="1">
              <a:off x="4853537" y="4837797"/>
              <a:ext cx="651616" cy="6356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stCxn id="98" idx="5"/>
              <a:endCxn id="122" idx="1"/>
            </p:cNvCxnSpPr>
            <p:nvPr/>
          </p:nvCxnSpPr>
          <p:spPr>
            <a:xfrm>
              <a:off x="3201735" y="2657797"/>
              <a:ext cx="1982266" cy="14046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>
              <a:stCxn id="74" idx="0"/>
            </p:cNvCxnSpPr>
            <p:nvPr/>
          </p:nvCxnSpPr>
          <p:spPr>
            <a:xfrm flipH="1" flipV="1">
              <a:off x="3059577" y="2709647"/>
              <a:ext cx="1492664" cy="26389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组合 54"/>
            <p:cNvGrpSpPr/>
            <p:nvPr/>
          </p:nvGrpSpPr>
          <p:grpSpPr>
            <a:xfrm>
              <a:off x="2703375" y="3233425"/>
              <a:ext cx="1293628" cy="1112837"/>
              <a:chOff x="2617972" y="3177594"/>
              <a:chExt cx="1350889" cy="1162096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2617972" y="3177594"/>
                <a:ext cx="1350889" cy="11551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67" name="Group 133"/>
              <p:cNvGrpSpPr>
                <a:grpSpLocks noChangeAspect="1"/>
              </p:cNvGrpSpPr>
              <p:nvPr/>
            </p:nvGrpSpPr>
            <p:grpSpPr bwMode="auto">
              <a:xfrm>
                <a:off x="2627495" y="3188703"/>
                <a:ext cx="1341366" cy="1150987"/>
                <a:chOff x="4070" y="2358"/>
                <a:chExt cx="1078" cy="925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169" name="Freeform 134"/>
                <p:cNvSpPr/>
                <p:nvPr/>
              </p:nvSpPr>
              <p:spPr bwMode="auto">
                <a:xfrm>
                  <a:off x="4289" y="2358"/>
                  <a:ext cx="636" cy="401"/>
                </a:xfrm>
                <a:custGeom>
                  <a:avLst/>
                  <a:gdLst>
                    <a:gd name="T0" fmla="*/ 53 w 290"/>
                    <a:gd name="T1" fmla="*/ 183 h 183"/>
                    <a:gd name="T2" fmla="*/ 130 w 290"/>
                    <a:gd name="T3" fmla="*/ 96 h 183"/>
                    <a:gd name="T4" fmla="*/ 145 w 290"/>
                    <a:gd name="T5" fmla="*/ 99 h 183"/>
                    <a:gd name="T6" fmla="*/ 161 w 290"/>
                    <a:gd name="T7" fmla="*/ 96 h 183"/>
                    <a:gd name="T8" fmla="*/ 238 w 290"/>
                    <a:gd name="T9" fmla="*/ 183 h 183"/>
                    <a:gd name="T10" fmla="*/ 290 w 290"/>
                    <a:gd name="T11" fmla="*/ 183 h 183"/>
                    <a:gd name="T12" fmla="*/ 190 w 290"/>
                    <a:gd name="T13" fmla="*/ 70 h 183"/>
                    <a:gd name="T14" fmla="*/ 195 w 290"/>
                    <a:gd name="T15" fmla="*/ 49 h 183"/>
                    <a:gd name="T16" fmla="*/ 145 w 290"/>
                    <a:gd name="T17" fmla="*/ 0 h 183"/>
                    <a:gd name="T18" fmla="*/ 96 w 290"/>
                    <a:gd name="T19" fmla="*/ 49 h 183"/>
                    <a:gd name="T20" fmla="*/ 100 w 290"/>
                    <a:gd name="T21" fmla="*/ 70 h 183"/>
                    <a:gd name="T22" fmla="*/ 0 w 290"/>
                    <a:gd name="T23" fmla="*/ 183 h 183"/>
                    <a:gd name="T24" fmla="*/ 53 w 290"/>
                    <a:gd name="T25" fmla="*/ 183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0" h="183">
                      <a:moveTo>
                        <a:pt x="53" y="183"/>
                      </a:moveTo>
                      <a:cubicBezTo>
                        <a:pt x="130" y="96"/>
                        <a:pt x="130" y="96"/>
                        <a:pt x="130" y="96"/>
                      </a:cubicBezTo>
                      <a:cubicBezTo>
                        <a:pt x="135" y="97"/>
                        <a:pt x="140" y="99"/>
                        <a:pt x="145" y="99"/>
                      </a:cubicBezTo>
                      <a:cubicBezTo>
                        <a:pt x="151" y="99"/>
                        <a:pt x="156" y="97"/>
                        <a:pt x="161" y="96"/>
                      </a:cubicBezTo>
                      <a:cubicBezTo>
                        <a:pt x="238" y="183"/>
                        <a:pt x="238" y="183"/>
                        <a:pt x="238" y="183"/>
                      </a:cubicBezTo>
                      <a:cubicBezTo>
                        <a:pt x="290" y="183"/>
                        <a:pt x="290" y="183"/>
                        <a:pt x="290" y="183"/>
                      </a:cubicBezTo>
                      <a:cubicBezTo>
                        <a:pt x="190" y="70"/>
                        <a:pt x="190" y="70"/>
                        <a:pt x="190" y="70"/>
                      </a:cubicBezTo>
                      <a:cubicBezTo>
                        <a:pt x="193" y="63"/>
                        <a:pt x="195" y="56"/>
                        <a:pt x="195" y="49"/>
                      </a:cubicBezTo>
                      <a:cubicBezTo>
                        <a:pt x="195" y="22"/>
                        <a:pt x="173" y="0"/>
                        <a:pt x="145" y="0"/>
                      </a:cubicBezTo>
                      <a:cubicBezTo>
                        <a:pt x="118" y="0"/>
                        <a:pt x="96" y="22"/>
                        <a:pt x="96" y="49"/>
                      </a:cubicBezTo>
                      <a:cubicBezTo>
                        <a:pt x="96" y="56"/>
                        <a:pt x="98" y="63"/>
                        <a:pt x="100" y="70"/>
                      </a:cubicBezTo>
                      <a:cubicBezTo>
                        <a:pt x="0" y="183"/>
                        <a:pt x="0" y="183"/>
                        <a:pt x="0" y="183"/>
                      </a:cubicBezTo>
                      <a:lnTo>
                        <a:pt x="53" y="1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0" name="Freeform 135"/>
                <p:cNvSpPr/>
                <p:nvPr/>
              </p:nvSpPr>
              <p:spPr bwMode="auto">
                <a:xfrm>
                  <a:off x="4570" y="2981"/>
                  <a:ext cx="52" cy="94"/>
                </a:xfrm>
                <a:custGeom>
                  <a:avLst/>
                  <a:gdLst>
                    <a:gd name="T0" fmla="*/ 0 w 24"/>
                    <a:gd name="T1" fmla="*/ 43 h 43"/>
                    <a:gd name="T2" fmla="*/ 0 w 24"/>
                    <a:gd name="T3" fmla="*/ 43 h 43"/>
                    <a:gd name="T4" fmla="*/ 23 w 24"/>
                    <a:gd name="T5" fmla="*/ 43 h 43"/>
                    <a:gd name="T6" fmla="*/ 24 w 24"/>
                    <a:gd name="T7" fmla="*/ 2 h 43"/>
                    <a:gd name="T8" fmla="*/ 23 w 24"/>
                    <a:gd name="T9" fmla="*/ 2 h 43"/>
                    <a:gd name="T10" fmla="*/ 0 w 24"/>
                    <a:gd name="T11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" h="43">
                      <a:moveTo>
                        <a:pt x="0" y="43"/>
                      </a:move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23" y="43"/>
                        <a:pt x="23" y="43"/>
                        <a:pt x="23" y="43"/>
                      </a:cubicBezTo>
                      <a:cubicBezTo>
                        <a:pt x="23" y="43"/>
                        <a:pt x="24" y="0"/>
                        <a:pt x="24" y="2"/>
                      </a:cubicBezTo>
                      <a:cubicBezTo>
                        <a:pt x="23" y="2"/>
                        <a:pt x="23" y="2"/>
                        <a:pt x="23" y="2"/>
                      </a:cubicBezTo>
                      <a:cubicBezTo>
                        <a:pt x="20" y="9"/>
                        <a:pt x="0" y="43"/>
                        <a:pt x="0" y="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1" name="Freeform 136"/>
                <p:cNvSpPr>
                  <a:spLocks noEditPoints="1"/>
                </p:cNvSpPr>
                <p:nvPr/>
              </p:nvSpPr>
              <p:spPr bwMode="auto">
                <a:xfrm>
                  <a:off x="4070" y="2810"/>
                  <a:ext cx="1078" cy="473"/>
                </a:xfrm>
                <a:custGeom>
                  <a:avLst/>
                  <a:gdLst>
                    <a:gd name="T0" fmla="*/ 43 w 492"/>
                    <a:gd name="T1" fmla="*/ 0 h 216"/>
                    <a:gd name="T2" fmla="*/ 0 w 492"/>
                    <a:gd name="T3" fmla="*/ 43 h 216"/>
                    <a:gd name="T4" fmla="*/ 0 w 492"/>
                    <a:gd name="T5" fmla="*/ 173 h 216"/>
                    <a:gd name="T6" fmla="*/ 43 w 492"/>
                    <a:gd name="T7" fmla="*/ 216 h 216"/>
                    <a:gd name="T8" fmla="*/ 449 w 492"/>
                    <a:gd name="T9" fmla="*/ 216 h 216"/>
                    <a:gd name="T10" fmla="*/ 492 w 492"/>
                    <a:gd name="T11" fmla="*/ 173 h 216"/>
                    <a:gd name="T12" fmla="*/ 492 w 492"/>
                    <a:gd name="T13" fmla="*/ 43 h 216"/>
                    <a:gd name="T14" fmla="*/ 449 w 492"/>
                    <a:gd name="T15" fmla="*/ 0 h 216"/>
                    <a:gd name="T16" fmla="*/ 43 w 492"/>
                    <a:gd name="T17" fmla="*/ 0 h 216"/>
                    <a:gd name="T18" fmla="*/ 206 w 492"/>
                    <a:gd name="T19" fmla="*/ 163 h 216"/>
                    <a:gd name="T20" fmla="*/ 136 w 492"/>
                    <a:gd name="T21" fmla="*/ 163 h 216"/>
                    <a:gd name="T22" fmla="*/ 136 w 492"/>
                    <a:gd name="T23" fmla="*/ 149 h 216"/>
                    <a:gd name="T24" fmla="*/ 149 w 492"/>
                    <a:gd name="T25" fmla="*/ 137 h 216"/>
                    <a:gd name="T26" fmla="*/ 181 w 492"/>
                    <a:gd name="T27" fmla="*/ 94 h 216"/>
                    <a:gd name="T28" fmla="*/ 165 w 492"/>
                    <a:gd name="T29" fmla="*/ 79 h 216"/>
                    <a:gd name="T30" fmla="*/ 144 w 492"/>
                    <a:gd name="T31" fmla="*/ 88 h 216"/>
                    <a:gd name="T32" fmla="*/ 137 w 492"/>
                    <a:gd name="T33" fmla="*/ 71 h 216"/>
                    <a:gd name="T34" fmla="*/ 170 w 492"/>
                    <a:gd name="T35" fmla="*/ 60 h 216"/>
                    <a:gd name="T36" fmla="*/ 204 w 492"/>
                    <a:gd name="T37" fmla="*/ 92 h 216"/>
                    <a:gd name="T38" fmla="*/ 178 w 492"/>
                    <a:gd name="T39" fmla="*/ 136 h 216"/>
                    <a:gd name="T40" fmla="*/ 169 w 492"/>
                    <a:gd name="T41" fmla="*/ 144 h 216"/>
                    <a:gd name="T42" fmla="*/ 169 w 492"/>
                    <a:gd name="T43" fmla="*/ 144 h 216"/>
                    <a:gd name="T44" fmla="*/ 206 w 492"/>
                    <a:gd name="T45" fmla="*/ 144 h 216"/>
                    <a:gd name="T46" fmla="*/ 206 w 492"/>
                    <a:gd name="T47" fmla="*/ 163 h 216"/>
                    <a:gd name="T48" fmla="*/ 276 w 492"/>
                    <a:gd name="T49" fmla="*/ 139 h 216"/>
                    <a:gd name="T50" fmla="*/ 272 w 492"/>
                    <a:gd name="T51" fmla="*/ 139 h 216"/>
                    <a:gd name="T52" fmla="*/ 272 w 492"/>
                    <a:gd name="T53" fmla="*/ 163 h 216"/>
                    <a:gd name="T54" fmla="*/ 250 w 492"/>
                    <a:gd name="T55" fmla="*/ 163 h 216"/>
                    <a:gd name="T56" fmla="*/ 250 w 492"/>
                    <a:gd name="T57" fmla="*/ 139 h 216"/>
                    <a:gd name="T58" fmla="*/ 206 w 492"/>
                    <a:gd name="T59" fmla="*/ 139 h 216"/>
                    <a:gd name="T60" fmla="*/ 206 w 492"/>
                    <a:gd name="T61" fmla="*/ 124 h 216"/>
                    <a:gd name="T62" fmla="*/ 244 w 492"/>
                    <a:gd name="T63" fmla="*/ 62 h 216"/>
                    <a:gd name="T64" fmla="*/ 272 w 492"/>
                    <a:gd name="T65" fmla="*/ 62 h 216"/>
                    <a:gd name="T66" fmla="*/ 272 w 492"/>
                    <a:gd name="T67" fmla="*/ 121 h 216"/>
                    <a:gd name="T68" fmla="*/ 276 w 492"/>
                    <a:gd name="T69" fmla="*/ 121 h 216"/>
                    <a:gd name="T70" fmla="*/ 276 w 492"/>
                    <a:gd name="T71" fmla="*/ 139 h 216"/>
                    <a:gd name="T72" fmla="*/ 356 w 492"/>
                    <a:gd name="T73" fmla="*/ 163 h 216"/>
                    <a:gd name="T74" fmla="*/ 333 w 492"/>
                    <a:gd name="T75" fmla="*/ 163 h 216"/>
                    <a:gd name="T76" fmla="*/ 333 w 492"/>
                    <a:gd name="T77" fmla="*/ 121 h 216"/>
                    <a:gd name="T78" fmla="*/ 321 w 492"/>
                    <a:gd name="T79" fmla="*/ 105 h 216"/>
                    <a:gd name="T80" fmla="*/ 309 w 492"/>
                    <a:gd name="T81" fmla="*/ 113 h 216"/>
                    <a:gd name="T82" fmla="*/ 309 w 492"/>
                    <a:gd name="T83" fmla="*/ 118 h 216"/>
                    <a:gd name="T84" fmla="*/ 309 w 492"/>
                    <a:gd name="T85" fmla="*/ 163 h 216"/>
                    <a:gd name="T86" fmla="*/ 285 w 492"/>
                    <a:gd name="T87" fmla="*/ 163 h 216"/>
                    <a:gd name="T88" fmla="*/ 285 w 492"/>
                    <a:gd name="T89" fmla="*/ 52 h 216"/>
                    <a:gd name="T90" fmla="*/ 309 w 492"/>
                    <a:gd name="T91" fmla="*/ 52 h 216"/>
                    <a:gd name="T92" fmla="*/ 309 w 492"/>
                    <a:gd name="T93" fmla="*/ 96 h 216"/>
                    <a:gd name="T94" fmla="*/ 309 w 492"/>
                    <a:gd name="T95" fmla="*/ 96 h 216"/>
                    <a:gd name="T96" fmla="*/ 318 w 492"/>
                    <a:gd name="T97" fmla="*/ 88 h 216"/>
                    <a:gd name="T98" fmla="*/ 330 w 492"/>
                    <a:gd name="T99" fmla="*/ 85 h 216"/>
                    <a:gd name="T100" fmla="*/ 356 w 492"/>
                    <a:gd name="T101" fmla="*/ 119 h 216"/>
                    <a:gd name="T102" fmla="*/ 356 w 492"/>
                    <a:gd name="T103" fmla="*/ 163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92" h="216">
                      <a:moveTo>
                        <a:pt x="43" y="0"/>
                      </a:moveTo>
                      <a:cubicBezTo>
                        <a:pt x="20" y="0"/>
                        <a:pt x="0" y="19"/>
                        <a:pt x="0" y="43"/>
                      </a:cubicBezTo>
                      <a:cubicBezTo>
                        <a:pt x="0" y="173"/>
                        <a:pt x="0" y="173"/>
                        <a:pt x="0" y="173"/>
                      </a:cubicBezTo>
                      <a:cubicBezTo>
                        <a:pt x="0" y="197"/>
                        <a:pt x="20" y="216"/>
                        <a:pt x="43" y="216"/>
                      </a:cubicBezTo>
                      <a:cubicBezTo>
                        <a:pt x="449" y="216"/>
                        <a:pt x="449" y="216"/>
                        <a:pt x="449" y="216"/>
                      </a:cubicBezTo>
                      <a:cubicBezTo>
                        <a:pt x="473" y="216"/>
                        <a:pt x="492" y="197"/>
                        <a:pt x="492" y="173"/>
                      </a:cubicBezTo>
                      <a:cubicBezTo>
                        <a:pt x="492" y="43"/>
                        <a:pt x="492" y="43"/>
                        <a:pt x="492" y="43"/>
                      </a:cubicBezTo>
                      <a:cubicBezTo>
                        <a:pt x="492" y="19"/>
                        <a:pt x="473" y="0"/>
                        <a:pt x="449" y="0"/>
                      </a:cubicBezTo>
                      <a:lnTo>
                        <a:pt x="43" y="0"/>
                      </a:lnTo>
                      <a:close/>
                      <a:moveTo>
                        <a:pt x="206" y="163"/>
                      </a:moveTo>
                      <a:cubicBezTo>
                        <a:pt x="136" y="163"/>
                        <a:pt x="136" y="163"/>
                        <a:pt x="136" y="163"/>
                      </a:cubicBezTo>
                      <a:cubicBezTo>
                        <a:pt x="136" y="149"/>
                        <a:pt x="136" y="149"/>
                        <a:pt x="136" y="149"/>
                      </a:cubicBezTo>
                      <a:cubicBezTo>
                        <a:pt x="149" y="137"/>
                        <a:pt x="149" y="137"/>
                        <a:pt x="149" y="137"/>
                      </a:cubicBezTo>
                      <a:cubicBezTo>
                        <a:pt x="170" y="117"/>
                        <a:pt x="181" y="106"/>
                        <a:pt x="181" y="94"/>
                      </a:cubicBezTo>
                      <a:cubicBezTo>
                        <a:pt x="181" y="86"/>
                        <a:pt x="176" y="79"/>
                        <a:pt x="165" y="79"/>
                      </a:cubicBezTo>
                      <a:cubicBezTo>
                        <a:pt x="156" y="79"/>
                        <a:pt x="149" y="84"/>
                        <a:pt x="144" y="88"/>
                      </a:cubicBezTo>
                      <a:cubicBezTo>
                        <a:pt x="137" y="71"/>
                        <a:pt x="137" y="71"/>
                        <a:pt x="137" y="71"/>
                      </a:cubicBezTo>
                      <a:cubicBezTo>
                        <a:pt x="145" y="65"/>
                        <a:pt x="156" y="60"/>
                        <a:pt x="170" y="60"/>
                      </a:cubicBezTo>
                      <a:cubicBezTo>
                        <a:pt x="192" y="60"/>
                        <a:pt x="204" y="74"/>
                        <a:pt x="204" y="92"/>
                      </a:cubicBezTo>
                      <a:cubicBezTo>
                        <a:pt x="204" y="109"/>
                        <a:pt x="192" y="123"/>
                        <a:pt x="178" y="136"/>
                      </a:cubicBezTo>
                      <a:cubicBezTo>
                        <a:pt x="169" y="144"/>
                        <a:pt x="169" y="144"/>
                        <a:pt x="169" y="144"/>
                      </a:cubicBezTo>
                      <a:cubicBezTo>
                        <a:pt x="169" y="144"/>
                        <a:pt x="169" y="144"/>
                        <a:pt x="169" y="144"/>
                      </a:cubicBezTo>
                      <a:cubicBezTo>
                        <a:pt x="206" y="144"/>
                        <a:pt x="206" y="144"/>
                        <a:pt x="206" y="144"/>
                      </a:cubicBezTo>
                      <a:lnTo>
                        <a:pt x="206" y="163"/>
                      </a:lnTo>
                      <a:close/>
                      <a:moveTo>
                        <a:pt x="276" y="139"/>
                      </a:moveTo>
                      <a:cubicBezTo>
                        <a:pt x="272" y="139"/>
                        <a:pt x="272" y="139"/>
                        <a:pt x="272" y="139"/>
                      </a:cubicBezTo>
                      <a:cubicBezTo>
                        <a:pt x="272" y="163"/>
                        <a:pt x="272" y="163"/>
                        <a:pt x="272" y="163"/>
                      </a:cubicBezTo>
                      <a:cubicBezTo>
                        <a:pt x="250" y="163"/>
                        <a:pt x="250" y="163"/>
                        <a:pt x="250" y="163"/>
                      </a:cubicBezTo>
                      <a:cubicBezTo>
                        <a:pt x="250" y="139"/>
                        <a:pt x="250" y="139"/>
                        <a:pt x="250" y="139"/>
                      </a:cubicBezTo>
                      <a:cubicBezTo>
                        <a:pt x="206" y="139"/>
                        <a:pt x="206" y="139"/>
                        <a:pt x="206" y="139"/>
                      </a:cubicBezTo>
                      <a:cubicBezTo>
                        <a:pt x="206" y="124"/>
                        <a:pt x="206" y="124"/>
                        <a:pt x="206" y="124"/>
                      </a:cubicBezTo>
                      <a:cubicBezTo>
                        <a:pt x="244" y="62"/>
                        <a:pt x="244" y="62"/>
                        <a:pt x="244" y="62"/>
                      </a:cubicBezTo>
                      <a:cubicBezTo>
                        <a:pt x="272" y="62"/>
                        <a:pt x="272" y="62"/>
                        <a:pt x="272" y="62"/>
                      </a:cubicBezTo>
                      <a:cubicBezTo>
                        <a:pt x="272" y="121"/>
                        <a:pt x="272" y="121"/>
                        <a:pt x="272" y="121"/>
                      </a:cubicBezTo>
                      <a:cubicBezTo>
                        <a:pt x="276" y="121"/>
                        <a:pt x="276" y="121"/>
                        <a:pt x="276" y="121"/>
                      </a:cubicBezTo>
                      <a:lnTo>
                        <a:pt x="276" y="139"/>
                      </a:lnTo>
                      <a:close/>
                      <a:moveTo>
                        <a:pt x="356" y="163"/>
                      </a:moveTo>
                      <a:cubicBezTo>
                        <a:pt x="333" y="163"/>
                        <a:pt x="333" y="163"/>
                        <a:pt x="333" y="163"/>
                      </a:cubicBezTo>
                      <a:cubicBezTo>
                        <a:pt x="333" y="121"/>
                        <a:pt x="333" y="121"/>
                        <a:pt x="333" y="121"/>
                      </a:cubicBezTo>
                      <a:cubicBezTo>
                        <a:pt x="333" y="111"/>
                        <a:pt x="330" y="105"/>
                        <a:pt x="321" y="105"/>
                      </a:cubicBezTo>
                      <a:cubicBezTo>
                        <a:pt x="315" y="105"/>
                        <a:pt x="311" y="109"/>
                        <a:pt x="309" y="113"/>
                      </a:cubicBezTo>
                      <a:cubicBezTo>
                        <a:pt x="309" y="114"/>
                        <a:pt x="309" y="116"/>
                        <a:pt x="309" y="118"/>
                      </a:cubicBezTo>
                      <a:cubicBezTo>
                        <a:pt x="309" y="163"/>
                        <a:pt x="309" y="163"/>
                        <a:pt x="309" y="163"/>
                      </a:cubicBezTo>
                      <a:cubicBezTo>
                        <a:pt x="285" y="163"/>
                        <a:pt x="285" y="163"/>
                        <a:pt x="285" y="163"/>
                      </a:cubicBezTo>
                      <a:cubicBezTo>
                        <a:pt x="285" y="52"/>
                        <a:pt x="285" y="52"/>
                        <a:pt x="285" y="52"/>
                      </a:cubicBezTo>
                      <a:cubicBezTo>
                        <a:pt x="309" y="52"/>
                        <a:pt x="309" y="52"/>
                        <a:pt x="309" y="52"/>
                      </a:cubicBezTo>
                      <a:cubicBezTo>
                        <a:pt x="309" y="96"/>
                        <a:pt x="309" y="96"/>
                        <a:pt x="309" y="96"/>
                      </a:cubicBezTo>
                      <a:cubicBezTo>
                        <a:pt x="309" y="96"/>
                        <a:pt x="309" y="96"/>
                        <a:pt x="309" y="96"/>
                      </a:cubicBezTo>
                      <a:cubicBezTo>
                        <a:pt x="311" y="93"/>
                        <a:pt x="314" y="90"/>
                        <a:pt x="318" y="88"/>
                      </a:cubicBezTo>
                      <a:cubicBezTo>
                        <a:pt x="321" y="86"/>
                        <a:pt x="326" y="85"/>
                        <a:pt x="330" y="85"/>
                      </a:cubicBezTo>
                      <a:cubicBezTo>
                        <a:pt x="345" y="85"/>
                        <a:pt x="356" y="96"/>
                        <a:pt x="356" y="119"/>
                      </a:cubicBezTo>
                      <a:lnTo>
                        <a:pt x="356" y="1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2" name="Freeform 137"/>
                <p:cNvSpPr/>
                <p:nvPr/>
              </p:nvSpPr>
              <p:spPr bwMode="auto">
                <a:xfrm>
                  <a:off x="4289" y="2358"/>
                  <a:ext cx="636" cy="401"/>
                </a:xfrm>
                <a:custGeom>
                  <a:avLst/>
                  <a:gdLst>
                    <a:gd name="T0" fmla="*/ 53 w 290"/>
                    <a:gd name="T1" fmla="*/ 183 h 183"/>
                    <a:gd name="T2" fmla="*/ 130 w 290"/>
                    <a:gd name="T3" fmla="*/ 96 h 183"/>
                    <a:gd name="T4" fmla="*/ 145 w 290"/>
                    <a:gd name="T5" fmla="*/ 99 h 183"/>
                    <a:gd name="T6" fmla="*/ 161 w 290"/>
                    <a:gd name="T7" fmla="*/ 96 h 183"/>
                    <a:gd name="T8" fmla="*/ 238 w 290"/>
                    <a:gd name="T9" fmla="*/ 183 h 183"/>
                    <a:gd name="T10" fmla="*/ 290 w 290"/>
                    <a:gd name="T11" fmla="*/ 183 h 183"/>
                    <a:gd name="T12" fmla="*/ 190 w 290"/>
                    <a:gd name="T13" fmla="*/ 70 h 183"/>
                    <a:gd name="T14" fmla="*/ 195 w 290"/>
                    <a:gd name="T15" fmla="*/ 49 h 183"/>
                    <a:gd name="T16" fmla="*/ 145 w 290"/>
                    <a:gd name="T17" fmla="*/ 0 h 183"/>
                    <a:gd name="T18" fmla="*/ 96 w 290"/>
                    <a:gd name="T19" fmla="*/ 49 h 183"/>
                    <a:gd name="T20" fmla="*/ 100 w 290"/>
                    <a:gd name="T21" fmla="*/ 70 h 183"/>
                    <a:gd name="T22" fmla="*/ 0 w 290"/>
                    <a:gd name="T23" fmla="*/ 183 h 183"/>
                    <a:gd name="T24" fmla="*/ 53 w 290"/>
                    <a:gd name="T25" fmla="*/ 183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0" h="183">
                      <a:moveTo>
                        <a:pt x="53" y="183"/>
                      </a:moveTo>
                      <a:cubicBezTo>
                        <a:pt x="130" y="96"/>
                        <a:pt x="130" y="96"/>
                        <a:pt x="130" y="96"/>
                      </a:cubicBezTo>
                      <a:cubicBezTo>
                        <a:pt x="135" y="97"/>
                        <a:pt x="140" y="99"/>
                        <a:pt x="145" y="99"/>
                      </a:cubicBezTo>
                      <a:cubicBezTo>
                        <a:pt x="151" y="99"/>
                        <a:pt x="156" y="97"/>
                        <a:pt x="161" y="96"/>
                      </a:cubicBezTo>
                      <a:cubicBezTo>
                        <a:pt x="238" y="183"/>
                        <a:pt x="238" y="183"/>
                        <a:pt x="238" y="183"/>
                      </a:cubicBezTo>
                      <a:cubicBezTo>
                        <a:pt x="290" y="183"/>
                        <a:pt x="290" y="183"/>
                        <a:pt x="290" y="183"/>
                      </a:cubicBezTo>
                      <a:cubicBezTo>
                        <a:pt x="190" y="70"/>
                        <a:pt x="190" y="70"/>
                        <a:pt x="190" y="70"/>
                      </a:cubicBezTo>
                      <a:cubicBezTo>
                        <a:pt x="193" y="63"/>
                        <a:pt x="195" y="56"/>
                        <a:pt x="195" y="49"/>
                      </a:cubicBezTo>
                      <a:cubicBezTo>
                        <a:pt x="195" y="22"/>
                        <a:pt x="173" y="0"/>
                        <a:pt x="145" y="0"/>
                      </a:cubicBezTo>
                      <a:cubicBezTo>
                        <a:pt x="118" y="0"/>
                        <a:pt x="96" y="22"/>
                        <a:pt x="96" y="49"/>
                      </a:cubicBezTo>
                      <a:cubicBezTo>
                        <a:pt x="96" y="56"/>
                        <a:pt x="98" y="63"/>
                        <a:pt x="100" y="70"/>
                      </a:cubicBezTo>
                      <a:cubicBezTo>
                        <a:pt x="0" y="183"/>
                        <a:pt x="0" y="183"/>
                        <a:pt x="0" y="183"/>
                      </a:cubicBezTo>
                      <a:lnTo>
                        <a:pt x="53" y="1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3" name="Freeform 138"/>
                <p:cNvSpPr/>
                <p:nvPr/>
              </p:nvSpPr>
              <p:spPr bwMode="auto">
                <a:xfrm>
                  <a:off x="4570" y="2981"/>
                  <a:ext cx="52" cy="94"/>
                </a:xfrm>
                <a:custGeom>
                  <a:avLst/>
                  <a:gdLst>
                    <a:gd name="T0" fmla="*/ 0 w 24"/>
                    <a:gd name="T1" fmla="*/ 43 h 43"/>
                    <a:gd name="T2" fmla="*/ 0 w 24"/>
                    <a:gd name="T3" fmla="*/ 43 h 43"/>
                    <a:gd name="T4" fmla="*/ 23 w 24"/>
                    <a:gd name="T5" fmla="*/ 43 h 43"/>
                    <a:gd name="T6" fmla="*/ 24 w 24"/>
                    <a:gd name="T7" fmla="*/ 2 h 43"/>
                    <a:gd name="T8" fmla="*/ 23 w 24"/>
                    <a:gd name="T9" fmla="*/ 2 h 43"/>
                    <a:gd name="T10" fmla="*/ 0 w 24"/>
                    <a:gd name="T11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" h="43">
                      <a:moveTo>
                        <a:pt x="0" y="43"/>
                      </a:move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23" y="43"/>
                        <a:pt x="23" y="43"/>
                        <a:pt x="23" y="43"/>
                      </a:cubicBezTo>
                      <a:cubicBezTo>
                        <a:pt x="23" y="43"/>
                        <a:pt x="24" y="0"/>
                        <a:pt x="24" y="2"/>
                      </a:cubicBezTo>
                      <a:cubicBezTo>
                        <a:pt x="23" y="2"/>
                        <a:pt x="23" y="2"/>
                        <a:pt x="23" y="2"/>
                      </a:cubicBezTo>
                      <a:cubicBezTo>
                        <a:pt x="20" y="9"/>
                        <a:pt x="0" y="43"/>
                        <a:pt x="0" y="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4" name="Freeform 139"/>
                <p:cNvSpPr>
                  <a:spLocks noEditPoints="1"/>
                </p:cNvSpPr>
                <p:nvPr/>
              </p:nvSpPr>
              <p:spPr bwMode="auto">
                <a:xfrm>
                  <a:off x="4070" y="2810"/>
                  <a:ext cx="1078" cy="473"/>
                </a:xfrm>
                <a:custGeom>
                  <a:avLst/>
                  <a:gdLst>
                    <a:gd name="T0" fmla="*/ 43 w 492"/>
                    <a:gd name="T1" fmla="*/ 0 h 216"/>
                    <a:gd name="T2" fmla="*/ 0 w 492"/>
                    <a:gd name="T3" fmla="*/ 43 h 216"/>
                    <a:gd name="T4" fmla="*/ 0 w 492"/>
                    <a:gd name="T5" fmla="*/ 173 h 216"/>
                    <a:gd name="T6" fmla="*/ 43 w 492"/>
                    <a:gd name="T7" fmla="*/ 216 h 216"/>
                    <a:gd name="T8" fmla="*/ 449 w 492"/>
                    <a:gd name="T9" fmla="*/ 216 h 216"/>
                    <a:gd name="T10" fmla="*/ 492 w 492"/>
                    <a:gd name="T11" fmla="*/ 173 h 216"/>
                    <a:gd name="T12" fmla="*/ 492 w 492"/>
                    <a:gd name="T13" fmla="*/ 43 h 216"/>
                    <a:gd name="T14" fmla="*/ 449 w 492"/>
                    <a:gd name="T15" fmla="*/ 0 h 216"/>
                    <a:gd name="T16" fmla="*/ 43 w 492"/>
                    <a:gd name="T17" fmla="*/ 0 h 216"/>
                    <a:gd name="T18" fmla="*/ 206 w 492"/>
                    <a:gd name="T19" fmla="*/ 163 h 216"/>
                    <a:gd name="T20" fmla="*/ 136 w 492"/>
                    <a:gd name="T21" fmla="*/ 163 h 216"/>
                    <a:gd name="T22" fmla="*/ 136 w 492"/>
                    <a:gd name="T23" fmla="*/ 149 h 216"/>
                    <a:gd name="T24" fmla="*/ 149 w 492"/>
                    <a:gd name="T25" fmla="*/ 137 h 216"/>
                    <a:gd name="T26" fmla="*/ 181 w 492"/>
                    <a:gd name="T27" fmla="*/ 94 h 216"/>
                    <a:gd name="T28" fmla="*/ 165 w 492"/>
                    <a:gd name="T29" fmla="*/ 79 h 216"/>
                    <a:gd name="T30" fmla="*/ 144 w 492"/>
                    <a:gd name="T31" fmla="*/ 88 h 216"/>
                    <a:gd name="T32" fmla="*/ 137 w 492"/>
                    <a:gd name="T33" fmla="*/ 71 h 216"/>
                    <a:gd name="T34" fmla="*/ 170 w 492"/>
                    <a:gd name="T35" fmla="*/ 60 h 216"/>
                    <a:gd name="T36" fmla="*/ 204 w 492"/>
                    <a:gd name="T37" fmla="*/ 92 h 216"/>
                    <a:gd name="T38" fmla="*/ 178 w 492"/>
                    <a:gd name="T39" fmla="*/ 136 h 216"/>
                    <a:gd name="T40" fmla="*/ 169 w 492"/>
                    <a:gd name="T41" fmla="*/ 144 h 216"/>
                    <a:gd name="T42" fmla="*/ 169 w 492"/>
                    <a:gd name="T43" fmla="*/ 144 h 216"/>
                    <a:gd name="T44" fmla="*/ 206 w 492"/>
                    <a:gd name="T45" fmla="*/ 144 h 216"/>
                    <a:gd name="T46" fmla="*/ 206 w 492"/>
                    <a:gd name="T47" fmla="*/ 163 h 216"/>
                    <a:gd name="T48" fmla="*/ 276 w 492"/>
                    <a:gd name="T49" fmla="*/ 139 h 216"/>
                    <a:gd name="T50" fmla="*/ 272 w 492"/>
                    <a:gd name="T51" fmla="*/ 139 h 216"/>
                    <a:gd name="T52" fmla="*/ 272 w 492"/>
                    <a:gd name="T53" fmla="*/ 163 h 216"/>
                    <a:gd name="T54" fmla="*/ 250 w 492"/>
                    <a:gd name="T55" fmla="*/ 163 h 216"/>
                    <a:gd name="T56" fmla="*/ 250 w 492"/>
                    <a:gd name="T57" fmla="*/ 139 h 216"/>
                    <a:gd name="T58" fmla="*/ 206 w 492"/>
                    <a:gd name="T59" fmla="*/ 139 h 216"/>
                    <a:gd name="T60" fmla="*/ 206 w 492"/>
                    <a:gd name="T61" fmla="*/ 124 h 216"/>
                    <a:gd name="T62" fmla="*/ 244 w 492"/>
                    <a:gd name="T63" fmla="*/ 62 h 216"/>
                    <a:gd name="T64" fmla="*/ 272 w 492"/>
                    <a:gd name="T65" fmla="*/ 62 h 216"/>
                    <a:gd name="T66" fmla="*/ 272 w 492"/>
                    <a:gd name="T67" fmla="*/ 121 h 216"/>
                    <a:gd name="T68" fmla="*/ 276 w 492"/>
                    <a:gd name="T69" fmla="*/ 121 h 216"/>
                    <a:gd name="T70" fmla="*/ 276 w 492"/>
                    <a:gd name="T71" fmla="*/ 139 h 216"/>
                    <a:gd name="T72" fmla="*/ 356 w 492"/>
                    <a:gd name="T73" fmla="*/ 163 h 216"/>
                    <a:gd name="T74" fmla="*/ 333 w 492"/>
                    <a:gd name="T75" fmla="*/ 163 h 216"/>
                    <a:gd name="T76" fmla="*/ 333 w 492"/>
                    <a:gd name="T77" fmla="*/ 121 h 216"/>
                    <a:gd name="T78" fmla="*/ 321 w 492"/>
                    <a:gd name="T79" fmla="*/ 105 h 216"/>
                    <a:gd name="T80" fmla="*/ 309 w 492"/>
                    <a:gd name="T81" fmla="*/ 113 h 216"/>
                    <a:gd name="T82" fmla="*/ 309 w 492"/>
                    <a:gd name="T83" fmla="*/ 118 h 216"/>
                    <a:gd name="T84" fmla="*/ 309 w 492"/>
                    <a:gd name="T85" fmla="*/ 163 h 216"/>
                    <a:gd name="T86" fmla="*/ 285 w 492"/>
                    <a:gd name="T87" fmla="*/ 163 h 216"/>
                    <a:gd name="T88" fmla="*/ 285 w 492"/>
                    <a:gd name="T89" fmla="*/ 52 h 216"/>
                    <a:gd name="T90" fmla="*/ 309 w 492"/>
                    <a:gd name="T91" fmla="*/ 52 h 216"/>
                    <a:gd name="T92" fmla="*/ 309 w 492"/>
                    <a:gd name="T93" fmla="*/ 96 h 216"/>
                    <a:gd name="T94" fmla="*/ 309 w 492"/>
                    <a:gd name="T95" fmla="*/ 96 h 216"/>
                    <a:gd name="T96" fmla="*/ 318 w 492"/>
                    <a:gd name="T97" fmla="*/ 88 h 216"/>
                    <a:gd name="T98" fmla="*/ 330 w 492"/>
                    <a:gd name="T99" fmla="*/ 85 h 216"/>
                    <a:gd name="T100" fmla="*/ 356 w 492"/>
                    <a:gd name="T101" fmla="*/ 119 h 216"/>
                    <a:gd name="T102" fmla="*/ 356 w 492"/>
                    <a:gd name="T103" fmla="*/ 163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92" h="216">
                      <a:moveTo>
                        <a:pt x="43" y="0"/>
                      </a:moveTo>
                      <a:cubicBezTo>
                        <a:pt x="20" y="0"/>
                        <a:pt x="0" y="19"/>
                        <a:pt x="0" y="43"/>
                      </a:cubicBezTo>
                      <a:cubicBezTo>
                        <a:pt x="0" y="173"/>
                        <a:pt x="0" y="173"/>
                        <a:pt x="0" y="173"/>
                      </a:cubicBezTo>
                      <a:cubicBezTo>
                        <a:pt x="0" y="197"/>
                        <a:pt x="20" y="216"/>
                        <a:pt x="43" y="216"/>
                      </a:cubicBezTo>
                      <a:cubicBezTo>
                        <a:pt x="449" y="216"/>
                        <a:pt x="449" y="216"/>
                        <a:pt x="449" y="216"/>
                      </a:cubicBezTo>
                      <a:cubicBezTo>
                        <a:pt x="473" y="216"/>
                        <a:pt x="492" y="197"/>
                        <a:pt x="492" y="173"/>
                      </a:cubicBezTo>
                      <a:cubicBezTo>
                        <a:pt x="492" y="43"/>
                        <a:pt x="492" y="43"/>
                        <a:pt x="492" y="43"/>
                      </a:cubicBezTo>
                      <a:cubicBezTo>
                        <a:pt x="492" y="19"/>
                        <a:pt x="473" y="0"/>
                        <a:pt x="449" y="0"/>
                      </a:cubicBezTo>
                      <a:lnTo>
                        <a:pt x="43" y="0"/>
                      </a:lnTo>
                      <a:close/>
                      <a:moveTo>
                        <a:pt x="206" y="163"/>
                      </a:moveTo>
                      <a:cubicBezTo>
                        <a:pt x="136" y="163"/>
                        <a:pt x="136" y="163"/>
                        <a:pt x="136" y="163"/>
                      </a:cubicBezTo>
                      <a:cubicBezTo>
                        <a:pt x="136" y="149"/>
                        <a:pt x="136" y="149"/>
                        <a:pt x="136" y="149"/>
                      </a:cubicBezTo>
                      <a:cubicBezTo>
                        <a:pt x="149" y="137"/>
                        <a:pt x="149" y="137"/>
                        <a:pt x="149" y="137"/>
                      </a:cubicBezTo>
                      <a:cubicBezTo>
                        <a:pt x="170" y="117"/>
                        <a:pt x="181" y="106"/>
                        <a:pt x="181" y="94"/>
                      </a:cubicBezTo>
                      <a:cubicBezTo>
                        <a:pt x="181" y="86"/>
                        <a:pt x="176" y="79"/>
                        <a:pt x="165" y="79"/>
                      </a:cubicBezTo>
                      <a:cubicBezTo>
                        <a:pt x="156" y="79"/>
                        <a:pt x="149" y="84"/>
                        <a:pt x="144" y="88"/>
                      </a:cubicBezTo>
                      <a:cubicBezTo>
                        <a:pt x="137" y="71"/>
                        <a:pt x="137" y="71"/>
                        <a:pt x="137" y="71"/>
                      </a:cubicBezTo>
                      <a:cubicBezTo>
                        <a:pt x="145" y="65"/>
                        <a:pt x="156" y="60"/>
                        <a:pt x="170" y="60"/>
                      </a:cubicBezTo>
                      <a:cubicBezTo>
                        <a:pt x="192" y="60"/>
                        <a:pt x="204" y="74"/>
                        <a:pt x="204" y="92"/>
                      </a:cubicBezTo>
                      <a:cubicBezTo>
                        <a:pt x="204" y="109"/>
                        <a:pt x="192" y="123"/>
                        <a:pt x="178" y="136"/>
                      </a:cubicBezTo>
                      <a:cubicBezTo>
                        <a:pt x="169" y="144"/>
                        <a:pt x="169" y="144"/>
                        <a:pt x="169" y="144"/>
                      </a:cubicBezTo>
                      <a:cubicBezTo>
                        <a:pt x="169" y="144"/>
                        <a:pt x="169" y="144"/>
                        <a:pt x="169" y="144"/>
                      </a:cubicBezTo>
                      <a:cubicBezTo>
                        <a:pt x="206" y="144"/>
                        <a:pt x="206" y="144"/>
                        <a:pt x="206" y="144"/>
                      </a:cubicBezTo>
                      <a:lnTo>
                        <a:pt x="206" y="163"/>
                      </a:lnTo>
                      <a:close/>
                      <a:moveTo>
                        <a:pt x="276" y="139"/>
                      </a:moveTo>
                      <a:cubicBezTo>
                        <a:pt x="272" y="139"/>
                        <a:pt x="272" y="139"/>
                        <a:pt x="272" y="139"/>
                      </a:cubicBezTo>
                      <a:cubicBezTo>
                        <a:pt x="272" y="163"/>
                        <a:pt x="272" y="163"/>
                        <a:pt x="272" y="163"/>
                      </a:cubicBezTo>
                      <a:cubicBezTo>
                        <a:pt x="250" y="163"/>
                        <a:pt x="250" y="163"/>
                        <a:pt x="250" y="163"/>
                      </a:cubicBezTo>
                      <a:cubicBezTo>
                        <a:pt x="250" y="139"/>
                        <a:pt x="250" y="139"/>
                        <a:pt x="250" y="139"/>
                      </a:cubicBezTo>
                      <a:cubicBezTo>
                        <a:pt x="206" y="139"/>
                        <a:pt x="206" y="139"/>
                        <a:pt x="206" y="139"/>
                      </a:cubicBezTo>
                      <a:cubicBezTo>
                        <a:pt x="206" y="124"/>
                        <a:pt x="206" y="124"/>
                        <a:pt x="206" y="124"/>
                      </a:cubicBezTo>
                      <a:cubicBezTo>
                        <a:pt x="244" y="62"/>
                        <a:pt x="244" y="62"/>
                        <a:pt x="244" y="62"/>
                      </a:cubicBezTo>
                      <a:cubicBezTo>
                        <a:pt x="272" y="62"/>
                        <a:pt x="272" y="62"/>
                        <a:pt x="272" y="62"/>
                      </a:cubicBezTo>
                      <a:cubicBezTo>
                        <a:pt x="272" y="121"/>
                        <a:pt x="272" y="121"/>
                        <a:pt x="272" y="121"/>
                      </a:cubicBezTo>
                      <a:cubicBezTo>
                        <a:pt x="276" y="121"/>
                        <a:pt x="276" y="121"/>
                        <a:pt x="276" y="121"/>
                      </a:cubicBezTo>
                      <a:lnTo>
                        <a:pt x="276" y="139"/>
                      </a:lnTo>
                      <a:close/>
                      <a:moveTo>
                        <a:pt x="356" y="163"/>
                      </a:moveTo>
                      <a:cubicBezTo>
                        <a:pt x="333" y="163"/>
                        <a:pt x="333" y="163"/>
                        <a:pt x="333" y="163"/>
                      </a:cubicBezTo>
                      <a:cubicBezTo>
                        <a:pt x="333" y="121"/>
                        <a:pt x="333" y="121"/>
                        <a:pt x="333" y="121"/>
                      </a:cubicBezTo>
                      <a:cubicBezTo>
                        <a:pt x="333" y="111"/>
                        <a:pt x="330" y="105"/>
                        <a:pt x="321" y="105"/>
                      </a:cubicBezTo>
                      <a:cubicBezTo>
                        <a:pt x="315" y="105"/>
                        <a:pt x="311" y="109"/>
                        <a:pt x="309" y="113"/>
                      </a:cubicBezTo>
                      <a:cubicBezTo>
                        <a:pt x="309" y="114"/>
                        <a:pt x="309" y="116"/>
                        <a:pt x="309" y="118"/>
                      </a:cubicBezTo>
                      <a:cubicBezTo>
                        <a:pt x="309" y="163"/>
                        <a:pt x="309" y="163"/>
                        <a:pt x="309" y="163"/>
                      </a:cubicBezTo>
                      <a:cubicBezTo>
                        <a:pt x="285" y="163"/>
                        <a:pt x="285" y="163"/>
                        <a:pt x="285" y="163"/>
                      </a:cubicBezTo>
                      <a:cubicBezTo>
                        <a:pt x="285" y="52"/>
                        <a:pt x="285" y="52"/>
                        <a:pt x="285" y="52"/>
                      </a:cubicBezTo>
                      <a:cubicBezTo>
                        <a:pt x="309" y="52"/>
                        <a:pt x="309" y="52"/>
                        <a:pt x="309" y="52"/>
                      </a:cubicBezTo>
                      <a:cubicBezTo>
                        <a:pt x="309" y="96"/>
                        <a:pt x="309" y="96"/>
                        <a:pt x="309" y="96"/>
                      </a:cubicBezTo>
                      <a:cubicBezTo>
                        <a:pt x="309" y="96"/>
                        <a:pt x="309" y="96"/>
                        <a:pt x="309" y="96"/>
                      </a:cubicBezTo>
                      <a:cubicBezTo>
                        <a:pt x="311" y="93"/>
                        <a:pt x="314" y="90"/>
                        <a:pt x="318" y="88"/>
                      </a:cubicBezTo>
                      <a:cubicBezTo>
                        <a:pt x="321" y="86"/>
                        <a:pt x="326" y="85"/>
                        <a:pt x="330" y="85"/>
                      </a:cubicBezTo>
                      <a:cubicBezTo>
                        <a:pt x="345" y="85"/>
                        <a:pt x="356" y="96"/>
                        <a:pt x="356" y="119"/>
                      </a:cubicBezTo>
                      <a:lnTo>
                        <a:pt x="356" y="1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76" grpId="0"/>
      <p:bldP spid="176" grpId="1"/>
    </p:bld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 algn="ctr">
          <a:defRPr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1470</Words>
  <Application>WPS 演示</Application>
  <PresentationFormat>宽屏</PresentationFormat>
  <Paragraphs>245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Arial</vt:lpstr>
      <vt:lpstr>宋体</vt:lpstr>
      <vt:lpstr>Wingdings</vt:lpstr>
      <vt:lpstr>方正大黑简体</vt:lpstr>
      <vt:lpstr>微软雅黑</vt:lpstr>
      <vt:lpstr>方正正中黑简体</vt:lpstr>
      <vt:lpstr>Times New Roman</vt:lpstr>
      <vt:lpstr>方正兰亭细黑_GBK</vt:lpstr>
      <vt:lpstr>方正正黑简体</vt:lpstr>
      <vt:lpstr>Calibri</vt:lpstr>
      <vt:lpstr>Arial Unicode MS</vt:lpstr>
      <vt:lpstr>Calibri Light</vt:lpstr>
      <vt:lpstr>Office 主题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Mcx</dc:creator>
  <cp:lastModifiedBy>Administrator</cp:lastModifiedBy>
  <cp:revision>295</cp:revision>
  <dcterms:created xsi:type="dcterms:W3CDTF">2023-01-16T02:44:00Z</dcterms:created>
  <dcterms:modified xsi:type="dcterms:W3CDTF">2023-01-28T03:06:21Z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2052-11.8.2.11542</vt:lpwstr>
  </property>
  <property fmtid="{D5CDD505-2E9C-101B-9397-08002B2CF9AE}" pid="3" name="ICV">
    <vt:lpwstr>64A8F2F00DB64AFBB8FBB119676C09D4</vt:lpwstr>
  </property>
</Properties>
</file>