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4" r:id="rId3"/>
    <p:sldId id="257" r:id="rId5"/>
    <p:sldId id="364" r:id="rId6"/>
    <p:sldId id="323" r:id="rId7"/>
    <p:sldId id="348" r:id="rId8"/>
    <p:sldId id="280" r:id="rId9"/>
    <p:sldId id="351" r:id="rId10"/>
    <p:sldId id="352" r:id="rId11"/>
    <p:sldId id="353" r:id="rId12"/>
    <p:sldId id="354" r:id="rId13"/>
    <p:sldId id="355" r:id="rId14"/>
    <p:sldId id="356" r:id="rId15"/>
    <p:sldId id="327" r:id="rId16"/>
    <p:sldId id="358" r:id="rId17"/>
  </p:sldIdLst>
  <p:sldSz cx="9144000" cy="514477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660"/>
  </p:normalViewPr>
  <p:slideViewPr>
    <p:cSldViewPr>
      <p:cViewPr varScale="1">
        <p:scale>
          <a:sx n="141" d="100"/>
          <a:sy n="141" d="100"/>
        </p:scale>
        <p:origin x="720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19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7A14F398-E279-4563-97D7-CD45B0F01439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F30D575-0996-4A75-BB26-7F3A64A10107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833F6-39CB-47A6-A5EC-FEA82D0173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0D575-0996-4A75-BB26-7F3A64A1010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23528" y="268288"/>
            <a:ext cx="8568952" cy="4644516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1520" y="232284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2925" y="0"/>
            <a:ext cx="9146672" cy="5145088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2" name="矩形 1"/>
          <p:cNvSpPr/>
          <p:nvPr userDrawn="1"/>
        </p:nvSpPr>
        <p:spPr>
          <a:xfrm>
            <a:off x="0" y="0"/>
            <a:ext cx="9144000" cy="5145088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ea typeface="微软雅黑" panose="020B0503020204020204" pitchFamily="34" charset="-122"/>
            </a:endParaRPr>
          </a:p>
        </p:txBody>
      </p:sp>
      <p:sp>
        <p:nvSpPr>
          <p:cNvPr id="3" name="TextBox 1"/>
          <p:cNvSpPr txBox="1"/>
          <p:nvPr userDrawn="1"/>
        </p:nvSpPr>
        <p:spPr>
          <a:xfrm>
            <a:off x="3842567" y="368823"/>
            <a:ext cx="13388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5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点击添加标题</a:t>
            </a:r>
            <a:endParaRPr lang="en-US" altLang="zh-CN" sz="1500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2"/>
          <p:cNvSpPr txBox="1"/>
          <p:nvPr userDrawn="1"/>
        </p:nvSpPr>
        <p:spPr>
          <a:xfrm>
            <a:off x="3274747" y="710766"/>
            <a:ext cx="2562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53" y="196280"/>
            <a:ext cx="144024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37"/>
          <p:cNvSpPr txBox="1"/>
          <p:nvPr userDrawn="1"/>
        </p:nvSpPr>
        <p:spPr>
          <a:xfrm>
            <a:off x="216273" y="196280"/>
            <a:ext cx="2189971" cy="315475"/>
          </a:xfrm>
          <a:prstGeom prst="rect">
            <a:avLst/>
          </a:prstGeom>
          <a:noFill/>
        </p:spPr>
        <p:txBody>
          <a:bodyPr wrap="none" lIns="68572" tIns="34286" rIns="68572" bIns="34286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文本框 38"/>
          <p:cNvSpPr txBox="1"/>
          <p:nvPr userDrawn="1"/>
        </p:nvSpPr>
        <p:spPr>
          <a:xfrm>
            <a:off x="265225" y="520317"/>
            <a:ext cx="2038917" cy="207753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23528" y="268288"/>
            <a:ext cx="8568952" cy="4644516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1520" y="232284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23528" y="268288"/>
            <a:ext cx="8568952" cy="4644516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1520" y="232284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23528" y="268288"/>
            <a:ext cx="8568952" cy="4644516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115E-07FC-47AE-8678-8B681C6891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1520" y="232284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3" Type="http://schemas.openxmlformats.org/officeDocument/2006/relationships/theme" Target="../theme/theme1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2702115E-07FC-47AE-8678-8B681C689199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D7F5BB56-9B96-4394-98D1-089DE868BDAA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spd="slow" advClick="0" advTm="3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03548" y="484312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060" y="2607945"/>
            <a:ext cx="73679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</a:t>
            </a: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</a:t>
            </a:r>
            <a:r>
              <a:rPr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府信息公开</a:t>
            </a:r>
            <a:r>
              <a:rPr lang="zh-CN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年度报告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1736090" y="1671955"/>
            <a:ext cx="61258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4400" dirty="0" smtClean="0">
                <a:solidFill>
                  <a:schemeClr val="tx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海盐县综合行政执法局</a:t>
            </a:r>
            <a:endParaRPr lang="zh-CN" sz="4400" dirty="0" smtClean="0">
              <a:solidFill>
                <a:schemeClr val="tx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49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31158" y="483677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9" name="文本框 7"/>
          <p:cNvSpPr txBox="1">
            <a:spLocks noChangeArrowheads="1"/>
          </p:cNvSpPr>
          <p:nvPr/>
        </p:nvSpPr>
        <p:spPr bwMode="auto">
          <a:xfrm>
            <a:off x="1639570" y="1528445"/>
            <a:ext cx="586549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     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PA_chenying0907 15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7994661" y="4208038"/>
            <a:ext cx="241697" cy="208424"/>
          </a:xfrm>
          <a:custGeom>
            <a:avLst/>
            <a:gdLst>
              <a:gd name="T0" fmla="*/ 10 w 270"/>
              <a:gd name="T1" fmla="*/ 135 h 232"/>
              <a:gd name="T2" fmla="*/ 28 w 270"/>
              <a:gd name="T3" fmla="*/ 139 h 232"/>
              <a:gd name="T4" fmla="*/ 42 w 270"/>
              <a:gd name="T5" fmla="*/ 117 h 232"/>
              <a:gd name="T6" fmla="*/ 16 w 270"/>
              <a:gd name="T7" fmla="*/ 111 h 232"/>
              <a:gd name="T8" fmla="*/ 2 w 270"/>
              <a:gd name="T9" fmla="*/ 120 h 232"/>
              <a:gd name="T10" fmla="*/ 10 w 270"/>
              <a:gd name="T11" fmla="*/ 135 h 232"/>
              <a:gd name="T12" fmla="*/ 248 w 270"/>
              <a:gd name="T13" fmla="*/ 138 h 232"/>
              <a:gd name="T14" fmla="*/ 189 w 270"/>
              <a:gd name="T15" fmla="*/ 192 h 232"/>
              <a:gd name="T16" fmla="*/ 119 w 270"/>
              <a:gd name="T17" fmla="*/ 137 h 232"/>
              <a:gd name="T18" fmla="*/ 114 w 270"/>
              <a:gd name="T19" fmla="*/ 135 h 232"/>
              <a:gd name="T20" fmla="*/ 105 w 270"/>
              <a:gd name="T21" fmla="*/ 133 h 232"/>
              <a:gd name="T22" fmla="*/ 91 w 270"/>
              <a:gd name="T23" fmla="*/ 154 h 232"/>
              <a:gd name="T24" fmla="*/ 105 w 270"/>
              <a:gd name="T25" fmla="*/ 158 h 232"/>
              <a:gd name="T26" fmla="*/ 181 w 270"/>
              <a:gd name="T27" fmla="*/ 217 h 232"/>
              <a:gd name="T28" fmla="*/ 189 w 270"/>
              <a:gd name="T29" fmla="*/ 220 h 232"/>
              <a:gd name="T30" fmla="*/ 197 w 270"/>
              <a:gd name="T31" fmla="*/ 217 h 232"/>
              <a:gd name="T32" fmla="*/ 264 w 270"/>
              <a:gd name="T33" fmla="*/ 156 h 232"/>
              <a:gd name="T34" fmla="*/ 266 w 270"/>
              <a:gd name="T35" fmla="*/ 139 h 232"/>
              <a:gd name="T36" fmla="*/ 248 w 270"/>
              <a:gd name="T37" fmla="*/ 138 h 232"/>
              <a:gd name="T38" fmla="*/ 117 w 270"/>
              <a:gd name="T39" fmla="*/ 79 h 232"/>
              <a:gd name="T40" fmla="*/ 183 w 270"/>
              <a:gd name="T41" fmla="*/ 121 h 232"/>
              <a:gd name="T42" fmla="*/ 199 w 270"/>
              <a:gd name="T43" fmla="*/ 117 h 232"/>
              <a:gd name="T44" fmla="*/ 266 w 270"/>
              <a:gd name="T45" fmla="*/ 20 h 232"/>
              <a:gd name="T46" fmla="*/ 263 w 270"/>
              <a:gd name="T47" fmla="*/ 3 h 232"/>
              <a:gd name="T48" fmla="*/ 246 w 270"/>
              <a:gd name="T49" fmla="*/ 7 h 232"/>
              <a:gd name="T50" fmla="*/ 186 w 270"/>
              <a:gd name="T51" fmla="*/ 94 h 232"/>
              <a:gd name="T52" fmla="*/ 120 w 270"/>
              <a:gd name="T53" fmla="*/ 52 h 232"/>
              <a:gd name="T54" fmla="*/ 111 w 270"/>
              <a:gd name="T55" fmla="*/ 50 h 232"/>
              <a:gd name="T56" fmla="*/ 103 w 270"/>
              <a:gd name="T57" fmla="*/ 56 h 232"/>
              <a:gd name="T58" fmla="*/ 3 w 270"/>
              <a:gd name="T59" fmla="*/ 213 h 232"/>
              <a:gd name="T60" fmla="*/ 7 w 270"/>
              <a:gd name="T61" fmla="*/ 230 h 232"/>
              <a:gd name="T62" fmla="*/ 13 w 270"/>
              <a:gd name="T63" fmla="*/ 232 h 232"/>
              <a:gd name="T64" fmla="*/ 24 w 270"/>
              <a:gd name="T65" fmla="*/ 227 h 232"/>
              <a:gd name="T66" fmla="*/ 117 w 270"/>
              <a:gd name="T67" fmla="*/ 79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0" h="232">
                <a:moveTo>
                  <a:pt x="10" y="135"/>
                </a:moveTo>
                <a:cubicBezTo>
                  <a:pt x="28" y="139"/>
                  <a:pt x="28" y="139"/>
                  <a:pt x="28" y="139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0" y="109"/>
                  <a:pt x="3" y="113"/>
                  <a:pt x="2" y="120"/>
                </a:cubicBezTo>
                <a:cubicBezTo>
                  <a:pt x="0" y="126"/>
                  <a:pt x="4" y="133"/>
                  <a:pt x="10" y="135"/>
                </a:cubicBezTo>
                <a:close/>
                <a:moveTo>
                  <a:pt x="248" y="138"/>
                </a:moveTo>
                <a:cubicBezTo>
                  <a:pt x="189" y="192"/>
                  <a:pt x="189" y="192"/>
                  <a:pt x="189" y="192"/>
                </a:cubicBezTo>
                <a:cubicBezTo>
                  <a:pt x="119" y="137"/>
                  <a:pt x="119" y="137"/>
                  <a:pt x="119" y="137"/>
                </a:cubicBezTo>
                <a:cubicBezTo>
                  <a:pt x="117" y="136"/>
                  <a:pt x="115" y="135"/>
                  <a:pt x="114" y="135"/>
                </a:cubicBezTo>
                <a:cubicBezTo>
                  <a:pt x="105" y="133"/>
                  <a:pt x="105" y="133"/>
                  <a:pt x="105" y="133"/>
                </a:cubicBezTo>
                <a:cubicBezTo>
                  <a:pt x="91" y="154"/>
                  <a:pt x="91" y="154"/>
                  <a:pt x="91" y="154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81" y="217"/>
                  <a:pt x="181" y="217"/>
                  <a:pt x="181" y="217"/>
                </a:cubicBezTo>
                <a:cubicBezTo>
                  <a:pt x="184" y="219"/>
                  <a:pt x="187" y="220"/>
                  <a:pt x="189" y="220"/>
                </a:cubicBezTo>
                <a:cubicBezTo>
                  <a:pt x="192" y="220"/>
                  <a:pt x="195" y="219"/>
                  <a:pt x="197" y="217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70" y="152"/>
                  <a:pt x="270" y="144"/>
                  <a:pt x="266" y="139"/>
                </a:cubicBezTo>
                <a:cubicBezTo>
                  <a:pt x="261" y="134"/>
                  <a:pt x="253" y="133"/>
                  <a:pt x="248" y="138"/>
                </a:cubicBezTo>
                <a:close/>
                <a:moveTo>
                  <a:pt x="117" y="79"/>
                </a:moveTo>
                <a:cubicBezTo>
                  <a:pt x="183" y="121"/>
                  <a:pt x="183" y="121"/>
                  <a:pt x="183" y="121"/>
                </a:cubicBezTo>
                <a:cubicBezTo>
                  <a:pt x="188" y="124"/>
                  <a:pt x="195" y="123"/>
                  <a:pt x="199" y="117"/>
                </a:cubicBezTo>
                <a:cubicBezTo>
                  <a:pt x="266" y="20"/>
                  <a:pt x="266" y="20"/>
                  <a:pt x="266" y="20"/>
                </a:cubicBezTo>
                <a:cubicBezTo>
                  <a:pt x="270" y="15"/>
                  <a:pt x="269" y="7"/>
                  <a:pt x="263" y="3"/>
                </a:cubicBezTo>
                <a:cubicBezTo>
                  <a:pt x="258" y="0"/>
                  <a:pt x="250" y="1"/>
                  <a:pt x="246" y="7"/>
                </a:cubicBezTo>
                <a:cubicBezTo>
                  <a:pt x="186" y="94"/>
                  <a:pt x="186" y="94"/>
                  <a:pt x="186" y="94"/>
                </a:cubicBezTo>
                <a:cubicBezTo>
                  <a:pt x="120" y="52"/>
                  <a:pt x="120" y="52"/>
                  <a:pt x="120" y="52"/>
                </a:cubicBezTo>
                <a:cubicBezTo>
                  <a:pt x="117" y="50"/>
                  <a:pt x="114" y="50"/>
                  <a:pt x="111" y="50"/>
                </a:cubicBezTo>
                <a:cubicBezTo>
                  <a:pt x="108" y="51"/>
                  <a:pt x="105" y="53"/>
                  <a:pt x="103" y="56"/>
                </a:cubicBezTo>
                <a:cubicBezTo>
                  <a:pt x="3" y="213"/>
                  <a:pt x="3" y="213"/>
                  <a:pt x="3" y="213"/>
                </a:cubicBezTo>
                <a:cubicBezTo>
                  <a:pt x="0" y="219"/>
                  <a:pt x="1" y="227"/>
                  <a:pt x="7" y="230"/>
                </a:cubicBezTo>
                <a:cubicBezTo>
                  <a:pt x="9" y="231"/>
                  <a:pt x="11" y="232"/>
                  <a:pt x="13" y="232"/>
                </a:cubicBezTo>
                <a:cubicBezTo>
                  <a:pt x="18" y="232"/>
                  <a:pt x="21" y="230"/>
                  <a:pt x="24" y="227"/>
                </a:cubicBezTo>
                <a:cubicBezTo>
                  <a:pt x="117" y="79"/>
                  <a:pt x="117" y="79"/>
                  <a:pt x="117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3"/>
            </p:custDataLst>
          </p:nvPr>
        </p:nvGraphicFramePr>
        <p:xfrm>
          <a:off x="1398270" y="1221105"/>
          <a:ext cx="6477000" cy="3102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22161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第二十条第（一）项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</a:t>
                      </a: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制发件数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本年废止件数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现行有效件</a:t>
                      </a: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规章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行政规范性文件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第二十条第（五）项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本年处理决定数量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行政许可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501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第二十条第（六）项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本年处理决定数量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行政处罚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1817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行政强制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第二十条第（八）项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信息内容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本年收费金额（单位：万元）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行政事业性收费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6800" y="736196"/>
            <a:ext cx="2880360" cy="34544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二、主动公开政府信息情况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4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31158" y="483677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950" y="592686"/>
            <a:ext cx="4023360" cy="34544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三、收到和处理政府信息公开申请情况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7"/>
          <p:cNvSpPr txBox="1">
            <a:spLocks noChangeArrowheads="1"/>
          </p:cNvSpPr>
          <p:nvPr/>
        </p:nvSpPr>
        <p:spPr bwMode="auto">
          <a:xfrm>
            <a:off x="1639570" y="1528445"/>
            <a:ext cx="586549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     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PA_chenying0907 15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7994661" y="4208038"/>
            <a:ext cx="241697" cy="208424"/>
          </a:xfrm>
          <a:custGeom>
            <a:avLst/>
            <a:gdLst>
              <a:gd name="T0" fmla="*/ 10 w 270"/>
              <a:gd name="T1" fmla="*/ 135 h 232"/>
              <a:gd name="T2" fmla="*/ 28 w 270"/>
              <a:gd name="T3" fmla="*/ 139 h 232"/>
              <a:gd name="T4" fmla="*/ 42 w 270"/>
              <a:gd name="T5" fmla="*/ 117 h 232"/>
              <a:gd name="T6" fmla="*/ 16 w 270"/>
              <a:gd name="T7" fmla="*/ 111 h 232"/>
              <a:gd name="T8" fmla="*/ 2 w 270"/>
              <a:gd name="T9" fmla="*/ 120 h 232"/>
              <a:gd name="T10" fmla="*/ 10 w 270"/>
              <a:gd name="T11" fmla="*/ 135 h 232"/>
              <a:gd name="T12" fmla="*/ 248 w 270"/>
              <a:gd name="T13" fmla="*/ 138 h 232"/>
              <a:gd name="T14" fmla="*/ 189 w 270"/>
              <a:gd name="T15" fmla="*/ 192 h 232"/>
              <a:gd name="T16" fmla="*/ 119 w 270"/>
              <a:gd name="T17" fmla="*/ 137 h 232"/>
              <a:gd name="T18" fmla="*/ 114 w 270"/>
              <a:gd name="T19" fmla="*/ 135 h 232"/>
              <a:gd name="T20" fmla="*/ 105 w 270"/>
              <a:gd name="T21" fmla="*/ 133 h 232"/>
              <a:gd name="T22" fmla="*/ 91 w 270"/>
              <a:gd name="T23" fmla="*/ 154 h 232"/>
              <a:gd name="T24" fmla="*/ 105 w 270"/>
              <a:gd name="T25" fmla="*/ 158 h 232"/>
              <a:gd name="T26" fmla="*/ 181 w 270"/>
              <a:gd name="T27" fmla="*/ 217 h 232"/>
              <a:gd name="T28" fmla="*/ 189 w 270"/>
              <a:gd name="T29" fmla="*/ 220 h 232"/>
              <a:gd name="T30" fmla="*/ 197 w 270"/>
              <a:gd name="T31" fmla="*/ 217 h 232"/>
              <a:gd name="T32" fmla="*/ 264 w 270"/>
              <a:gd name="T33" fmla="*/ 156 h 232"/>
              <a:gd name="T34" fmla="*/ 266 w 270"/>
              <a:gd name="T35" fmla="*/ 139 h 232"/>
              <a:gd name="T36" fmla="*/ 248 w 270"/>
              <a:gd name="T37" fmla="*/ 138 h 232"/>
              <a:gd name="T38" fmla="*/ 117 w 270"/>
              <a:gd name="T39" fmla="*/ 79 h 232"/>
              <a:gd name="T40" fmla="*/ 183 w 270"/>
              <a:gd name="T41" fmla="*/ 121 h 232"/>
              <a:gd name="T42" fmla="*/ 199 w 270"/>
              <a:gd name="T43" fmla="*/ 117 h 232"/>
              <a:gd name="T44" fmla="*/ 266 w 270"/>
              <a:gd name="T45" fmla="*/ 20 h 232"/>
              <a:gd name="T46" fmla="*/ 263 w 270"/>
              <a:gd name="T47" fmla="*/ 3 h 232"/>
              <a:gd name="T48" fmla="*/ 246 w 270"/>
              <a:gd name="T49" fmla="*/ 7 h 232"/>
              <a:gd name="T50" fmla="*/ 186 w 270"/>
              <a:gd name="T51" fmla="*/ 94 h 232"/>
              <a:gd name="T52" fmla="*/ 120 w 270"/>
              <a:gd name="T53" fmla="*/ 52 h 232"/>
              <a:gd name="T54" fmla="*/ 111 w 270"/>
              <a:gd name="T55" fmla="*/ 50 h 232"/>
              <a:gd name="T56" fmla="*/ 103 w 270"/>
              <a:gd name="T57" fmla="*/ 56 h 232"/>
              <a:gd name="T58" fmla="*/ 3 w 270"/>
              <a:gd name="T59" fmla="*/ 213 h 232"/>
              <a:gd name="T60" fmla="*/ 7 w 270"/>
              <a:gd name="T61" fmla="*/ 230 h 232"/>
              <a:gd name="T62" fmla="*/ 13 w 270"/>
              <a:gd name="T63" fmla="*/ 232 h 232"/>
              <a:gd name="T64" fmla="*/ 24 w 270"/>
              <a:gd name="T65" fmla="*/ 227 h 232"/>
              <a:gd name="T66" fmla="*/ 117 w 270"/>
              <a:gd name="T67" fmla="*/ 79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0" h="232">
                <a:moveTo>
                  <a:pt x="10" y="135"/>
                </a:moveTo>
                <a:cubicBezTo>
                  <a:pt x="28" y="139"/>
                  <a:pt x="28" y="139"/>
                  <a:pt x="28" y="139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0" y="109"/>
                  <a:pt x="3" y="113"/>
                  <a:pt x="2" y="120"/>
                </a:cubicBezTo>
                <a:cubicBezTo>
                  <a:pt x="0" y="126"/>
                  <a:pt x="4" y="133"/>
                  <a:pt x="10" y="135"/>
                </a:cubicBezTo>
                <a:close/>
                <a:moveTo>
                  <a:pt x="248" y="138"/>
                </a:moveTo>
                <a:cubicBezTo>
                  <a:pt x="189" y="192"/>
                  <a:pt x="189" y="192"/>
                  <a:pt x="189" y="192"/>
                </a:cubicBezTo>
                <a:cubicBezTo>
                  <a:pt x="119" y="137"/>
                  <a:pt x="119" y="137"/>
                  <a:pt x="119" y="137"/>
                </a:cubicBezTo>
                <a:cubicBezTo>
                  <a:pt x="117" y="136"/>
                  <a:pt x="115" y="135"/>
                  <a:pt x="114" y="135"/>
                </a:cubicBezTo>
                <a:cubicBezTo>
                  <a:pt x="105" y="133"/>
                  <a:pt x="105" y="133"/>
                  <a:pt x="105" y="133"/>
                </a:cubicBezTo>
                <a:cubicBezTo>
                  <a:pt x="91" y="154"/>
                  <a:pt x="91" y="154"/>
                  <a:pt x="91" y="154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81" y="217"/>
                  <a:pt x="181" y="217"/>
                  <a:pt x="181" y="217"/>
                </a:cubicBezTo>
                <a:cubicBezTo>
                  <a:pt x="184" y="219"/>
                  <a:pt x="187" y="220"/>
                  <a:pt x="189" y="220"/>
                </a:cubicBezTo>
                <a:cubicBezTo>
                  <a:pt x="192" y="220"/>
                  <a:pt x="195" y="219"/>
                  <a:pt x="197" y="217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70" y="152"/>
                  <a:pt x="270" y="144"/>
                  <a:pt x="266" y="139"/>
                </a:cubicBezTo>
                <a:cubicBezTo>
                  <a:pt x="261" y="134"/>
                  <a:pt x="253" y="133"/>
                  <a:pt x="248" y="138"/>
                </a:cubicBezTo>
                <a:close/>
                <a:moveTo>
                  <a:pt x="117" y="79"/>
                </a:moveTo>
                <a:cubicBezTo>
                  <a:pt x="183" y="121"/>
                  <a:pt x="183" y="121"/>
                  <a:pt x="183" y="121"/>
                </a:cubicBezTo>
                <a:cubicBezTo>
                  <a:pt x="188" y="124"/>
                  <a:pt x="195" y="123"/>
                  <a:pt x="199" y="117"/>
                </a:cubicBezTo>
                <a:cubicBezTo>
                  <a:pt x="266" y="20"/>
                  <a:pt x="266" y="20"/>
                  <a:pt x="266" y="20"/>
                </a:cubicBezTo>
                <a:cubicBezTo>
                  <a:pt x="270" y="15"/>
                  <a:pt x="269" y="7"/>
                  <a:pt x="263" y="3"/>
                </a:cubicBezTo>
                <a:cubicBezTo>
                  <a:pt x="258" y="0"/>
                  <a:pt x="250" y="1"/>
                  <a:pt x="246" y="7"/>
                </a:cubicBezTo>
                <a:cubicBezTo>
                  <a:pt x="186" y="94"/>
                  <a:pt x="186" y="94"/>
                  <a:pt x="186" y="94"/>
                </a:cubicBezTo>
                <a:cubicBezTo>
                  <a:pt x="120" y="52"/>
                  <a:pt x="120" y="52"/>
                  <a:pt x="120" y="52"/>
                </a:cubicBezTo>
                <a:cubicBezTo>
                  <a:pt x="117" y="50"/>
                  <a:pt x="114" y="50"/>
                  <a:pt x="111" y="50"/>
                </a:cubicBezTo>
                <a:cubicBezTo>
                  <a:pt x="108" y="51"/>
                  <a:pt x="105" y="53"/>
                  <a:pt x="103" y="56"/>
                </a:cubicBezTo>
                <a:cubicBezTo>
                  <a:pt x="3" y="213"/>
                  <a:pt x="3" y="213"/>
                  <a:pt x="3" y="213"/>
                </a:cubicBezTo>
                <a:cubicBezTo>
                  <a:pt x="0" y="219"/>
                  <a:pt x="1" y="227"/>
                  <a:pt x="7" y="230"/>
                </a:cubicBezTo>
                <a:cubicBezTo>
                  <a:pt x="9" y="231"/>
                  <a:pt x="11" y="232"/>
                  <a:pt x="13" y="232"/>
                </a:cubicBezTo>
                <a:cubicBezTo>
                  <a:pt x="18" y="232"/>
                  <a:pt x="21" y="230"/>
                  <a:pt x="24" y="227"/>
                </a:cubicBezTo>
                <a:cubicBezTo>
                  <a:pt x="117" y="79"/>
                  <a:pt x="117" y="79"/>
                  <a:pt x="117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3"/>
            </p:custDataLst>
          </p:nvPr>
        </p:nvGraphicFramePr>
        <p:xfrm>
          <a:off x="2716530" y="948690"/>
          <a:ext cx="4443730" cy="36493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250"/>
                <a:gridCol w="429895"/>
                <a:gridCol w="1468755"/>
                <a:gridCol w="313690"/>
                <a:gridCol w="314325"/>
                <a:gridCol w="313690"/>
                <a:gridCol w="312420"/>
                <a:gridCol w="313690"/>
                <a:gridCol w="314325"/>
                <a:gridCol w="313690"/>
              </a:tblGrid>
              <a:tr h="0">
                <a:tc rowSpan="3"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（本列数据的勾稽关系为：第一项加第二项之和，等于第三项加第四项之和）</a:t>
                      </a:r>
                      <a:endParaRPr lang="en-US" altLang="en-US" sz="6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申请人情况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自然人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法人或其他组织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商业企业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科研机构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社会公益组织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法律服务机构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一、本年新收政府信息公开申请数量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二、上年结转政府信息公开申请数量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三、本年度办理结果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（一）予以公开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2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（二）部分公开</a:t>
                      </a:r>
                      <a:r>
                        <a:rPr lang="en-US" sz="6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（区分处理的，只计这一情形，不计其他情形）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（三）不予公开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1.属于国家秘密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2.其他法律行政法规禁止公开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3.危及“三安全一稳定”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4.保护第三方合法权益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5.属于三类内部事务信息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6.属于四类过程性信息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7.属于行政执法案卷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8.属于行政查询事项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（四）无法提供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1.本机关不掌握相关政府信息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2.没有现成信息需要另行制作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3.补正后申请内容仍不明确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（五）不予处理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1.信访举报投诉类申请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2.重复申请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3.要求提供公开出版物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4.无正当理由大量反复申请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5.要求行政机关确认或重新出具已获取信息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（六）其他处理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1.申请人无正当理由逾期不补正、行政机关不再处理其政府信息公开申请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2.申请人逾期未按收费通知要求缴纳费用、行政机关不再处理其政府信息公开申请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3.其他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（七）总计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四、结转下年度继续办理</a:t>
                      </a:r>
                      <a:endParaRPr lang="en-US" altLang="en-US" sz="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6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6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4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31158" y="483677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9190" y="808586"/>
            <a:ext cx="4480560" cy="34544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四、政府信息公开行政复议、行政诉讼情况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7"/>
          <p:cNvSpPr txBox="1">
            <a:spLocks noChangeArrowheads="1"/>
          </p:cNvSpPr>
          <p:nvPr/>
        </p:nvSpPr>
        <p:spPr bwMode="auto">
          <a:xfrm>
            <a:off x="1639570" y="1528445"/>
            <a:ext cx="586549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     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PA_chenying0907 15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7994661" y="4208038"/>
            <a:ext cx="241697" cy="208424"/>
          </a:xfrm>
          <a:custGeom>
            <a:avLst/>
            <a:gdLst>
              <a:gd name="T0" fmla="*/ 10 w 270"/>
              <a:gd name="T1" fmla="*/ 135 h 232"/>
              <a:gd name="T2" fmla="*/ 28 w 270"/>
              <a:gd name="T3" fmla="*/ 139 h 232"/>
              <a:gd name="T4" fmla="*/ 42 w 270"/>
              <a:gd name="T5" fmla="*/ 117 h 232"/>
              <a:gd name="T6" fmla="*/ 16 w 270"/>
              <a:gd name="T7" fmla="*/ 111 h 232"/>
              <a:gd name="T8" fmla="*/ 2 w 270"/>
              <a:gd name="T9" fmla="*/ 120 h 232"/>
              <a:gd name="T10" fmla="*/ 10 w 270"/>
              <a:gd name="T11" fmla="*/ 135 h 232"/>
              <a:gd name="T12" fmla="*/ 248 w 270"/>
              <a:gd name="T13" fmla="*/ 138 h 232"/>
              <a:gd name="T14" fmla="*/ 189 w 270"/>
              <a:gd name="T15" fmla="*/ 192 h 232"/>
              <a:gd name="T16" fmla="*/ 119 w 270"/>
              <a:gd name="T17" fmla="*/ 137 h 232"/>
              <a:gd name="T18" fmla="*/ 114 w 270"/>
              <a:gd name="T19" fmla="*/ 135 h 232"/>
              <a:gd name="T20" fmla="*/ 105 w 270"/>
              <a:gd name="T21" fmla="*/ 133 h 232"/>
              <a:gd name="T22" fmla="*/ 91 w 270"/>
              <a:gd name="T23" fmla="*/ 154 h 232"/>
              <a:gd name="T24" fmla="*/ 105 w 270"/>
              <a:gd name="T25" fmla="*/ 158 h 232"/>
              <a:gd name="T26" fmla="*/ 181 w 270"/>
              <a:gd name="T27" fmla="*/ 217 h 232"/>
              <a:gd name="T28" fmla="*/ 189 w 270"/>
              <a:gd name="T29" fmla="*/ 220 h 232"/>
              <a:gd name="T30" fmla="*/ 197 w 270"/>
              <a:gd name="T31" fmla="*/ 217 h 232"/>
              <a:gd name="T32" fmla="*/ 264 w 270"/>
              <a:gd name="T33" fmla="*/ 156 h 232"/>
              <a:gd name="T34" fmla="*/ 266 w 270"/>
              <a:gd name="T35" fmla="*/ 139 h 232"/>
              <a:gd name="T36" fmla="*/ 248 w 270"/>
              <a:gd name="T37" fmla="*/ 138 h 232"/>
              <a:gd name="T38" fmla="*/ 117 w 270"/>
              <a:gd name="T39" fmla="*/ 79 h 232"/>
              <a:gd name="T40" fmla="*/ 183 w 270"/>
              <a:gd name="T41" fmla="*/ 121 h 232"/>
              <a:gd name="T42" fmla="*/ 199 w 270"/>
              <a:gd name="T43" fmla="*/ 117 h 232"/>
              <a:gd name="T44" fmla="*/ 266 w 270"/>
              <a:gd name="T45" fmla="*/ 20 h 232"/>
              <a:gd name="T46" fmla="*/ 263 w 270"/>
              <a:gd name="T47" fmla="*/ 3 h 232"/>
              <a:gd name="T48" fmla="*/ 246 w 270"/>
              <a:gd name="T49" fmla="*/ 7 h 232"/>
              <a:gd name="T50" fmla="*/ 186 w 270"/>
              <a:gd name="T51" fmla="*/ 94 h 232"/>
              <a:gd name="T52" fmla="*/ 120 w 270"/>
              <a:gd name="T53" fmla="*/ 52 h 232"/>
              <a:gd name="T54" fmla="*/ 111 w 270"/>
              <a:gd name="T55" fmla="*/ 50 h 232"/>
              <a:gd name="T56" fmla="*/ 103 w 270"/>
              <a:gd name="T57" fmla="*/ 56 h 232"/>
              <a:gd name="T58" fmla="*/ 3 w 270"/>
              <a:gd name="T59" fmla="*/ 213 h 232"/>
              <a:gd name="T60" fmla="*/ 7 w 270"/>
              <a:gd name="T61" fmla="*/ 230 h 232"/>
              <a:gd name="T62" fmla="*/ 13 w 270"/>
              <a:gd name="T63" fmla="*/ 232 h 232"/>
              <a:gd name="T64" fmla="*/ 24 w 270"/>
              <a:gd name="T65" fmla="*/ 227 h 232"/>
              <a:gd name="T66" fmla="*/ 117 w 270"/>
              <a:gd name="T67" fmla="*/ 79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0" h="232">
                <a:moveTo>
                  <a:pt x="10" y="135"/>
                </a:moveTo>
                <a:cubicBezTo>
                  <a:pt x="28" y="139"/>
                  <a:pt x="28" y="139"/>
                  <a:pt x="28" y="139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0" y="109"/>
                  <a:pt x="3" y="113"/>
                  <a:pt x="2" y="120"/>
                </a:cubicBezTo>
                <a:cubicBezTo>
                  <a:pt x="0" y="126"/>
                  <a:pt x="4" y="133"/>
                  <a:pt x="10" y="135"/>
                </a:cubicBezTo>
                <a:close/>
                <a:moveTo>
                  <a:pt x="248" y="138"/>
                </a:moveTo>
                <a:cubicBezTo>
                  <a:pt x="189" y="192"/>
                  <a:pt x="189" y="192"/>
                  <a:pt x="189" y="192"/>
                </a:cubicBezTo>
                <a:cubicBezTo>
                  <a:pt x="119" y="137"/>
                  <a:pt x="119" y="137"/>
                  <a:pt x="119" y="137"/>
                </a:cubicBezTo>
                <a:cubicBezTo>
                  <a:pt x="117" y="136"/>
                  <a:pt x="115" y="135"/>
                  <a:pt x="114" y="135"/>
                </a:cubicBezTo>
                <a:cubicBezTo>
                  <a:pt x="105" y="133"/>
                  <a:pt x="105" y="133"/>
                  <a:pt x="105" y="133"/>
                </a:cubicBezTo>
                <a:cubicBezTo>
                  <a:pt x="91" y="154"/>
                  <a:pt x="91" y="154"/>
                  <a:pt x="91" y="154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81" y="217"/>
                  <a:pt x="181" y="217"/>
                  <a:pt x="181" y="217"/>
                </a:cubicBezTo>
                <a:cubicBezTo>
                  <a:pt x="184" y="219"/>
                  <a:pt x="187" y="220"/>
                  <a:pt x="189" y="220"/>
                </a:cubicBezTo>
                <a:cubicBezTo>
                  <a:pt x="192" y="220"/>
                  <a:pt x="195" y="219"/>
                  <a:pt x="197" y="217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70" y="152"/>
                  <a:pt x="270" y="144"/>
                  <a:pt x="266" y="139"/>
                </a:cubicBezTo>
                <a:cubicBezTo>
                  <a:pt x="261" y="134"/>
                  <a:pt x="253" y="133"/>
                  <a:pt x="248" y="138"/>
                </a:cubicBezTo>
                <a:close/>
                <a:moveTo>
                  <a:pt x="117" y="79"/>
                </a:moveTo>
                <a:cubicBezTo>
                  <a:pt x="183" y="121"/>
                  <a:pt x="183" y="121"/>
                  <a:pt x="183" y="121"/>
                </a:cubicBezTo>
                <a:cubicBezTo>
                  <a:pt x="188" y="124"/>
                  <a:pt x="195" y="123"/>
                  <a:pt x="199" y="117"/>
                </a:cubicBezTo>
                <a:cubicBezTo>
                  <a:pt x="266" y="20"/>
                  <a:pt x="266" y="20"/>
                  <a:pt x="266" y="20"/>
                </a:cubicBezTo>
                <a:cubicBezTo>
                  <a:pt x="270" y="15"/>
                  <a:pt x="269" y="7"/>
                  <a:pt x="263" y="3"/>
                </a:cubicBezTo>
                <a:cubicBezTo>
                  <a:pt x="258" y="0"/>
                  <a:pt x="250" y="1"/>
                  <a:pt x="246" y="7"/>
                </a:cubicBezTo>
                <a:cubicBezTo>
                  <a:pt x="186" y="94"/>
                  <a:pt x="186" y="94"/>
                  <a:pt x="186" y="94"/>
                </a:cubicBezTo>
                <a:cubicBezTo>
                  <a:pt x="120" y="52"/>
                  <a:pt x="120" y="52"/>
                  <a:pt x="120" y="52"/>
                </a:cubicBezTo>
                <a:cubicBezTo>
                  <a:pt x="117" y="50"/>
                  <a:pt x="114" y="50"/>
                  <a:pt x="111" y="50"/>
                </a:cubicBezTo>
                <a:cubicBezTo>
                  <a:pt x="108" y="51"/>
                  <a:pt x="105" y="53"/>
                  <a:pt x="103" y="56"/>
                </a:cubicBezTo>
                <a:cubicBezTo>
                  <a:pt x="3" y="213"/>
                  <a:pt x="3" y="213"/>
                  <a:pt x="3" y="213"/>
                </a:cubicBezTo>
                <a:cubicBezTo>
                  <a:pt x="0" y="219"/>
                  <a:pt x="1" y="227"/>
                  <a:pt x="7" y="230"/>
                </a:cubicBezTo>
                <a:cubicBezTo>
                  <a:pt x="9" y="231"/>
                  <a:pt x="11" y="232"/>
                  <a:pt x="13" y="232"/>
                </a:cubicBezTo>
                <a:cubicBezTo>
                  <a:pt x="18" y="232"/>
                  <a:pt x="21" y="230"/>
                  <a:pt x="24" y="227"/>
                </a:cubicBezTo>
                <a:cubicBezTo>
                  <a:pt x="117" y="79"/>
                  <a:pt x="117" y="79"/>
                  <a:pt x="117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510983" y="1744345"/>
          <a:ext cx="6186488" cy="419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750"/>
                <a:gridCol w="411163"/>
                <a:gridCol w="412750"/>
                <a:gridCol w="411162"/>
                <a:gridCol w="412750"/>
                <a:gridCol w="412750"/>
                <a:gridCol w="411163"/>
                <a:gridCol w="412750"/>
                <a:gridCol w="412750"/>
                <a:gridCol w="412750"/>
                <a:gridCol w="412750"/>
                <a:gridCol w="412750"/>
                <a:gridCol w="412750"/>
                <a:gridCol w="412750"/>
                <a:gridCol w="412750"/>
              </a:tblGrid>
              <a:tr h="0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行政复议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行政诉讼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未经复议直接起诉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复议后起诉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结果维持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结果纠正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其他结果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尚未审结</a:t>
                      </a:r>
                      <a:endParaRPr lang="en-US" altLang="en-US" sz="1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40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6"/>
          <p:cNvSpPr txBox="1">
            <a:spLocks noChangeArrowheads="1"/>
          </p:cNvSpPr>
          <p:nvPr/>
        </p:nvSpPr>
        <p:spPr bwMode="auto">
          <a:xfrm>
            <a:off x="2051685" y="1384300"/>
            <a:ext cx="224218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>
            <a:defPPr>
              <a:defRPr lang="zh-CN"/>
            </a:defPPr>
            <a:lvl1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sz="1600" b="1" dirty="0">
                <a:solidFill>
                  <a:schemeClr val="tx1"/>
                </a:solidFill>
                <a:latin typeface="微软雅黑" panose="020B0503020204020204" pitchFamily="34" charset="-122"/>
                <a:sym typeface="+mn-lt"/>
              </a:rPr>
              <a:t>（一）存在的主要问题</a:t>
            </a:r>
            <a:endParaRPr sz="1600" b="1" dirty="0">
              <a:solidFill>
                <a:schemeClr val="tx1"/>
              </a:solidFill>
              <a:latin typeface="微软雅黑" panose="020B0503020204020204" pitchFamily="34" charset="-122"/>
              <a:sym typeface="+mn-lt"/>
            </a:endParaRPr>
          </a:p>
        </p:txBody>
      </p:sp>
      <p:sp>
        <p:nvSpPr>
          <p:cNvPr id="38" name="TextBox 6"/>
          <p:cNvSpPr txBox="1">
            <a:spLocks noChangeArrowheads="1"/>
          </p:cNvSpPr>
          <p:nvPr/>
        </p:nvSpPr>
        <p:spPr bwMode="auto">
          <a:xfrm>
            <a:off x="6396990" y="1348740"/>
            <a:ext cx="16205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>
            <a:defPPr>
              <a:defRPr lang="zh-CN"/>
            </a:defPPr>
            <a:lvl1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pitchFamily="34" charset="-122"/>
                <a:cs typeface="+mn-ea"/>
              </a:defRPr>
            </a:lvl1pPr>
          </a:lstStyle>
          <a:p>
            <a:r>
              <a:rPr lang="zh-CN" sz="1600" b="1" dirty="0">
                <a:solidFill>
                  <a:schemeClr val="tx1"/>
                </a:solidFill>
                <a:latin typeface="微软雅黑" panose="020B0503020204020204" pitchFamily="34" charset="-122"/>
                <a:sym typeface="+mn-lt"/>
              </a:rPr>
              <a:t>（</a:t>
            </a:r>
            <a:r>
              <a:rPr sz="1600" b="1" dirty="0">
                <a:solidFill>
                  <a:schemeClr val="tx1"/>
                </a:solidFill>
                <a:latin typeface="微软雅黑" panose="020B0503020204020204" pitchFamily="34" charset="-122"/>
                <a:sym typeface="+mn-lt"/>
              </a:rPr>
              <a:t>二）改进措施</a:t>
            </a:r>
            <a:endParaRPr sz="1600" b="1" dirty="0">
              <a:solidFill>
                <a:schemeClr val="tx1"/>
              </a:solidFill>
              <a:latin typeface="微软雅黑" panose="020B0503020204020204" pitchFamily="34" charset="-122"/>
              <a:sym typeface="+mn-lt"/>
            </a:endParaRPr>
          </a:p>
        </p:txBody>
      </p:sp>
      <p:grpSp>
        <p:nvGrpSpPr>
          <p:cNvPr id="8" name="组合 3"/>
          <p:cNvGrpSpPr/>
          <p:nvPr/>
        </p:nvGrpSpPr>
        <p:grpSpPr>
          <a:xfrm>
            <a:off x="719275" y="1533043"/>
            <a:ext cx="1041400" cy="2208217"/>
            <a:chOff x="4945200" y="1386565"/>
            <a:chExt cx="1041400" cy="2207535"/>
          </a:xfrm>
        </p:grpSpPr>
        <p:grpSp>
          <p:nvGrpSpPr>
            <p:cNvPr id="9" name="组合 40"/>
            <p:cNvGrpSpPr/>
            <p:nvPr/>
          </p:nvGrpSpPr>
          <p:grpSpPr>
            <a:xfrm>
              <a:off x="4945200" y="2425700"/>
              <a:ext cx="1041400" cy="1168400"/>
              <a:chOff x="4985656" y="2425700"/>
              <a:chExt cx="1041400" cy="1168400"/>
            </a:xfrm>
          </p:grpSpPr>
          <p:sp>
            <p:nvSpPr>
              <p:cNvPr id="26" name="任意多边形 25"/>
              <p:cNvSpPr/>
              <p:nvPr/>
            </p:nvSpPr>
            <p:spPr>
              <a:xfrm>
                <a:off x="4985656" y="2425700"/>
                <a:ext cx="1041400" cy="1168400"/>
              </a:xfrm>
              <a:custGeom>
                <a:avLst/>
                <a:gdLst>
                  <a:gd name="connsiteX0" fmla="*/ 520700 w 1041400"/>
                  <a:gd name="connsiteY0" fmla="*/ 0 h 1168400"/>
                  <a:gd name="connsiteX1" fmla="*/ 617453 w 1041400"/>
                  <a:gd name="connsiteY1" fmla="*/ 136754 h 1168400"/>
                  <a:gd name="connsiteX2" fmla="*/ 625639 w 1041400"/>
                  <a:gd name="connsiteY2" fmla="*/ 137579 h 1168400"/>
                  <a:gd name="connsiteX3" fmla="*/ 1041400 w 1041400"/>
                  <a:gd name="connsiteY3" fmla="*/ 647700 h 1168400"/>
                  <a:gd name="connsiteX4" fmla="*/ 520700 w 1041400"/>
                  <a:gd name="connsiteY4" fmla="*/ 1168400 h 1168400"/>
                  <a:gd name="connsiteX5" fmla="*/ 0 w 1041400"/>
                  <a:gd name="connsiteY5" fmla="*/ 647700 h 1168400"/>
                  <a:gd name="connsiteX6" fmla="*/ 415761 w 1041400"/>
                  <a:gd name="connsiteY6" fmla="*/ 137579 h 1168400"/>
                  <a:gd name="connsiteX7" fmla="*/ 423947 w 1041400"/>
                  <a:gd name="connsiteY7" fmla="*/ 136754 h 1168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41400" h="1168400">
                    <a:moveTo>
                      <a:pt x="520700" y="0"/>
                    </a:moveTo>
                    <a:lnTo>
                      <a:pt x="617453" y="136754"/>
                    </a:lnTo>
                    <a:lnTo>
                      <a:pt x="625639" y="137579"/>
                    </a:lnTo>
                    <a:cubicBezTo>
                      <a:pt x="862914" y="186132"/>
                      <a:pt x="1041400" y="396072"/>
                      <a:pt x="1041400" y="647700"/>
                    </a:cubicBezTo>
                    <a:cubicBezTo>
                      <a:pt x="1041400" y="935275"/>
                      <a:pt x="808275" y="1168400"/>
                      <a:pt x="520700" y="1168400"/>
                    </a:cubicBezTo>
                    <a:cubicBezTo>
                      <a:pt x="233125" y="1168400"/>
                      <a:pt x="0" y="935275"/>
                      <a:pt x="0" y="647700"/>
                    </a:cubicBezTo>
                    <a:cubicBezTo>
                      <a:pt x="0" y="396072"/>
                      <a:pt x="178486" y="186132"/>
                      <a:pt x="415761" y="137579"/>
                    </a:cubicBezTo>
                    <a:lnTo>
                      <a:pt x="423947" y="136754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5089977" y="2667907"/>
                <a:ext cx="832757" cy="83275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9" name="Freeform 26"/>
              <p:cNvSpPr>
                <a:spLocks noEditPoints="1"/>
              </p:cNvSpPr>
              <p:nvPr/>
            </p:nvSpPr>
            <p:spPr bwMode="auto">
              <a:xfrm>
                <a:off x="5297683" y="2791136"/>
                <a:ext cx="431144" cy="460063"/>
              </a:xfrm>
              <a:custGeom>
                <a:avLst/>
                <a:gdLst>
                  <a:gd name="T0" fmla="*/ 28 w 76"/>
                  <a:gd name="T1" fmla="*/ 20 h 81"/>
                  <a:gd name="T2" fmla="*/ 29 w 76"/>
                  <a:gd name="T3" fmla="*/ 25 h 81"/>
                  <a:gd name="T4" fmla="*/ 32 w 76"/>
                  <a:gd name="T5" fmla="*/ 30 h 81"/>
                  <a:gd name="T6" fmla="*/ 49 w 76"/>
                  <a:gd name="T7" fmla="*/ 17 h 81"/>
                  <a:gd name="T8" fmla="*/ 48 w 76"/>
                  <a:gd name="T9" fmla="*/ 46 h 81"/>
                  <a:gd name="T10" fmla="*/ 68 w 76"/>
                  <a:gd name="T11" fmla="*/ 67 h 81"/>
                  <a:gd name="T12" fmla="*/ 76 w 76"/>
                  <a:gd name="T13" fmla="*/ 67 h 81"/>
                  <a:gd name="T14" fmla="*/ 76 w 76"/>
                  <a:gd name="T15" fmla="*/ 81 h 81"/>
                  <a:gd name="T16" fmla="*/ 31 w 76"/>
                  <a:gd name="T17" fmla="*/ 81 h 81"/>
                  <a:gd name="T18" fmla="*/ 31 w 76"/>
                  <a:gd name="T19" fmla="*/ 67 h 81"/>
                  <a:gd name="T20" fmla="*/ 34 w 76"/>
                  <a:gd name="T21" fmla="*/ 67 h 81"/>
                  <a:gd name="T22" fmla="*/ 34 w 76"/>
                  <a:gd name="T23" fmla="*/ 55 h 81"/>
                  <a:gd name="T24" fmla="*/ 10 w 76"/>
                  <a:gd name="T25" fmla="*/ 46 h 81"/>
                  <a:gd name="T26" fmla="*/ 27 w 76"/>
                  <a:gd name="T27" fmla="*/ 33 h 81"/>
                  <a:gd name="T28" fmla="*/ 24 w 76"/>
                  <a:gd name="T29" fmla="*/ 29 h 81"/>
                  <a:gd name="T30" fmla="*/ 20 w 76"/>
                  <a:gd name="T31" fmla="*/ 27 h 81"/>
                  <a:gd name="T32" fmla="*/ 21 w 76"/>
                  <a:gd name="T33" fmla="*/ 19 h 81"/>
                  <a:gd name="T34" fmla="*/ 28 w 76"/>
                  <a:gd name="T35" fmla="*/ 20 h 81"/>
                  <a:gd name="T36" fmla="*/ 0 w 76"/>
                  <a:gd name="T37" fmla="*/ 19 h 81"/>
                  <a:gd name="T38" fmla="*/ 5 w 76"/>
                  <a:gd name="T39" fmla="*/ 20 h 81"/>
                  <a:gd name="T40" fmla="*/ 12 w 76"/>
                  <a:gd name="T41" fmla="*/ 9 h 81"/>
                  <a:gd name="T42" fmla="*/ 26 w 76"/>
                  <a:gd name="T43" fmla="*/ 5 h 81"/>
                  <a:gd name="T44" fmla="*/ 26 w 76"/>
                  <a:gd name="T45" fmla="*/ 0 h 81"/>
                  <a:gd name="T46" fmla="*/ 9 w 76"/>
                  <a:gd name="T47" fmla="*/ 5 h 81"/>
                  <a:gd name="T48" fmla="*/ 0 w 76"/>
                  <a:gd name="T49" fmla="*/ 19 h 81"/>
                  <a:gd name="T50" fmla="*/ 10 w 76"/>
                  <a:gd name="T51" fmla="*/ 20 h 81"/>
                  <a:gd name="T52" fmla="*/ 14 w 76"/>
                  <a:gd name="T53" fmla="*/ 21 h 81"/>
                  <a:gd name="T54" fmla="*/ 18 w 76"/>
                  <a:gd name="T55" fmla="*/ 16 h 81"/>
                  <a:gd name="T56" fmla="*/ 25 w 76"/>
                  <a:gd name="T57" fmla="*/ 14 h 81"/>
                  <a:gd name="T58" fmla="*/ 25 w 76"/>
                  <a:gd name="T59" fmla="*/ 9 h 81"/>
                  <a:gd name="T60" fmla="*/ 15 w 76"/>
                  <a:gd name="T61" fmla="*/ 12 h 81"/>
                  <a:gd name="T62" fmla="*/ 10 w 76"/>
                  <a:gd name="T63" fmla="*/ 20 h 81"/>
                  <a:gd name="T64" fmla="*/ 55 w 76"/>
                  <a:gd name="T65" fmla="*/ 67 h 81"/>
                  <a:gd name="T66" fmla="*/ 43 w 76"/>
                  <a:gd name="T67" fmla="*/ 54 h 81"/>
                  <a:gd name="T68" fmla="*/ 43 w 76"/>
                  <a:gd name="T69" fmla="*/ 54 h 81"/>
                  <a:gd name="T70" fmla="*/ 43 w 76"/>
                  <a:gd name="T71" fmla="*/ 67 h 81"/>
                  <a:gd name="T72" fmla="*/ 55 w 76"/>
                  <a:gd name="T73" fmla="*/ 67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" h="81">
                    <a:moveTo>
                      <a:pt x="28" y="20"/>
                    </a:moveTo>
                    <a:cubicBezTo>
                      <a:pt x="29" y="22"/>
                      <a:pt x="29" y="23"/>
                      <a:pt x="29" y="25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55" y="26"/>
                      <a:pt x="55" y="38"/>
                      <a:pt x="48" y="46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6" y="81"/>
                      <a:pt x="76" y="81"/>
                      <a:pt x="76" y="81"/>
                    </a:cubicBezTo>
                    <a:cubicBezTo>
                      <a:pt x="31" y="81"/>
                      <a:pt x="31" y="81"/>
                      <a:pt x="31" y="81"/>
                    </a:cubicBezTo>
                    <a:cubicBezTo>
                      <a:pt x="31" y="67"/>
                      <a:pt x="31" y="67"/>
                      <a:pt x="31" y="67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26" y="57"/>
                      <a:pt x="16" y="54"/>
                      <a:pt x="10" y="46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2" y="29"/>
                      <a:pt x="21" y="28"/>
                      <a:pt x="20" y="27"/>
                    </a:cubicBezTo>
                    <a:cubicBezTo>
                      <a:pt x="18" y="24"/>
                      <a:pt x="18" y="21"/>
                      <a:pt x="21" y="19"/>
                    </a:cubicBezTo>
                    <a:cubicBezTo>
                      <a:pt x="23" y="17"/>
                      <a:pt x="26" y="18"/>
                      <a:pt x="28" y="20"/>
                    </a:cubicBezTo>
                    <a:close/>
                    <a:moveTo>
                      <a:pt x="0" y="19"/>
                    </a:moveTo>
                    <a:cubicBezTo>
                      <a:pt x="5" y="20"/>
                      <a:pt x="5" y="20"/>
                      <a:pt x="5" y="20"/>
                    </a:cubicBezTo>
                    <a:cubicBezTo>
                      <a:pt x="6" y="15"/>
                      <a:pt x="9" y="11"/>
                      <a:pt x="12" y="9"/>
                    </a:cubicBezTo>
                    <a:cubicBezTo>
                      <a:pt x="16" y="6"/>
                      <a:pt x="21" y="5"/>
                      <a:pt x="26" y="5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0" y="0"/>
                      <a:pt x="14" y="1"/>
                      <a:pt x="9" y="5"/>
                    </a:cubicBezTo>
                    <a:cubicBezTo>
                      <a:pt x="5" y="8"/>
                      <a:pt x="2" y="12"/>
                      <a:pt x="0" y="19"/>
                    </a:cubicBezTo>
                    <a:close/>
                    <a:moveTo>
                      <a:pt x="10" y="20"/>
                    </a:moveTo>
                    <a:cubicBezTo>
                      <a:pt x="14" y="21"/>
                      <a:pt x="14" y="21"/>
                      <a:pt x="14" y="21"/>
                    </a:cubicBezTo>
                    <a:cubicBezTo>
                      <a:pt x="15" y="19"/>
                      <a:pt x="16" y="17"/>
                      <a:pt x="18" y="16"/>
                    </a:cubicBezTo>
                    <a:cubicBezTo>
                      <a:pt x="20" y="14"/>
                      <a:pt x="22" y="14"/>
                      <a:pt x="25" y="14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1" y="9"/>
                      <a:pt x="18" y="10"/>
                      <a:pt x="15" y="12"/>
                    </a:cubicBezTo>
                    <a:cubicBezTo>
                      <a:pt x="13" y="13"/>
                      <a:pt x="11" y="16"/>
                      <a:pt x="10" y="20"/>
                    </a:cubicBezTo>
                    <a:close/>
                    <a:moveTo>
                      <a:pt x="55" y="67"/>
                    </a:moveTo>
                    <a:cubicBezTo>
                      <a:pt x="43" y="54"/>
                      <a:pt x="43" y="54"/>
                      <a:pt x="43" y="54"/>
                    </a:cubicBezTo>
                    <a:cubicBezTo>
                      <a:pt x="43" y="54"/>
                      <a:pt x="43" y="54"/>
                      <a:pt x="43" y="54"/>
                    </a:cubicBezTo>
                    <a:cubicBezTo>
                      <a:pt x="43" y="67"/>
                      <a:pt x="43" y="67"/>
                      <a:pt x="43" y="67"/>
                    </a:cubicBezTo>
                    <a:lnTo>
                      <a:pt x="55" y="6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50"/>
            <p:cNvGrpSpPr/>
            <p:nvPr/>
          </p:nvGrpSpPr>
          <p:grpSpPr>
            <a:xfrm>
              <a:off x="5469196" y="1386565"/>
              <a:ext cx="390979" cy="469446"/>
              <a:chOff x="1845892" y="1796667"/>
              <a:chExt cx="390979" cy="469446"/>
            </a:xfrm>
          </p:grpSpPr>
          <p:cxnSp>
            <p:nvCxnSpPr>
              <p:cNvPr id="52" name="直接连接符 51"/>
              <p:cNvCxnSpPr/>
              <p:nvPr/>
            </p:nvCxnSpPr>
            <p:spPr>
              <a:xfrm>
                <a:off x="1845892" y="1796667"/>
                <a:ext cx="0" cy="469446"/>
              </a:xfrm>
              <a:prstGeom prst="line">
                <a:avLst/>
              </a:prstGeom>
              <a:ln w="19050"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波形 52"/>
              <p:cNvSpPr/>
              <p:nvPr/>
            </p:nvSpPr>
            <p:spPr>
              <a:xfrm>
                <a:off x="1851108" y="1835448"/>
                <a:ext cx="385763" cy="352425"/>
              </a:xfrm>
              <a:prstGeom prst="wave">
                <a:avLst>
                  <a:gd name="adj1" fmla="val 11149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54" name="直接连接符 53"/>
            <p:cNvCxnSpPr/>
            <p:nvPr/>
          </p:nvCxnSpPr>
          <p:spPr>
            <a:xfrm>
              <a:off x="5470629" y="1856011"/>
              <a:ext cx="0" cy="664254"/>
            </a:xfrm>
            <a:prstGeom prst="line">
              <a:avLst/>
            </a:prstGeom>
            <a:ln w="19050">
              <a:prstDash val="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4"/>
          <p:cNvGrpSpPr/>
          <p:nvPr/>
        </p:nvGrpSpPr>
        <p:grpSpPr>
          <a:xfrm>
            <a:off x="4824189" y="1616615"/>
            <a:ext cx="1041400" cy="2018695"/>
            <a:chOff x="6748239" y="1578027"/>
            <a:chExt cx="1041400" cy="2018073"/>
          </a:xfrm>
        </p:grpSpPr>
        <p:grpSp>
          <p:nvGrpSpPr>
            <p:cNvPr id="14" name="组合 41"/>
            <p:cNvGrpSpPr/>
            <p:nvPr/>
          </p:nvGrpSpPr>
          <p:grpSpPr>
            <a:xfrm>
              <a:off x="6748239" y="2425700"/>
              <a:ext cx="1041400" cy="1168400"/>
              <a:chOff x="6430393" y="2425700"/>
              <a:chExt cx="1041400" cy="1168400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6430393" y="2425700"/>
                <a:ext cx="1041400" cy="1168400"/>
              </a:xfrm>
              <a:custGeom>
                <a:avLst/>
                <a:gdLst>
                  <a:gd name="connsiteX0" fmla="*/ 520700 w 1041400"/>
                  <a:gd name="connsiteY0" fmla="*/ 0 h 1168400"/>
                  <a:gd name="connsiteX1" fmla="*/ 617453 w 1041400"/>
                  <a:gd name="connsiteY1" fmla="*/ 136754 h 1168400"/>
                  <a:gd name="connsiteX2" fmla="*/ 625639 w 1041400"/>
                  <a:gd name="connsiteY2" fmla="*/ 137579 h 1168400"/>
                  <a:gd name="connsiteX3" fmla="*/ 1041400 w 1041400"/>
                  <a:gd name="connsiteY3" fmla="*/ 647700 h 1168400"/>
                  <a:gd name="connsiteX4" fmla="*/ 520700 w 1041400"/>
                  <a:gd name="connsiteY4" fmla="*/ 1168400 h 1168400"/>
                  <a:gd name="connsiteX5" fmla="*/ 0 w 1041400"/>
                  <a:gd name="connsiteY5" fmla="*/ 647700 h 1168400"/>
                  <a:gd name="connsiteX6" fmla="*/ 415761 w 1041400"/>
                  <a:gd name="connsiteY6" fmla="*/ 137579 h 1168400"/>
                  <a:gd name="connsiteX7" fmla="*/ 423947 w 1041400"/>
                  <a:gd name="connsiteY7" fmla="*/ 136754 h 1168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41400" h="1168400">
                    <a:moveTo>
                      <a:pt x="520700" y="0"/>
                    </a:moveTo>
                    <a:lnTo>
                      <a:pt x="617453" y="136754"/>
                    </a:lnTo>
                    <a:lnTo>
                      <a:pt x="625639" y="137579"/>
                    </a:lnTo>
                    <a:cubicBezTo>
                      <a:pt x="862914" y="186132"/>
                      <a:pt x="1041400" y="396072"/>
                      <a:pt x="1041400" y="647700"/>
                    </a:cubicBezTo>
                    <a:cubicBezTo>
                      <a:pt x="1041400" y="935275"/>
                      <a:pt x="808275" y="1168400"/>
                      <a:pt x="520700" y="1168400"/>
                    </a:cubicBezTo>
                    <a:cubicBezTo>
                      <a:pt x="233125" y="1168400"/>
                      <a:pt x="0" y="935275"/>
                      <a:pt x="0" y="647700"/>
                    </a:cubicBezTo>
                    <a:cubicBezTo>
                      <a:pt x="0" y="396072"/>
                      <a:pt x="178486" y="186132"/>
                      <a:pt x="415761" y="137579"/>
                    </a:cubicBezTo>
                    <a:lnTo>
                      <a:pt x="423947" y="13675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6534714" y="2667907"/>
                <a:ext cx="832757" cy="83275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8" name="Freeform 8"/>
              <p:cNvSpPr>
                <a:spLocks noEditPoints="1"/>
              </p:cNvSpPr>
              <p:nvPr/>
            </p:nvSpPr>
            <p:spPr bwMode="auto">
              <a:xfrm>
                <a:off x="6758617" y="2791136"/>
                <a:ext cx="435750" cy="507521"/>
              </a:xfrm>
              <a:custGeom>
                <a:avLst/>
                <a:gdLst>
                  <a:gd name="T0" fmla="*/ 35 w 79"/>
                  <a:gd name="T1" fmla="*/ 84 h 92"/>
                  <a:gd name="T2" fmla="*/ 36 w 79"/>
                  <a:gd name="T3" fmla="*/ 75 h 92"/>
                  <a:gd name="T4" fmla="*/ 33 w 79"/>
                  <a:gd name="T5" fmla="*/ 75 h 92"/>
                  <a:gd name="T6" fmla="*/ 71 w 79"/>
                  <a:gd name="T7" fmla="*/ 86 h 92"/>
                  <a:gd name="T8" fmla="*/ 61 w 79"/>
                  <a:gd name="T9" fmla="*/ 86 h 92"/>
                  <a:gd name="T10" fmla="*/ 30 w 79"/>
                  <a:gd name="T11" fmla="*/ 91 h 92"/>
                  <a:gd name="T12" fmla="*/ 21 w 79"/>
                  <a:gd name="T13" fmla="*/ 91 h 92"/>
                  <a:gd name="T14" fmla="*/ 11 w 79"/>
                  <a:gd name="T15" fmla="*/ 91 h 92"/>
                  <a:gd name="T16" fmla="*/ 0 w 79"/>
                  <a:gd name="T17" fmla="*/ 77 h 92"/>
                  <a:gd name="T18" fmla="*/ 7 w 79"/>
                  <a:gd name="T19" fmla="*/ 70 h 92"/>
                  <a:gd name="T20" fmla="*/ 16 w 79"/>
                  <a:gd name="T21" fmla="*/ 70 h 92"/>
                  <a:gd name="T22" fmla="*/ 25 w 79"/>
                  <a:gd name="T23" fmla="*/ 70 h 92"/>
                  <a:gd name="T24" fmla="*/ 35 w 79"/>
                  <a:gd name="T25" fmla="*/ 70 h 92"/>
                  <a:gd name="T26" fmla="*/ 39 w 79"/>
                  <a:gd name="T27" fmla="*/ 86 h 92"/>
                  <a:gd name="T28" fmla="*/ 56 w 79"/>
                  <a:gd name="T29" fmla="*/ 83 h 92"/>
                  <a:gd name="T30" fmla="*/ 27 w 79"/>
                  <a:gd name="T31" fmla="*/ 2 h 92"/>
                  <a:gd name="T32" fmla="*/ 44 w 79"/>
                  <a:gd name="T33" fmla="*/ 4 h 92"/>
                  <a:gd name="T34" fmla="*/ 47 w 79"/>
                  <a:gd name="T35" fmla="*/ 26 h 92"/>
                  <a:gd name="T36" fmla="*/ 52 w 79"/>
                  <a:gd name="T37" fmla="*/ 61 h 92"/>
                  <a:gd name="T38" fmla="*/ 65 w 79"/>
                  <a:gd name="T39" fmla="*/ 57 h 92"/>
                  <a:gd name="T40" fmla="*/ 78 w 79"/>
                  <a:gd name="T41" fmla="*/ 75 h 92"/>
                  <a:gd name="T42" fmla="*/ 25 w 79"/>
                  <a:gd name="T43" fmla="*/ 84 h 92"/>
                  <a:gd name="T44" fmla="*/ 27 w 79"/>
                  <a:gd name="T45" fmla="*/ 75 h 92"/>
                  <a:gd name="T46" fmla="*/ 24 w 79"/>
                  <a:gd name="T47" fmla="*/ 75 h 92"/>
                  <a:gd name="T48" fmla="*/ 25 w 79"/>
                  <a:gd name="T49" fmla="*/ 84 h 92"/>
                  <a:gd name="T50" fmla="*/ 16 w 79"/>
                  <a:gd name="T51" fmla="*/ 83 h 92"/>
                  <a:gd name="T52" fmla="*/ 16 w 79"/>
                  <a:gd name="T53" fmla="*/ 74 h 92"/>
                  <a:gd name="T54" fmla="*/ 16 w 79"/>
                  <a:gd name="T55" fmla="*/ 83 h 92"/>
                  <a:gd name="T56" fmla="*/ 9 w 79"/>
                  <a:gd name="T57" fmla="*/ 77 h 92"/>
                  <a:gd name="T58" fmla="*/ 7 w 79"/>
                  <a:gd name="T59" fmla="*/ 74 h 92"/>
                  <a:gd name="T60" fmla="*/ 4 w 79"/>
                  <a:gd name="T61" fmla="*/ 77 h 92"/>
                  <a:gd name="T62" fmla="*/ 11 w 79"/>
                  <a:gd name="T63" fmla="*/ 86 h 92"/>
                  <a:gd name="T64" fmla="*/ 9 w 79"/>
                  <a:gd name="T65" fmla="*/ 7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9" h="92">
                    <a:moveTo>
                      <a:pt x="34" y="83"/>
                    </a:moveTo>
                    <a:cubicBezTo>
                      <a:pt x="35" y="84"/>
                      <a:pt x="35" y="84"/>
                      <a:pt x="35" y="84"/>
                    </a:cubicBezTo>
                    <a:cubicBezTo>
                      <a:pt x="35" y="84"/>
                      <a:pt x="35" y="84"/>
                      <a:pt x="35" y="83"/>
                    </a:cubicBezTo>
                    <a:cubicBezTo>
                      <a:pt x="36" y="82"/>
                      <a:pt x="38" y="77"/>
                      <a:pt x="36" y="75"/>
                    </a:cubicBezTo>
                    <a:cubicBezTo>
                      <a:pt x="36" y="75"/>
                      <a:pt x="35" y="74"/>
                      <a:pt x="35" y="74"/>
                    </a:cubicBezTo>
                    <a:cubicBezTo>
                      <a:pt x="34" y="74"/>
                      <a:pt x="34" y="75"/>
                      <a:pt x="33" y="75"/>
                    </a:cubicBezTo>
                    <a:cubicBezTo>
                      <a:pt x="31" y="77"/>
                      <a:pt x="33" y="82"/>
                      <a:pt x="34" y="83"/>
                    </a:cubicBezTo>
                    <a:close/>
                    <a:moveTo>
                      <a:pt x="71" y="86"/>
                    </a:moveTo>
                    <a:cubicBezTo>
                      <a:pt x="69" y="90"/>
                      <a:pt x="67" y="90"/>
                      <a:pt x="64" y="88"/>
                    </a:cubicBezTo>
                    <a:cubicBezTo>
                      <a:pt x="63" y="88"/>
                      <a:pt x="62" y="87"/>
                      <a:pt x="61" y="86"/>
                    </a:cubicBezTo>
                    <a:cubicBezTo>
                      <a:pt x="54" y="91"/>
                      <a:pt x="41" y="92"/>
                      <a:pt x="35" y="90"/>
                    </a:cubicBezTo>
                    <a:cubicBezTo>
                      <a:pt x="33" y="90"/>
                      <a:pt x="32" y="91"/>
                      <a:pt x="30" y="91"/>
                    </a:cubicBezTo>
                    <a:cubicBezTo>
                      <a:pt x="28" y="91"/>
                      <a:pt x="27" y="90"/>
                      <a:pt x="25" y="90"/>
                    </a:cubicBezTo>
                    <a:cubicBezTo>
                      <a:pt x="24" y="90"/>
                      <a:pt x="22" y="91"/>
                      <a:pt x="21" y="91"/>
                    </a:cubicBezTo>
                    <a:cubicBezTo>
                      <a:pt x="19" y="91"/>
                      <a:pt x="17" y="90"/>
                      <a:pt x="16" y="90"/>
                    </a:cubicBezTo>
                    <a:cubicBezTo>
                      <a:pt x="15" y="90"/>
                      <a:pt x="13" y="91"/>
                      <a:pt x="11" y="91"/>
                    </a:cubicBezTo>
                    <a:cubicBezTo>
                      <a:pt x="8" y="91"/>
                      <a:pt x="5" y="89"/>
                      <a:pt x="3" y="87"/>
                    </a:cubicBezTo>
                    <a:cubicBezTo>
                      <a:pt x="1" y="84"/>
                      <a:pt x="0" y="81"/>
                      <a:pt x="0" y="77"/>
                    </a:cubicBezTo>
                    <a:cubicBezTo>
                      <a:pt x="0" y="75"/>
                      <a:pt x="0" y="73"/>
                      <a:pt x="2" y="72"/>
                    </a:cubicBezTo>
                    <a:cubicBezTo>
                      <a:pt x="3" y="71"/>
                      <a:pt x="5" y="70"/>
                      <a:pt x="7" y="70"/>
                    </a:cubicBezTo>
                    <a:cubicBezTo>
                      <a:pt x="8" y="70"/>
                      <a:pt x="10" y="70"/>
                      <a:pt x="11" y="72"/>
                    </a:cubicBezTo>
                    <a:cubicBezTo>
                      <a:pt x="13" y="70"/>
                      <a:pt x="14" y="70"/>
                      <a:pt x="16" y="70"/>
                    </a:cubicBezTo>
                    <a:cubicBezTo>
                      <a:pt x="18" y="70"/>
                      <a:pt x="19" y="70"/>
                      <a:pt x="21" y="72"/>
                    </a:cubicBezTo>
                    <a:cubicBezTo>
                      <a:pt x="22" y="70"/>
                      <a:pt x="24" y="70"/>
                      <a:pt x="25" y="70"/>
                    </a:cubicBezTo>
                    <a:cubicBezTo>
                      <a:pt x="27" y="70"/>
                      <a:pt x="29" y="70"/>
                      <a:pt x="30" y="72"/>
                    </a:cubicBezTo>
                    <a:cubicBezTo>
                      <a:pt x="31" y="70"/>
                      <a:pt x="33" y="70"/>
                      <a:pt x="35" y="70"/>
                    </a:cubicBezTo>
                    <a:cubicBezTo>
                      <a:pt x="37" y="70"/>
                      <a:pt x="38" y="71"/>
                      <a:pt x="40" y="72"/>
                    </a:cubicBezTo>
                    <a:cubicBezTo>
                      <a:pt x="43" y="76"/>
                      <a:pt x="42" y="82"/>
                      <a:pt x="39" y="86"/>
                    </a:cubicBezTo>
                    <a:cubicBezTo>
                      <a:pt x="39" y="86"/>
                      <a:pt x="39" y="86"/>
                      <a:pt x="39" y="86"/>
                    </a:cubicBezTo>
                    <a:cubicBezTo>
                      <a:pt x="42" y="86"/>
                      <a:pt x="50" y="86"/>
                      <a:pt x="56" y="83"/>
                    </a:cubicBezTo>
                    <a:cubicBezTo>
                      <a:pt x="34" y="66"/>
                      <a:pt x="23" y="37"/>
                      <a:pt x="22" y="6"/>
                    </a:cubicBezTo>
                    <a:cubicBezTo>
                      <a:pt x="22" y="3"/>
                      <a:pt x="22" y="2"/>
                      <a:pt x="27" y="2"/>
                    </a:cubicBezTo>
                    <a:cubicBezTo>
                      <a:pt x="31" y="1"/>
                      <a:pt x="36" y="1"/>
                      <a:pt x="40" y="0"/>
                    </a:cubicBezTo>
                    <a:cubicBezTo>
                      <a:pt x="42" y="0"/>
                      <a:pt x="43" y="2"/>
                      <a:pt x="44" y="4"/>
                    </a:cubicBezTo>
                    <a:cubicBezTo>
                      <a:pt x="46" y="9"/>
                      <a:pt x="47" y="15"/>
                      <a:pt x="49" y="21"/>
                    </a:cubicBezTo>
                    <a:cubicBezTo>
                      <a:pt x="50" y="23"/>
                      <a:pt x="49" y="25"/>
                      <a:pt x="47" y="26"/>
                    </a:cubicBezTo>
                    <a:cubicBezTo>
                      <a:pt x="45" y="28"/>
                      <a:pt x="42" y="29"/>
                      <a:pt x="39" y="31"/>
                    </a:cubicBezTo>
                    <a:cubicBezTo>
                      <a:pt x="41" y="41"/>
                      <a:pt x="43" y="48"/>
                      <a:pt x="52" y="61"/>
                    </a:cubicBezTo>
                    <a:cubicBezTo>
                      <a:pt x="54" y="60"/>
                      <a:pt x="57" y="58"/>
                      <a:pt x="59" y="56"/>
                    </a:cubicBezTo>
                    <a:cubicBezTo>
                      <a:pt x="61" y="55"/>
                      <a:pt x="63" y="56"/>
                      <a:pt x="65" y="57"/>
                    </a:cubicBezTo>
                    <a:cubicBezTo>
                      <a:pt x="69" y="61"/>
                      <a:pt x="73" y="66"/>
                      <a:pt x="77" y="70"/>
                    </a:cubicBezTo>
                    <a:cubicBezTo>
                      <a:pt x="79" y="71"/>
                      <a:pt x="79" y="73"/>
                      <a:pt x="78" y="75"/>
                    </a:cubicBezTo>
                    <a:cubicBezTo>
                      <a:pt x="76" y="79"/>
                      <a:pt x="73" y="82"/>
                      <a:pt x="71" y="86"/>
                    </a:cubicBezTo>
                    <a:close/>
                    <a:moveTo>
                      <a:pt x="25" y="84"/>
                    </a:moveTo>
                    <a:cubicBezTo>
                      <a:pt x="25" y="83"/>
                      <a:pt x="25" y="83"/>
                      <a:pt x="25" y="83"/>
                    </a:cubicBezTo>
                    <a:cubicBezTo>
                      <a:pt x="27" y="82"/>
                      <a:pt x="29" y="77"/>
                      <a:pt x="27" y="75"/>
                    </a:cubicBezTo>
                    <a:cubicBezTo>
                      <a:pt x="26" y="75"/>
                      <a:pt x="26" y="74"/>
                      <a:pt x="25" y="74"/>
                    </a:cubicBezTo>
                    <a:cubicBezTo>
                      <a:pt x="25" y="74"/>
                      <a:pt x="24" y="75"/>
                      <a:pt x="24" y="75"/>
                    </a:cubicBezTo>
                    <a:cubicBezTo>
                      <a:pt x="22" y="77"/>
                      <a:pt x="24" y="82"/>
                      <a:pt x="25" y="83"/>
                    </a:cubicBezTo>
                    <a:cubicBezTo>
                      <a:pt x="25" y="84"/>
                      <a:pt x="25" y="84"/>
                      <a:pt x="25" y="84"/>
                    </a:cubicBezTo>
                    <a:close/>
                    <a:moveTo>
                      <a:pt x="16" y="84"/>
                    </a:moveTo>
                    <a:cubicBezTo>
                      <a:pt x="16" y="83"/>
                      <a:pt x="16" y="83"/>
                      <a:pt x="16" y="83"/>
                    </a:cubicBezTo>
                    <a:cubicBezTo>
                      <a:pt x="18" y="82"/>
                      <a:pt x="19" y="77"/>
                      <a:pt x="17" y="75"/>
                    </a:cubicBezTo>
                    <a:cubicBezTo>
                      <a:pt x="17" y="75"/>
                      <a:pt x="17" y="74"/>
                      <a:pt x="16" y="74"/>
                    </a:cubicBezTo>
                    <a:cubicBezTo>
                      <a:pt x="15" y="74"/>
                      <a:pt x="15" y="75"/>
                      <a:pt x="15" y="75"/>
                    </a:cubicBezTo>
                    <a:cubicBezTo>
                      <a:pt x="13" y="77"/>
                      <a:pt x="14" y="82"/>
                      <a:pt x="16" y="83"/>
                    </a:cubicBezTo>
                    <a:cubicBezTo>
                      <a:pt x="16" y="84"/>
                      <a:pt x="16" y="84"/>
                      <a:pt x="16" y="84"/>
                    </a:cubicBezTo>
                    <a:close/>
                    <a:moveTo>
                      <a:pt x="9" y="77"/>
                    </a:moveTo>
                    <a:cubicBezTo>
                      <a:pt x="9" y="77"/>
                      <a:pt x="9" y="76"/>
                      <a:pt x="8" y="75"/>
                    </a:cubicBezTo>
                    <a:cubicBezTo>
                      <a:pt x="8" y="75"/>
                      <a:pt x="7" y="74"/>
                      <a:pt x="7" y="74"/>
                    </a:cubicBezTo>
                    <a:cubicBezTo>
                      <a:pt x="6" y="74"/>
                      <a:pt x="6" y="75"/>
                      <a:pt x="5" y="75"/>
                    </a:cubicBezTo>
                    <a:cubicBezTo>
                      <a:pt x="5" y="76"/>
                      <a:pt x="4" y="77"/>
                      <a:pt x="4" y="77"/>
                    </a:cubicBezTo>
                    <a:cubicBezTo>
                      <a:pt x="4" y="80"/>
                      <a:pt x="5" y="82"/>
                      <a:pt x="7" y="83"/>
                    </a:cubicBezTo>
                    <a:cubicBezTo>
                      <a:pt x="8" y="85"/>
                      <a:pt x="10" y="86"/>
                      <a:pt x="11" y="86"/>
                    </a:cubicBezTo>
                    <a:cubicBezTo>
                      <a:pt x="11" y="86"/>
                      <a:pt x="12" y="86"/>
                      <a:pt x="12" y="86"/>
                    </a:cubicBezTo>
                    <a:cubicBezTo>
                      <a:pt x="10" y="84"/>
                      <a:pt x="9" y="81"/>
                      <a:pt x="9" y="7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54"/>
            <p:cNvGrpSpPr/>
            <p:nvPr/>
          </p:nvGrpSpPr>
          <p:grpSpPr>
            <a:xfrm>
              <a:off x="7269182" y="1578027"/>
              <a:ext cx="390979" cy="469446"/>
              <a:chOff x="1845892" y="1796667"/>
              <a:chExt cx="390979" cy="469446"/>
            </a:xfrm>
          </p:grpSpPr>
          <p:cxnSp>
            <p:nvCxnSpPr>
              <p:cNvPr id="56" name="直接连接符 55"/>
              <p:cNvCxnSpPr/>
              <p:nvPr/>
            </p:nvCxnSpPr>
            <p:spPr>
              <a:xfrm>
                <a:off x="1845892" y="1796667"/>
                <a:ext cx="0" cy="469446"/>
              </a:xfrm>
              <a:prstGeom prst="line">
                <a:avLst/>
              </a:prstGeom>
              <a:ln w="19050"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波形 56"/>
              <p:cNvSpPr/>
              <p:nvPr/>
            </p:nvSpPr>
            <p:spPr>
              <a:xfrm>
                <a:off x="1851108" y="1835448"/>
                <a:ext cx="385763" cy="352425"/>
              </a:xfrm>
              <a:prstGeom prst="wave">
                <a:avLst>
                  <a:gd name="adj1" fmla="val 11149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cxnSp>
          <p:nvCxnSpPr>
            <p:cNvPr id="58" name="直接连接符 57"/>
            <p:cNvCxnSpPr/>
            <p:nvPr/>
          </p:nvCxnSpPr>
          <p:spPr>
            <a:xfrm>
              <a:off x="7270615" y="1856011"/>
              <a:ext cx="0" cy="664254"/>
            </a:xfrm>
            <a:prstGeom prst="line">
              <a:avLst/>
            </a:prstGeom>
            <a:ln w="19050">
              <a:prstDash val="dash"/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本框 42"/>
          <p:cNvSpPr txBox="1"/>
          <p:nvPr/>
        </p:nvSpPr>
        <p:spPr>
          <a:xfrm>
            <a:off x="863600" y="555625"/>
            <a:ext cx="38811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五、存在的主要问题及改进情况</a:t>
            </a:r>
            <a:endParaRPr lang="zh-CN" altLang="en-US" sz="1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859280" y="2085975"/>
            <a:ext cx="267208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16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 sz="16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一是关系民生、营商环境等政策公开力度不强，解读不够丰富，政民沟通有待强化。</a:t>
            </a:r>
            <a:endParaRPr lang="zh-CN" sz="16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lang="zh-CN" sz="16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altLang="zh-CN" sz="16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sz="16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二是行政许可等重点领域信息公开有待完善，覆盖面还需进一步扩大。</a:t>
            </a:r>
            <a:endParaRPr lang="zh-CN" sz="16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75985" y="2023745"/>
            <a:ext cx="264541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/>
            <a:r>
              <a:rPr lang="en-US" altLang="zh-CN" sz="1600" b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sz="1600" b="0">
                <a:latin typeface="微软雅黑" panose="020B0503020204020204" pitchFamily="34" charset="-122"/>
                <a:ea typeface="微软雅黑" panose="020B0503020204020204" pitchFamily="34" charset="-122"/>
              </a:rPr>
              <a:t>一是加强科室联动，及时将贴近群众的政策文件予以公开和解读，不断满足群众和社会的互动需求。</a:t>
            </a:r>
            <a:endParaRPr lang="zh-CN" sz="1600" b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fontAlgn="auto"/>
            <a:r>
              <a:rPr lang="en-US" altLang="zh-CN" sz="1600" b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sz="1600" b="0">
                <a:latin typeface="微软雅黑" panose="020B0503020204020204" pitchFamily="34" charset="-122"/>
                <a:ea typeface="微软雅黑" panose="020B0503020204020204" pitchFamily="34" charset="-122"/>
              </a:rPr>
              <a:t>二是将信息公开与业务工作相融合，深化公开内容，健全信息公开机制，持续扩大覆盖面。</a:t>
            </a:r>
            <a:endParaRPr lang="zh-CN" sz="1600" b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100" grpId="0"/>
      <p:bldP spid="100" grpId="1"/>
      <p:bldP spid="16" grpId="0"/>
      <p:bldP spid="1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31158" y="483677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3335" y="916536"/>
            <a:ext cx="2651760" cy="34544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六、其他需要报告的事项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7"/>
          <p:cNvSpPr txBox="1">
            <a:spLocks noChangeArrowheads="1"/>
          </p:cNvSpPr>
          <p:nvPr/>
        </p:nvSpPr>
        <p:spPr bwMode="auto">
          <a:xfrm>
            <a:off x="1639570" y="1528445"/>
            <a:ext cx="5865495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海盐县综合行政执法局2022年未收取信息处理费。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7" name="PA_chenying0907 12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7931558" y="4120790"/>
            <a:ext cx="309563" cy="309658"/>
          </a:xfrm>
          <a:custGeom>
            <a:avLst/>
            <a:gdLst>
              <a:gd name="T0" fmla="*/ 317 w 344"/>
              <a:gd name="T1" fmla="*/ 260 h 345"/>
              <a:gd name="T2" fmla="*/ 317 w 344"/>
              <a:gd name="T3" fmla="*/ 218 h 345"/>
              <a:gd name="T4" fmla="*/ 254 w 344"/>
              <a:gd name="T5" fmla="*/ 155 h 345"/>
              <a:gd name="T6" fmla="*/ 218 w 344"/>
              <a:gd name="T7" fmla="*/ 155 h 345"/>
              <a:gd name="T8" fmla="*/ 189 w 344"/>
              <a:gd name="T9" fmla="*/ 135 h 345"/>
              <a:gd name="T10" fmla="*/ 189 w 344"/>
              <a:gd name="T11" fmla="*/ 84 h 345"/>
              <a:gd name="T12" fmla="*/ 216 w 344"/>
              <a:gd name="T13" fmla="*/ 44 h 345"/>
              <a:gd name="T14" fmla="*/ 172 w 344"/>
              <a:gd name="T15" fmla="*/ 0 h 345"/>
              <a:gd name="T16" fmla="*/ 128 w 344"/>
              <a:gd name="T17" fmla="*/ 44 h 345"/>
              <a:gd name="T18" fmla="*/ 154 w 344"/>
              <a:gd name="T19" fmla="*/ 84 h 345"/>
              <a:gd name="T20" fmla="*/ 154 w 344"/>
              <a:gd name="T21" fmla="*/ 135 h 345"/>
              <a:gd name="T22" fmla="*/ 126 w 344"/>
              <a:gd name="T23" fmla="*/ 155 h 345"/>
              <a:gd name="T24" fmla="*/ 89 w 344"/>
              <a:gd name="T25" fmla="*/ 155 h 345"/>
              <a:gd name="T26" fmla="*/ 26 w 344"/>
              <a:gd name="T27" fmla="*/ 218 h 345"/>
              <a:gd name="T28" fmla="*/ 26 w 344"/>
              <a:gd name="T29" fmla="*/ 260 h 345"/>
              <a:gd name="T30" fmla="*/ 0 w 344"/>
              <a:gd name="T31" fmla="*/ 301 h 345"/>
              <a:gd name="T32" fmla="*/ 44 w 344"/>
              <a:gd name="T33" fmla="*/ 345 h 345"/>
              <a:gd name="T34" fmla="*/ 88 w 344"/>
              <a:gd name="T35" fmla="*/ 301 h 345"/>
              <a:gd name="T36" fmla="*/ 61 w 344"/>
              <a:gd name="T37" fmla="*/ 260 h 345"/>
              <a:gd name="T38" fmla="*/ 61 w 344"/>
              <a:gd name="T39" fmla="*/ 218 h 345"/>
              <a:gd name="T40" fmla="*/ 89 w 344"/>
              <a:gd name="T41" fmla="*/ 190 h 345"/>
              <a:gd name="T42" fmla="*/ 126 w 344"/>
              <a:gd name="T43" fmla="*/ 190 h 345"/>
              <a:gd name="T44" fmla="*/ 154 w 344"/>
              <a:gd name="T45" fmla="*/ 185 h 345"/>
              <a:gd name="T46" fmla="*/ 154 w 344"/>
              <a:gd name="T47" fmla="*/ 260 h 345"/>
              <a:gd name="T48" fmla="*/ 128 w 344"/>
              <a:gd name="T49" fmla="*/ 301 h 345"/>
              <a:gd name="T50" fmla="*/ 172 w 344"/>
              <a:gd name="T51" fmla="*/ 345 h 345"/>
              <a:gd name="T52" fmla="*/ 216 w 344"/>
              <a:gd name="T53" fmla="*/ 301 h 345"/>
              <a:gd name="T54" fmla="*/ 189 w 344"/>
              <a:gd name="T55" fmla="*/ 260 h 345"/>
              <a:gd name="T56" fmla="*/ 189 w 344"/>
              <a:gd name="T57" fmla="*/ 185 h 345"/>
              <a:gd name="T58" fmla="*/ 218 w 344"/>
              <a:gd name="T59" fmla="*/ 190 h 345"/>
              <a:gd name="T60" fmla="*/ 254 w 344"/>
              <a:gd name="T61" fmla="*/ 190 h 345"/>
              <a:gd name="T62" fmla="*/ 282 w 344"/>
              <a:gd name="T63" fmla="*/ 218 h 345"/>
              <a:gd name="T64" fmla="*/ 282 w 344"/>
              <a:gd name="T65" fmla="*/ 260 h 345"/>
              <a:gd name="T66" fmla="*/ 256 w 344"/>
              <a:gd name="T67" fmla="*/ 301 h 345"/>
              <a:gd name="T68" fmla="*/ 300 w 344"/>
              <a:gd name="T69" fmla="*/ 345 h 345"/>
              <a:gd name="T70" fmla="*/ 344 w 344"/>
              <a:gd name="T71" fmla="*/ 301 h 345"/>
              <a:gd name="T72" fmla="*/ 317 w 344"/>
              <a:gd name="T73" fmla="*/ 260 h 345"/>
              <a:gd name="T74" fmla="*/ 68 w 344"/>
              <a:gd name="T75" fmla="*/ 301 h 345"/>
              <a:gd name="T76" fmla="*/ 44 w 344"/>
              <a:gd name="T77" fmla="*/ 326 h 345"/>
              <a:gd name="T78" fmla="*/ 18 w 344"/>
              <a:gd name="T79" fmla="*/ 301 h 345"/>
              <a:gd name="T80" fmla="*/ 44 w 344"/>
              <a:gd name="T81" fmla="*/ 275 h 345"/>
              <a:gd name="T82" fmla="*/ 68 w 344"/>
              <a:gd name="T83" fmla="*/ 301 h 345"/>
              <a:gd name="T84" fmla="*/ 146 w 344"/>
              <a:gd name="T85" fmla="*/ 44 h 345"/>
              <a:gd name="T86" fmla="*/ 172 w 344"/>
              <a:gd name="T87" fmla="*/ 18 h 345"/>
              <a:gd name="T88" fmla="*/ 196 w 344"/>
              <a:gd name="T89" fmla="*/ 44 h 345"/>
              <a:gd name="T90" fmla="*/ 172 w 344"/>
              <a:gd name="T91" fmla="*/ 69 h 345"/>
              <a:gd name="T92" fmla="*/ 146 w 344"/>
              <a:gd name="T93" fmla="*/ 44 h 345"/>
              <a:gd name="T94" fmla="*/ 196 w 344"/>
              <a:gd name="T95" fmla="*/ 301 h 345"/>
              <a:gd name="T96" fmla="*/ 172 w 344"/>
              <a:gd name="T97" fmla="*/ 326 h 345"/>
              <a:gd name="T98" fmla="*/ 146 w 344"/>
              <a:gd name="T99" fmla="*/ 301 h 345"/>
              <a:gd name="T100" fmla="*/ 172 w 344"/>
              <a:gd name="T101" fmla="*/ 275 h 345"/>
              <a:gd name="T102" fmla="*/ 196 w 344"/>
              <a:gd name="T103" fmla="*/ 301 h 345"/>
              <a:gd name="T104" fmla="*/ 300 w 344"/>
              <a:gd name="T105" fmla="*/ 326 h 345"/>
              <a:gd name="T106" fmla="*/ 274 w 344"/>
              <a:gd name="T107" fmla="*/ 301 h 345"/>
              <a:gd name="T108" fmla="*/ 300 w 344"/>
              <a:gd name="T109" fmla="*/ 275 h 345"/>
              <a:gd name="T110" fmla="*/ 325 w 344"/>
              <a:gd name="T111" fmla="*/ 301 h 345"/>
              <a:gd name="T112" fmla="*/ 300 w 344"/>
              <a:gd name="T113" fmla="*/ 326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4" h="345">
                <a:moveTo>
                  <a:pt x="317" y="260"/>
                </a:moveTo>
                <a:cubicBezTo>
                  <a:pt x="317" y="218"/>
                  <a:pt x="317" y="218"/>
                  <a:pt x="317" y="218"/>
                </a:cubicBezTo>
                <a:cubicBezTo>
                  <a:pt x="317" y="192"/>
                  <a:pt x="300" y="155"/>
                  <a:pt x="254" y="155"/>
                </a:cubicBezTo>
                <a:cubicBezTo>
                  <a:pt x="218" y="155"/>
                  <a:pt x="218" y="155"/>
                  <a:pt x="218" y="155"/>
                </a:cubicBezTo>
                <a:cubicBezTo>
                  <a:pt x="191" y="155"/>
                  <a:pt x="189" y="142"/>
                  <a:pt x="189" y="135"/>
                </a:cubicBezTo>
                <a:cubicBezTo>
                  <a:pt x="189" y="84"/>
                  <a:pt x="189" y="84"/>
                  <a:pt x="189" y="84"/>
                </a:cubicBezTo>
                <a:cubicBezTo>
                  <a:pt x="205" y="78"/>
                  <a:pt x="216" y="62"/>
                  <a:pt x="216" y="44"/>
                </a:cubicBezTo>
                <a:cubicBezTo>
                  <a:pt x="216" y="19"/>
                  <a:pt x="196" y="0"/>
                  <a:pt x="172" y="0"/>
                </a:cubicBezTo>
                <a:cubicBezTo>
                  <a:pt x="147" y="0"/>
                  <a:pt x="128" y="19"/>
                  <a:pt x="128" y="44"/>
                </a:cubicBezTo>
                <a:cubicBezTo>
                  <a:pt x="128" y="62"/>
                  <a:pt x="139" y="78"/>
                  <a:pt x="154" y="84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4" y="140"/>
                  <a:pt x="153" y="155"/>
                  <a:pt x="126" y="155"/>
                </a:cubicBezTo>
                <a:cubicBezTo>
                  <a:pt x="89" y="155"/>
                  <a:pt x="89" y="155"/>
                  <a:pt x="89" y="155"/>
                </a:cubicBezTo>
                <a:cubicBezTo>
                  <a:pt x="43" y="155"/>
                  <a:pt x="26" y="192"/>
                  <a:pt x="26" y="218"/>
                </a:cubicBezTo>
                <a:cubicBezTo>
                  <a:pt x="26" y="260"/>
                  <a:pt x="26" y="260"/>
                  <a:pt x="26" y="260"/>
                </a:cubicBezTo>
                <a:cubicBezTo>
                  <a:pt x="11" y="267"/>
                  <a:pt x="0" y="282"/>
                  <a:pt x="0" y="301"/>
                </a:cubicBezTo>
                <a:cubicBezTo>
                  <a:pt x="0" y="324"/>
                  <a:pt x="19" y="345"/>
                  <a:pt x="44" y="345"/>
                </a:cubicBezTo>
                <a:cubicBezTo>
                  <a:pt x="67" y="345"/>
                  <a:pt x="88" y="324"/>
                  <a:pt x="88" y="301"/>
                </a:cubicBezTo>
                <a:cubicBezTo>
                  <a:pt x="88" y="282"/>
                  <a:pt x="77" y="267"/>
                  <a:pt x="61" y="260"/>
                </a:cubicBezTo>
                <a:cubicBezTo>
                  <a:pt x="61" y="218"/>
                  <a:pt x="61" y="218"/>
                  <a:pt x="61" y="218"/>
                </a:cubicBezTo>
                <a:cubicBezTo>
                  <a:pt x="61" y="213"/>
                  <a:pt x="62" y="190"/>
                  <a:pt x="89" y="190"/>
                </a:cubicBezTo>
                <a:cubicBezTo>
                  <a:pt x="126" y="190"/>
                  <a:pt x="126" y="190"/>
                  <a:pt x="126" y="190"/>
                </a:cubicBezTo>
                <a:cubicBezTo>
                  <a:pt x="137" y="190"/>
                  <a:pt x="146" y="188"/>
                  <a:pt x="154" y="185"/>
                </a:cubicBezTo>
                <a:cubicBezTo>
                  <a:pt x="154" y="260"/>
                  <a:pt x="154" y="260"/>
                  <a:pt x="154" y="260"/>
                </a:cubicBezTo>
                <a:cubicBezTo>
                  <a:pt x="139" y="267"/>
                  <a:pt x="128" y="282"/>
                  <a:pt x="128" y="301"/>
                </a:cubicBezTo>
                <a:cubicBezTo>
                  <a:pt x="128" y="324"/>
                  <a:pt x="147" y="345"/>
                  <a:pt x="172" y="345"/>
                </a:cubicBezTo>
                <a:cubicBezTo>
                  <a:pt x="196" y="345"/>
                  <a:pt x="216" y="324"/>
                  <a:pt x="216" y="301"/>
                </a:cubicBezTo>
                <a:cubicBezTo>
                  <a:pt x="216" y="282"/>
                  <a:pt x="205" y="267"/>
                  <a:pt x="189" y="260"/>
                </a:cubicBezTo>
                <a:cubicBezTo>
                  <a:pt x="189" y="185"/>
                  <a:pt x="189" y="185"/>
                  <a:pt x="189" y="185"/>
                </a:cubicBezTo>
                <a:cubicBezTo>
                  <a:pt x="196" y="188"/>
                  <a:pt x="207" y="190"/>
                  <a:pt x="218" y="190"/>
                </a:cubicBezTo>
                <a:cubicBezTo>
                  <a:pt x="254" y="190"/>
                  <a:pt x="254" y="190"/>
                  <a:pt x="254" y="190"/>
                </a:cubicBezTo>
                <a:cubicBezTo>
                  <a:pt x="280" y="190"/>
                  <a:pt x="282" y="212"/>
                  <a:pt x="282" y="218"/>
                </a:cubicBezTo>
                <a:cubicBezTo>
                  <a:pt x="282" y="260"/>
                  <a:pt x="282" y="260"/>
                  <a:pt x="282" y="260"/>
                </a:cubicBezTo>
                <a:cubicBezTo>
                  <a:pt x="267" y="267"/>
                  <a:pt x="256" y="282"/>
                  <a:pt x="256" y="301"/>
                </a:cubicBezTo>
                <a:cubicBezTo>
                  <a:pt x="256" y="324"/>
                  <a:pt x="275" y="345"/>
                  <a:pt x="300" y="345"/>
                </a:cubicBezTo>
                <a:cubicBezTo>
                  <a:pt x="324" y="345"/>
                  <a:pt x="344" y="324"/>
                  <a:pt x="344" y="301"/>
                </a:cubicBezTo>
                <a:cubicBezTo>
                  <a:pt x="344" y="282"/>
                  <a:pt x="333" y="267"/>
                  <a:pt x="317" y="260"/>
                </a:cubicBezTo>
                <a:close/>
                <a:moveTo>
                  <a:pt x="68" y="301"/>
                </a:moveTo>
                <a:cubicBezTo>
                  <a:pt x="68" y="314"/>
                  <a:pt x="57" y="326"/>
                  <a:pt x="44" y="326"/>
                </a:cubicBezTo>
                <a:cubicBezTo>
                  <a:pt x="29" y="326"/>
                  <a:pt x="18" y="314"/>
                  <a:pt x="18" y="301"/>
                </a:cubicBezTo>
                <a:cubicBezTo>
                  <a:pt x="18" y="287"/>
                  <a:pt x="29" y="275"/>
                  <a:pt x="44" y="275"/>
                </a:cubicBezTo>
                <a:cubicBezTo>
                  <a:pt x="57" y="275"/>
                  <a:pt x="68" y="287"/>
                  <a:pt x="68" y="301"/>
                </a:cubicBezTo>
                <a:close/>
                <a:moveTo>
                  <a:pt x="146" y="44"/>
                </a:moveTo>
                <a:cubicBezTo>
                  <a:pt x="146" y="30"/>
                  <a:pt x="157" y="18"/>
                  <a:pt x="172" y="18"/>
                </a:cubicBezTo>
                <a:cubicBezTo>
                  <a:pt x="185" y="18"/>
                  <a:pt x="196" y="30"/>
                  <a:pt x="196" y="44"/>
                </a:cubicBezTo>
                <a:cubicBezTo>
                  <a:pt x="196" y="57"/>
                  <a:pt x="185" y="69"/>
                  <a:pt x="172" y="69"/>
                </a:cubicBezTo>
                <a:cubicBezTo>
                  <a:pt x="157" y="69"/>
                  <a:pt x="146" y="57"/>
                  <a:pt x="146" y="44"/>
                </a:cubicBezTo>
                <a:close/>
                <a:moveTo>
                  <a:pt x="196" y="301"/>
                </a:moveTo>
                <a:cubicBezTo>
                  <a:pt x="196" y="314"/>
                  <a:pt x="185" y="326"/>
                  <a:pt x="172" y="326"/>
                </a:cubicBezTo>
                <a:cubicBezTo>
                  <a:pt x="157" y="326"/>
                  <a:pt x="146" y="314"/>
                  <a:pt x="146" y="301"/>
                </a:cubicBezTo>
                <a:cubicBezTo>
                  <a:pt x="146" y="287"/>
                  <a:pt x="157" y="275"/>
                  <a:pt x="172" y="275"/>
                </a:cubicBezTo>
                <a:cubicBezTo>
                  <a:pt x="185" y="275"/>
                  <a:pt x="196" y="287"/>
                  <a:pt x="196" y="301"/>
                </a:cubicBezTo>
                <a:close/>
                <a:moveTo>
                  <a:pt x="300" y="326"/>
                </a:moveTo>
                <a:cubicBezTo>
                  <a:pt x="285" y="326"/>
                  <a:pt x="274" y="314"/>
                  <a:pt x="274" y="301"/>
                </a:cubicBezTo>
                <a:cubicBezTo>
                  <a:pt x="274" y="287"/>
                  <a:pt x="285" y="275"/>
                  <a:pt x="300" y="275"/>
                </a:cubicBezTo>
                <a:cubicBezTo>
                  <a:pt x="314" y="275"/>
                  <a:pt x="325" y="287"/>
                  <a:pt x="325" y="301"/>
                </a:cubicBezTo>
                <a:cubicBezTo>
                  <a:pt x="325" y="314"/>
                  <a:pt x="314" y="326"/>
                  <a:pt x="300" y="3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0" name="PA_chenying0907 15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7994661" y="4208038"/>
            <a:ext cx="241697" cy="208424"/>
          </a:xfrm>
          <a:custGeom>
            <a:avLst/>
            <a:gdLst>
              <a:gd name="T0" fmla="*/ 10 w 270"/>
              <a:gd name="T1" fmla="*/ 135 h 232"/>
              <a:gd name="T2" fmla="*/ 28 w 270"/>
              <a:gd name="T3" fmla="*/ 139 h 232"/>
              <a:gd name="T4" fmla="*/ 42 w 270"/>
              <a:gd name="T5" fmla="*/ 117 h 232"/>
              <a:gd name="T6" fmla="*/ 16 w 270"/>
              <a:gd name="T7" fmla="*/ 111 h 232"/>
              <a:gd name="T8" fmla="*/ 2 w 270"/>
              <a:gd name="T9" fmla="*/ 120 h 232"/>
              <a:gd name="T10" fmla="*/ 10 w 270"/>
              <a:gd name="T11" fmla="*/ 135 h 232"/>
              <a:gd name="T12" fmla="*/ 248 w 270"/>
              <a:gd name="T13" fmla="*/ 138 h 232"/>
              <a:gd name="T14" fmla="*/ 189 w 270"/>
              <a:gd name="T15" fmla="*/ 192 h 232"/>
              <a:gd name="T16" fmla="*/ 119 w 270"/>
              <a:gd name="T17" fmla="*/ 137 h 232"/>
              <a:gd name="T18" fmla="*/ 114 w 270"/>
              <a:gd name="T19" fmla="*/ 135 h 232"/>
              <a:gd name="T20" fmla="*/ 105 w 270"/>
              <a:gd name="T21" fmla="*/ 133 h 232"/>
              <a:gd name="T22" fmla="*/ 91 w 270"/>
              <a:gd name="T23" fmla="*/ 154 h 232"/>
              <a:gd name="T24" fmla="*/ 105 w 270"/>
              <a:gd name="T25" fmla="*/ 158 h 232"/>
              <a:gd name="T26" fmla="*/ 181 w 270"/>
              <a:gd name="T27" fmla="*/ 217 h 232"/>
              <a:gd name="T28" fmla="*/ 189 w 270"/>
              <a:gd name="T29" fmla="*/ 220 h 232"/>
              <a:gd name="T30" fmla="*/ 197 w 270"/>
              <a:gd name="T31" fmla="*/ 217 h 232"/>
              <a:gd name="T32" fmla="*/ 264 w 270"/>
              <a:gd name="T33" fmla="*/ 156 h 232"/>
              <a:gd name="T34" fmla="*/ 266 w 270"/>
              <a:gd name="T35" fmla="*/ 139 h 232"/>
              <a:gd name="T36" fmla="*/ 248 w 270"/>
              <a:gd name="T37" fmla="*/ 138 h 232"/>
              <a:gd name="T38" fmla="*/ 117 w 270"/>
              <a:gd name="T39" fmla="*/ 79 h 232"/>
              <a:gd name="T40" fmla="*/ 183 w 270"/>
              <a:gd name="T41" fmla="*/ 121 h 232"/>
              <a:gd name="T42" fmla="*/ 199 w 270"/>
              <a:gd name="T43" fmla="*/ 117 h 232"/>
              <a:gd name="T44" fmla="*/ 266 w 270"/>
              <a:gd name="T45" fmla="*/ 20 h 232"/>
              <a:gd name="T46" fmla="*/ 263 w 270"/>
              <a:gd name="T47" fmla="*/ 3 h 232"/>
              <a:gd name="T48" fmla="*/ 246 w 270"/>
              <a:gd name="T49" fmla="*/ 7 h 232"/>
              <a:gd name="T50" fmla="*/ 186 w 270"/>
              <a:gd name="T51" fmla="*/ 94 h 232"/>
              <a:gd name="T52" fmla="*/ 120 w 270"/>
              <a:gd name="T53" fmla="*/ 52 h 232"/>
              <a:gd name="T54" fmla="*/ 111 w 270"/>
              <a:gd name="T55" fmla="*/ 50 h 232"/>
              <a:gd name="T56" fmla="*/ 103 w 270"/>
              <a:gd name="T57" fmla="*/ 56 h 232"/>
              <a:gd name="T58" fmla="*/ 3 w 270"/>
              <a:gd name="T59" fmla="*/ 213 h 232"/>
              <a:gd name="T60" fmla="*/ 7 w 270"/>
              <a:gd name="T61" fmla="*/ 230 h 232"/>
              <a:gd name="T62" fmla="*/ 13 w 270"/>
              <a:gd name="T63" fmla="*/ 232 h 232"/>
              <a:gd name="T64" fmla="*/ 24 w 270"/>
              <a:gd name="T65" fmla="*/ 227 h 232"/>
              <a:gd name="T66" fmla="*/ 117 w 270"/>
              <a:gd name="T67" fmla="*/ 79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0" h="232">
                <a:moveTo>
                  <a:pt x="10" y="135"/>
                </a:moveTo>
                <a:cubicBezTo>
                  <a:pt x="28" y="139"/>
                  <a:pt x="28" y="139"/>
                  <a:pt x="28" y="139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0" y="109"/>
                  <a:pt x="3" y="113"/>
                  <a:pt x="2" y="120"/>
                </a:cubicBezTo>
                <a:cubicBezTo>
                  <a:pt x="0" y="126"/>
                  <a:pt x="4" y="133"/>
                  <a:pt x="10" y="135"/>
                </a:cubicBezTo>
                <a:close/>
                <a:moveTo>
                  <a:pt x="248" y="138"/>
                </a:moveTo>
                <a:cubicBezTo>
                  <a:pt x="189" y="192"/>
                  <a:pt x="189" y="192"/>
                  <a:pt x="189" y="192"/>
                </a:cubicBezTo>
                <a:cubicBezTo>
                  <a:pt x="119" y="137"/>
                  <a:pt x="119" y="137"/>
                  <a:pt x="119" y="137"/>
                </a:cubicBezTo>
                <a:cubicBezTo>
                  <a:pt x="117" y="136"/>
                  <a:pt x="115" y="135"/>
                  <a:pt x="114" y="135"/>
                </a:cubicBezTo>
                <a:cubicBezTo>
                  <a:pt x="105" y="133"/>
                  <a:pt x="105" y="133"/>
                  <a:pt x="105" y="133"/>
                </a:cubicBezTo>
                <a:cubicBezTo>
                  <a:pt x="91" y="154"/>
                  <a:pt x="91" y="154"/>
                  <a:pt x="91" y="154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81" y="217"/>
                  <a:pt x="181" y="217"/>
                  <a:pt x="181" y="217"/>
                </a:cubicBezTo>
                <a:cubicBezTo>
                  <a:pt x="184" y="219"/>
                  <a:pt x="187" y="220"/>
                  <a:pt x="189" y="220"/>
                </a:cubicBezTo>
                <a:cubicBezTo>
                  <a:pt x="192" y="220"/>
                  <a:pt x="195" y="219"/>
                  <a:pt x="197" y="217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70" y="152"/>
                  <a:pt x="270" y="144"/>
                  <a:pt x="266" y="139"/>
                </a:cubicBezTo>
                <a:cubicBezTo>
                  <a:pt x="261" y="134"/>
                  <a:pt x="253" y="133"/>
                  <a:pt x="248" y="138"/>
                </a:cubicBezTo>
                <a:close/>
                <a:moveTo>
                  <a:pt x="117" y="79"/>
                </a:moveTo>
                <a:cubicBezTo>
                  <a:pt x="183" y="121"/>
                  <a:pt x="183" y="121"/>
                  <a:pt x="183" y="121"/>
                </a:cubicBezTo>
                <a:cubicBezTo>
                  <a:pt x="188" y="124"/>
                  <a:pt x="195" y="123"/>
                  <a:pt x="199" y="117"/>
                </a:cubicBezTo>
                <a:cubicBezTo>
                  <a:pt x="266" y="20"/>
                  <a:pt x="266" y="20"/>
                  <a:pt x="266" y="20"/>
                </a:cubicBezTo>
                <a:cubicBezTo>
                  <a:pt x="270" y="15"/>
                  <a:pt x="269" y="7"/>
                  <a:pt x="263" y="3"/>
                </a:cubicBezTo>
                <a:cubicBezTo>
                  <a:pt x="258" y="0"/>
                  <a:pt x="250" y="1"/>
                  <a:pt x="246" y="7"/>
                </a:cubicBezTo>
                <a:cubicBezTo>
                  <a:pt x="186" y="94"/>
                  <a:pt x="186" y="94"/>
                  <a:pt x="186" y="94"/>
                </a:cubicBezTo>
                <a:cubicBezTo>
                  <a:pt x="120" y="52"/>
                  <a:pt x="120" y="52"/>
                  <a:pt x="120" y="52"/>
                </a:cubicBezTo>
                <a:cubicBezTo>
                  <a:pt x="117" y="50"/>
                  <a:pt x="114" y="50"/>
                  <a:pt x="111" y="50"/>
                </a:cubicBezTo>
                <a:cubicBezTo>
                  <a:pt x="108" y="51"/>
                  <a:pt x="105" y="53"/>
                  <a:pt x="103" y="56"/>
                </a:cubicBezTo>
                <a:cubicBezTo>
                  <a:pt x="3" y="213"/>
                  <a:pt x="3" y="213"/>
                  <a:pt x="3" y="213"/>
                </a:cubicBezTo>
                <a:cubicBezTo>
                  <a:pt x="0" y="219"/>
                  <a:pt x="1" y="227"/>
                  <a:pt x="7" y="230"/>
                </a:cubicBezTo>
                <a:cubicBezTo>
                  <a:pt x="9" y="231"/>
                  <a:pt x="11" y="232"/>
                  <a:pt x="13" y="232"/>
                </a:cubicBezTo>
                <a:cubicBezTo>
                  <a:pt x="18" y="232"/>
                  <a:pt x="21" y="230"/>
                  <a:pt x="24" y="227"/>
                </a:cubicBezTo>
                <a:cubicBezTo>
                  <a:pt x="117" y="79"/>
                  <a:pt x="117" y="79"/>
                  <a:pt x="117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7" grpId="0" bldLvl="0" animBg="1" autoUpdateAnimBg="0"/>
      <p:bldP spid="40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323528" y="267653"/>
            <a:ext cx="8568952" cy="4644516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05" y="988730"/>
            <a:ext cx="1835696" cy="4680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123440" y="1384300"/>
            <a:ext cx="6155055" cy="29616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zh-CN" altLang="en-US" sz="2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本年度报告是根据《中华人民共和国政府信息公开条例》的要求编制而成。本报告中所列数据的统计时间为2022年1月1日至2022年12月31日。</a:t>
            </a:r>
            <a:endParaRPr lang="zh-CN" altLang="en-US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71863" y="988767"/>
            <a:ext cx="1332148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言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1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03548" y="484312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2519680" y="1816100"/>
            <a:ext cx="4315460" cy="817245"/>
            <a:chOff x="5349226" y="1908831"/>
            <a:chExt cx="4908587" cy="773146"/>
          </a:xfrm>
          <a:solidFill>
            <a:schemeClr val="accent1"/>
          </a:solidFill>
        </p:grpSpPr>
        <p:sp>
          <p:nvSpPr>
            <p:cNvPr id="6" name="燕尾形 18"/>
            <p:cNvSpPr/>
            <p:nvPr/>
          </p:nvSpPr>
          <p:spPr>
            <a:xfrm rot="10800000">
              <a:off x="5349226" y="1908831"/>
              <a:ext cx="4908587" cy="773146"/>
            </a:xfrm>
            <a:prstGeom prst="chevron">
              <a:avLst>
                <a:gd name="adj" fmla="val 67746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93100" y="2120890"/>
              <a:ext cx="3692274" cy="37726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一、总体情况</a:t>
              </a:r>
              <a:endParaRPr lang="zh-CN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下箭头 10"/>
          <p:cNvSpPr>
            <a:spLocks noChangeArrowheads="1"/>
          </p:cNvSpPr>
          <p:nvPr/>
        </p:nvSpPr>
        <p:spPr bwMode="auto">
          <a:xfrm>
            <a:off x="3650458" y="2803558"/>
            <a:ext cx="1616869" cy="1673055"/>
          </a:xfrm>
          <a:prstGeom prst="downArrow">
            <a:avLst>
              <a:gd name="adj1" fmla="val 50000"/>
              <a:gd name="adj2" fmla="val 49992"/>
            </a:avLst>
          </a:prstGeom>
          <a:solidFill>
            <a:schemeClr val="accent2"/>
          </a:solidFill>
          <a:ln w="25400">
            <a:noFill/>
            <a:bevel/>
          </a:ln>
        </p:spPr>
        <p:txBody>
          <a:bodyPr lIns="68568" tIns="34284" rIns="68568" bIns="34284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" name="下箭头 11"/>
          <p:cNvSpPr>
            <a:spLocks noChangeArrowheads="1"/>
          </p:cNvSpPr>
          <p:nvPr/>
        </p:nvSpPr>
        <p:spPr bwMode="auto">
          <a:xfrm flipH="1" flipV="1">
            <a:off x="3651649" y="1175753"/>
            <a:ext cx="1616869" cy="1620659"/>
          </a:xfrm>
          <a:prstGeom prst="downArrow">
            <a:avLst>
              <a:gd name="adj1" fmla="val 50000"/>
              <a:gd name="adj2" fmla="val 50004"/>
            </a:avLst>
          </a:prstGeom>
          <a:solidFill>
            <a:schemeClr val="accent1"/>
          </a:solidFill>
          <a:ln w="25400">
            <a:noFill/>
            <a:bevel/>
          </a:ln>
        </p:spPr>
        <p:txBody>
          <a:bodyPr lIns="68568" tIns="34284" rIns="68568" bIns="34284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7" name="Freeform 14"/>
          <p:cNvSpPr>
            <a:spLocks noEditPoints="1" noChangeArrowheads="1"/>
          </p:cNvSpPr>
          <p:nvPr/>
        </p:nvSpPr>
        <p:spPr bwMode="auto">
          <a:xfrm>
            <a:off x="4264820" y="2209356"/>
            <a:ext cx="376238" cy="334610"/>
          </a:xfrm>
          <a:custGeom>
            <a:avLst/>
            <a:gdLst>
              <a:gd name="T0" fmla="*/ 2147483647 w 300"/>
              <a:gd name="T1" fmla="*/ 2147483647 h 266"/>
              <a:gd name="T2" fmla="*/ 2147483647 w 300"/>
              <a:gd name="T3" fmla="*/ 2147483647 h 266"/>
              <a:gd name="T4" fmla="*/ 2147483647 w 300"/>
              <a:gd name="T5" fmla="*/ 2147483647 h 266"/>
              <a:gd name="T6" fmla="*/ 2147483647 w 300"/>
              <a:gd name="T7" fmla="*/ 2147483647 h 266"/>
              <a:gd name="T8" fmla="*/ 0 w 300"/>
              <a:gd name="T9" fmla="*/ 2147483647 h 266"/>
              <a:gd name="T10" fmla="*/ 2147483647 w 300"/>
              <a:gd name="T11" fmla="*/ 0 h 266"/>
              <a:gd name="T12" fmla="*/ 2147483647 w 300"/>
              <a:gd name="T13" fmla="*/ 2147483647 h 266"/>
              <a:gd name="T14" fmla="*/ 2147483647 w 300"/>
              <a:gd name="T15" fmla="*/ 0 h 266"/>
              <a:gd name="T16" fmla="*/ 2147483647 w 300"/>
              <a:gd name="T17" fmla="*/ 2147483647 h 266"/>
              <a:gd name="T18" fmla="*/ 2147483647 w 300"/>
              <a:gd name="T19" fmla="*/ 2147483647 h 266"/>
              <a:gd name="T20" fmla="*/ 2147483647 w 300"/>
              <a:gd name="T21" fmla="*/ 2147483647 h 266"/>
              <a:gd name="T22" fmla="*/ 2147483647 w 300"/>
              <a:gd name="T23" fmla="*/ 2147483647 h 266"/>
              <a:gd name="T24" fmla="*/ 2147483647 w 300"/>
              <a:gd name="T25" fmla="*/ 2147483647 h 266"/>
              <a:gd name="T26" fmla="*/ 2147483647 w 300"/>
              <a:gd name="T27" fmla="*/ 2147483647 h 266"/>
              <a:gd name="T28" fmla="*/ 2147483647 w 300"/>
              <a:gd name="T29" fmla="*/ 2147483647 h 266"/>
              <a:gd name="T30" fmla="*/ 2147483647 w 300"/>
              <a:gd name="T31" fmla="*/ 2147483647 h 266"/>
              <a:gd name="T32" fmla="*/ 2147483647 w 300"/>
              <a:gd name="T33" fmla="*/ 2147483647 h 266"/>
              <a:gd name="T34" fmla="*/ 2147483647 w 300"/>
              <a:gd name="T35" fmla="*/ 2147483647 h 266"/>
              <a:gd name="T36" fmla="*/ 2147483647 w 300"/>
              <a:gd name="T37" fmla="*/ 2147483647 h 266"/>
              <a:gd name="T38" fmla="*/ 2147483647 w 300"/>
              <a:gd name="T39" fmla="*/ 2147483647 h 266"/>
              <a:gd name="T40" fmla="*/ 2147483647 w 300"/>
              <a:gd name="T41" fmla="*/ 2147483647 h 266"/>
              <a:gd name="T42" fmla="*/ 2147483647 w 300"/>
              <a:gd name="T43" fmla="*/ 2147483647 h 266"/>
              <a:gd name="T44" fmla="*/ 2147483647 w 300"/>
              <a:gd name="T45" fmla="*/ 2147483647 h 266"/>
              <a:gd name="T46" fmla="*/ 2147483647 w 300"/>
              <a:gd name="T47" fmla="*/ 2147483647 h 266"/>
              <a:gd name="T48" fmla="*/ 2147483647 w 300"/>
              <a:gd name="T49" fmla="*/ 2147483647 h 266"/>
              <a:gd name="T50" fmla="*/ 2147483647 w 300"/>
              <a:gd name="T51" fmla="*/ 2147483647 h 266"/>
              <a:gd name="T52" fmla="*/ 2147483647 w 300"/>
              <a:gd name="T53" fmla="*/ 2147483647 h 266"/>
              <a:gd name="T54" fmla="*/ 2147483647 w 300"/>
              <a:gd name="T55" fmla="*/ 2147483647 h 266"/>
              <a:gd name="T56" fmla="*/ 2147483647 w 300"/>
              <a:gd name="T57" fmla="*/ 2147483647 h 266"/>
              <a:gd name="T58" fmla="*/ 2147483647 w 300"/>
              <a:gd name="T59" fmla="*/ 2147483647 h 266"/>
              <a:gd name="T60" fmla="*/ 2147483647 w 300"/>
              <a:gd name="T61" fmla="*/ 2147483647 h 266"/>
              <a:gd name="T62" fmla="*/ 2147483647 w 300"/>
              <a:gd name="T63" fmla="*/ 2147483647 h 266"/>
              <a:gd name="T64" fmla="*/ 2147483647 w 300"/>
              <a:gd name="T65" fmla="*/ 2147483647 h 266"/>
              <a:gd name="T66" fmla="*/ 2147483647 w 300"/>
              <a:gd name="T67" fmla="*/ 2147483647 h 266"/>
              <a:gd name="T68" fmla="*/ 2147483647 w 300"/>
              <a:gd name="T69" fmla="*/ 2147483647 h 266"/>
              <a:gd name="T70" fmla="*/ 2147483647 w 300"/>
              <a:gd name="T71" fmla="*/ 2147483647 h 26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00"/>
              <a:gd name="T109" fmla="*/ 0 h 266"/>
              <a:gd name="T110" fmla="*/ 300 w 300"/>
              <a:gd name="T111" fmla="*/ 266 h 26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00" h="266">
                <a:moveTo>
                  <a:pt x="195" y="217"/>
                </a:moveTo>
                <a:cubicBezTo>
                  <a:pt x="195" y="221"/>
                  <a:pt x="195" y="224"/>
                  <a:pt x="196" y="227"/>
                </a:cubicBezTo>
                <a:cubicBezTo>
                  <a:pt x="170" y="250"/>
                  <a:pt x="149" y="266"/>
                  <a:pt x="149" y="266"/>
                </a:cubicBezTo>
                <a:cubicBezTo>
                  <a:pt x="149" y="266"/>
                  <a:pt x="32" y="176"/>
                  <a:pt x="8" y="116"/>
                </a:cubicBezTo>
                <a:cubicBezTo>
                  <a:pt x="4" y="106"/>
                  <a:pt x="0" y="90"/>
                  <a:pt x="0" y="78"/>
                </a:cubicBezTo>
                <a:cubicBezTo>
                  <a:pt x="0" y="35"/>
                  <a:pt x="35" y="0"/>
                  <a:pt x="78" y="0"/>
                </a:cubicBezTo>
                <a:cubicBezTo>
                  <a:pt x="110" y="0"/>
                  <a:pt x="138" y="20"/>
                  <a:pt x="150" y="48"/>
                </a:cubicBezTo>
                <a:cubicBezTo>
                  <a:pt x="162" y="20"/>
                  <a:pt x="190" y="0"/>
                  <a:pt x="222" y="0"/>
                </a:cubicBezTo>
                <a:cubicBezTo>
                  <a:pt x="265" y="0"/>
                  <a:pt x="300" y="35"/>
                  <a:pt x="300" y="78"/>
                </a:cubicBezTo>
                <a:cubicBezTo>
                  <a:pt x="300" y="91"/>
                  <a:pt x="296" y="106"/>
                  <a:pt x="292" y="116"/>
                </a:cubicBezTo>
                <a:cubicBezTo>
                  <a:pt x="287" y="130"/>
                  <a:pt x="275" y="146"/>
                  <a:pt x="262" y="162"/>
                </a:cubicBezTo>
                <a:cubicBezTo>
                  <a:pt x="258" y="161"/>
                  <a:pt x="255" y="161"/>
                  <a:pt x="251" y="161"/>
                </a:cubicBezTo>
                <a:cubicBezTo>
                  <a:pt x="220" y="161"/>
                  <a:pt x="195" y="186"/>
                  <a:pt x="195" y="217"/>
                </a:cubicBezTo>
                <a:close/>
                <a:moveTo>
                  <a:pt x="257" y="211"/>
                </a:moveTo>
                <a:cubicBezTo>
                  <a:pt x="275" y="211"/>
                  <a:pt x="275" y="211"/>
                  <a:pt x="275" y="211"/>
                </a:cubicBezTo>
                <a:cubicBezTo>
                  <a:pt x="275" y="223"/>
                  <a:pt x="275" y="223"/>
                  <a:pt x="275" y="223"/>
                </a:cubicBezTo>
                <a:cubicBezTo>
                  <a:pt x="257" y="223"/>
                  <a:pt x="257" y="223"/>
                  <a:pt x="257" y="223"/>
                </a:cubicBezTo>
                <a:cubicBezTo>
                  <a:pt x="257" y="241"/>
                  <a:pt x="257" y="241"/>
                  <a:pt x="257" y="241"/>
                </a:cubicBezTo>
                <a:cubicBezTo>
                  <a:pt x="245" y="241"/>
                  <a:pt x="245" y="241"/>
                  <a:pt x="245" y="241"/>
                </a:cubicBezTo>
                <a:cubicBezTo>
                  <a:pt x="245" y="223"/>
                  <a:pt x="245" y="223"/>
                  <a:pt x="245" y="223"/>
                </a:cubicBezTo>
                <a:cubicBezTo>
                  <a:pt x="227" y="223"/>
                  <a:pt x="227" y="223"/>
                  <a:pt x="227" y="223"/>
                </a:cubicBezTo>
                <a:cubicBezTo>
                  <a:pt x="227" y="211"/>
                  <a:pt x="227" y="211"/>
                  <a:pt x="227" y="211"/>
                </a:cubicBezTo>
                <a:cubicBezTo>
                  <a:pt x="245" y="211"/>
                  <a:pt x="245" y="211"/>
                  <a:pt x="245" y="211"/>
                </a:cubicBezTo>
                <a:cubicBezTo>
                  <a:pt x="245" y="193"/>
                  <a:pt x="245" y="193"/>
                  <a:pt x="245" y="193"/>
                </a:cubicBezTo>
                <a:cubicBezTo>
                  <a:pt x="257" y="193"/>
                  <a:pt x="257" y="193"/>
                  <a:pt x="257" y="193"/>
                </a:cubicBezTo>
                <a:lnTo>
                  <a:pt x="257" y="211"/>
                </a:lnTo>
                <a:close/>
                <a:moveTo>
                  <a:pt x="251" y="258"/>
                </a:moveTo>
                <a:cubicBezTo>
                  <a:pt x="229" y="258"/>
                  <a:pt x="210" y="240"/>
                  <a:pt x="210" y="217"/>
                </a:cubicBezTo>
                <a:cubicBezTo>
                  <a:pt x="210" y="194"/>
                  <a:pt x="229" y="176"/>
                  <a:pt x="251" y="176"/>
                </a:cubicBezTo>
                <a:cubicBezTo>
                  <a:pt x="274" y="176"/>
                  <a:pt x="293" y="194"/>
                  <a:pt x="293" y="217"/>
                </a:cubicBezTo>
                <a:cubicBezTo>
                  <a:pt x="293" y="240"/>
                  <a:pt x="274" y="258"/>
                  <a:pt x="251" y="258"/>
                </a:cubicBezTo>
                <a:close/>
                <a:moveTo>
                  <a:pt x="251" y="168"/>
                </a:moveTo>
                <a:cubicBezTo>
                  <a:pt x="224" y="168"/>
                  <a:pt x="203" y="190"/>
                  <a:pt x="203" y="217"/>
                </a:cubicBezTo>
                <a:cubicBezTo>
                  <a:pt x="203" y="244"/>
                  <a:pt x="224" y="266"/>
                  <a:pt x="251" y="266"/>
                </a:cubicBezTo>
                <a:cubicBezTo>
                  <a:pt x="278" y="266"/>
                  <a:pt x="300" y="244"/>
                  <a:pt x="300" y="217"/>
                </a:cubicBezTo>
                <a:cubicBezTo>
                  <a:pt x="300" y="190"/>
                  <a:pt x="278" y="168"/>
                  <a:pt x="251" y="16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bevel/>
          </a:ln>
        </p:spPr>
        <p:txBody>
          <a:bodyPr lIns="62946" tIns="31474" rIns="62946" bIns="31474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8" name="Picture 3" descr="C:\Users\Jonahs\Dropbox\Projects SCOTT\MEET Windows Azure\source\Background\tile-icon-bigdata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124327" y="3072675"/>
            <a:ext cx="657225" cy="65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4"/>
          <p:cNvSpPr>
            <a:spLocks noChangeArrowheads="1"/>
          </p:cNvSpPr>
          <p:nvPr/>
        </p:nvSpPr>
        <p:spPr bwMode="auto">
          <a:xfrm>
            <a:off x="4212035" y="1240932"/>
            <a:ext cx="613072" cy="713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r>
              <a:rPr lang="en-US" altLang="zh-CN" sz="2100" b="1" dirty="0">
                <a:solidFill>
                  <a:schemeClr val="bg1"/>
                </a:solidFill>
                <a:latin typeface="方正姚体"/>
                <a:ea typeface="方正姚体"/>
                <a:cs typeface="方正姚体"/>
                <a:sym typeface="方正姚体"/>
              </a:rPr>
              <a:t>    01</a:t>
            </a:r>
            <a:endParaRPr lang="zh-CN" altLang="en-US" sz="2100" b="1" dirty="0">
              <a:solidFill>
                <a:schemeClr val="bg1"/>
              </a:solidFill>
              <a:latin typeface="方正姚体"/>
              <a:ea typeface="方正姚体"/>
              <a:cs typeface="方正姚体"/>
              <a:sym typeface="方正姚体"/>
            </a:endParaRPr>
          </a:p>
        </p:txBody>
      </p:sp>
      <p:sp>
        <p:nvSpPr>
          <p:cNvPr id="10" name="TextBox 15"/>
          <p:cNvSpPr>
            <a:spLocks noChangeArrowheads="1"/>
          </p:cNvSpPr>
          <p:nvPr/>
        </p:nvSpPr>
        <p:spPr bwMode="auto">
          <a:xfrm>
            <a:off x="4175840" y="3869316"/>
            <a:ext cx="613072" cy="3924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r>
              <a:rPr lang="en-US" altLang="zh-CN" sz="2100" b="1" dirty="0">
                <a:solidFill>
                  <a:schemeClr val="bg1"/>
                </a:solidFill>
                <a:latin typeface="方正姚体"/>
                <a:ea typeface="方正姚体"/>
                <a:cs typeface="方正姚体"/>
                <a:sym typeface="方正姚体"/>
              </a:rPr>
              <a:t>02</a:t>
            </a:r>
            <a:endParaRPr lang="zh-CN" altLang="en-US" sz="2100" b="1" dirty="0">
              <a:solidFill>
                <a:schemeClr val="bg1"/>
              </a:solidFill>
              <a:latin typeface="方正姚体"/>
              <a:ea typeface="方正姚体"/>
              <a:cs typeface="方正姚体"/>
              <a:sym typeface="方正姚体"/>
            </a:endParaRPr>
          </a:p>
        </p:txBody>
      </p:sp>
      <p:sp>
        <p:nvSpPr>
          <p:cNvPr id="11" name="TextBox 16"/>
          <p:cNvSpPr>
            <a:spLocks noChangeArrowheads="1"/>
          </p:cNvSpPr>
          <p:nvPr/>
        </p:nvSpPr>
        <p:spPr bwMode="auto">
          <a:xfrm>
            <a:off x="842010" y="1539875"/>
            <a:ext cx="2639695" cy="23291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围绕“大综合一体化”改革、优化营商环境等重点工作，抓好群众关心、社会关切的重点领域、行政规范性文件等信息公开，通过门户网站公开行政许可结果、企业信用修复公示、建议提案等各类信息182条。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" name="矩形 17"/>
          <p:cNvSpPr>
            <a:spLocks noChangeArrowheads="1"/>
          </p:cNvSpPr>
          <p:nvPr/>
        </p:nvSpPr>
        <p:spPr bwMode="auto">
          <a:xfrm>
            <a:off x="1097280" y="1240790"/>
            <a:ext cx="2063115" cy="282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推进重点信息公开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TextBox 18"/>
          <p:cNvSpPr>
            <a:spLocks noChangeArrowheads="1"/>
          </p:cNvSpPr>
          <p:nvPr/>
        </p:nvSpPr>
        <p:spPr bwMode="auto">
          <a:xfrm>
            <a:off x="5471795" y="3040380"/>
            <a:ext cx="2886710" cy="1359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梳理调整城市综合执法领域公开标准目录，涉及执法事项768项；依托浙江服务网，城市综合执法领域专栏发布行政处罚结果1636条。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4" name="矩形 19"/>
          <p:cNvSpPr>
            <a:spLocks noChangeArrowheads="1"/>
          </p:cNvSpPr>
          <p:nvPr/>
        </p:nvSpPr>
        <p:spPr bwMode="auto">
          <a:xfrm>
            <a:off x="5760085" y="2757805"/>
            <a:ext cx="2108835" cy="282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深化基层“两化”建设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8" name="文本框 37"/>
          <p:cNvSpPr txBox="1"/>
          <p:nvPr/>
        </p:nvSpPr>
        <p:spPr>
          <a:xfrm>
            <a:off x="3466046" y="411989"/>
            <a:ext cx="1836172" cy="375920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p>
            <a:pPr algn="dist"/>
            <a:r>
              <a:rPr lang="zh-CN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一、总体情况</a:t>
            </a:r>
            <a:endParaRPr lang="zh-CN" altLang="zh-CN" sz="2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38"/>
          <p:cNvSpPr txBox="1"/>
          <p:nvPr/>
        </p:nvSpPr>
        <p:spPr>
          <a:xfrm>
            <a:off x="3255010" y="726440"/>
            <a:ext cx="2199640" cy="345440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p>
            <a:pPr algn="ctr" defTabSz="685800"/>
            <a:r>
              <a:rPr lang="zh-CN" altLang="en-US" dirty="0">
                <a:solidFill>
                  <a:schemeClr val="tx1"/>
                </a:solidFill>
                <a:ea typeface="微软雅黑" panose="020B0503020204020204" pitchFamily="34" charset="-122"/>
                <a:cs typeface="+mn-ea"/>
                <a:sym typeface="+mn-lt"/>
              </a:rPr>
              <a:t>（一）主动公开情况</a:t>
            </a:r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 autoUpdateAnimBg="0"/>
      <p:bldP spid="6" grpId="0" bldLvl="0" animBg="1" autoUpdateAnimBg="0"/>
      <p:bldP spid="7" grpId="0" animBg="1"/>
      <p:bldP spid="9" grpId="0" bldLvl="0" autoUpdateAnimBg="0"/>
      <p:bldP spid="10" grpId="0" bldLvl="0" autoUpdateAnimBg="0"/>
      <p:bldP spid="11" grpId="0" bldLvl="0" autoUpdateAnimBg="0"/>
      <p:bldP spid="12" grpId="0" bldLvl="0" autoUpdateAnimBg="0"/>
      <p:bldP spid="13" grpId="0" bldLvl="0" autoUpdateAnimBg="0"/>
      <p:bldP spid="14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下箭头 10"/>
          <p:cNvSpPr>
            <a:spLocks noChangeArrowheads="1"/>
          </p:cNvSpPr>
          <p:nvPr/>
        </p:nvSpPr>
        <p:spPr bwMode="auto">
          <a:xfrm>
            <a:off x="3650458" y="2803558"/>
            <a:ext cx="1616869" cy="1673055"/>
          </a:xfrm>
          <a:prstGeom prst="downArrow">
            <a:avLst>
              <a:gd name="adj1" fmla="val 50000"/>
              <a:gd name="adj2" fmla="val 49992"/>
            </a:avLst>
          </a:prstGeom>
          <a:solidFill>
            <a:schemeClr val="accent2"/>
          </a:solidFill>
          <a:ln w="25400">
            <a:noFill/>
            <a:bevel/>
          </a:ln>
        </p:spPr>
        <p:txBody>
          <a:bodyPr lIns="68568" tIns="34284" rIns="68568" bIns="34284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" name="下箭头 11"/>
          <p:cNvSpPr>
            <a:spLocks noChangeArrowheads="1"/>
          </p:cNvSpPr>
          <p:nvPr/>
        </p:nvSpPr>
        <p:spPr bwMode="auto">
          <a:xfrm flipH="1" flipV="1">
            <a:off x="3651649" y="1175753"/>
            <a:ext cx="1616869" cy="1620659"/>
          </a:xfrm>
          <a:prstGeom prst="downArrow">
            <a:avLst>
              <a:gd name="adj1" fmla="val 50000"/>
              <a:gd name="adj2" fmla="val 50004"/>
            </a:avLst>
          </a:prstGeom>
          <a:solidFill>
            <a:schemeClr val="accent1"/>
          </a:solidFill>
          <a:ln w="25400">
            <a:noFill/>
            <a:bevel/>
          </a:ln>
        </p:spPr>
        <p:txBody>
          <a:bodyPr lIns="68568" tIns="34284" rIns="68568" bIns="34284"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7" name="Freeform 14"/>
          <p:cNvSpPr>
            <a:spLocks noEditPoints="1" noChangeArrowheads="1"/>
          </p:cNvSpPr>
          <p:nvPr/>
        </p:nvSpPr>
        <p:spPr bwMode="auto">
          <a:xfrm>
            <a:off x="4264820" y="2209356"/>
            <a:ext cx="376238" cy="334610"/>
          </a:xfrm>
          <a:custGeom>
            <a:avLst/>
            <a:gdLst>
              <a:gd name="T0" fmla="*/ 2147483647 w 300"/>
              <a:gd name="T1" fmla="*/ 2147483647 h 266"/>
              <a:gd name="T2" fmla="*/ 2147483647 w 300"/>
              <a:gd name="T3" fmla="*/ 2147483647 h 266"/>
              <a:gd name="T4" fmla="*/ 2147483647 w 300"/>
              <a:gd name="T5" fmla="*/ 2147483647 h 266"/>
              <a:gd name="T6" fmla="*/ 2147483647 w 300"/>
              <a:gd name="T7" fmla="*/ 2147483647 h 266"/>
              <a:gd name="T8" fmla="*/ 0 w 300"/>
              <a:gd name="T9" fmla="*/ 2147483647 h 266"/>
              <a:gd name="T10" fmla="*/ 2147483647 w 300"/>
              <a:gd name="T11" fmla="*/ 0 h 266"/>
              <a:gd name="T12" fmla="*/ 2147483647 w 300"/>
              <a:gd name="T13" fmla="*/ 2147483647 h 266"/>
              <a:gd name="T14" fmla="*/ 2147483647 w 300"/>
              <a:gd name="T15" fmla="*/ 0 h 266"/>
              <a:gd name="T16" fmla="*/ 2147483647 w 300"/>
              <a:gd name="T17" fmla="*/ 2147483647 h 266"/>
              <a:gd name="T18" fmla="*/ 2147483647 w 300"/>
              <a:gd name="T19" fmla="*/ 2147483647 h 266"/>
              <a:gd name="T20" fmla="*/ 2147483647 w 300"/>
              <a:gd name="T21" fmla="*/ 2147483647 h 266"/>
              <a:gd name="T22" fmla="*/ 2147483647 w 300"/>
              <a:gd name="T23" fmla="*/ 2147483647 h 266"/>
              <a:gd name="T24" fmla="*/ 2147483647 w 300"/>
              <a:gd name="T25" fmla="*/ 2147483647 h 266"/>
              <a:gd name="T26" fmla="*/ 2147483647 w 300"/>
              <a:gd name="T27" fmla="*/ 2147483647 h 266"/>
              <a:gd name="T28" fmla="*/ 2147483647 w 300"/>
              <a:gd name="T29" fmla="*/ 2147483647 h 266"/>
              <a:gd name="T30" fmla="*/ 2147483647 w 300"/>
              <a:gd name="T31" fmla="*/ 2147483647 h 266"/>
              <a:gd name="T32" fmla="*/ 2147483647 w 300"/>
              <a:gd name="T33" fmla="*/ 2147483647 h 266"/>
              <a:gd name="T34" fmla="*/ 2147483647 w 300"/>
              <a:gd name="T35" fmla="*/ 2147483647 h 266"/>
              <a:gd name="T36" fmla="*/ 2147483647 w 300"/>
              <a:gd name="T37" fmla="*/ 2147483647 h 266"/>
              <a:gd name="T38" fmla="*/ 2147483647 w 300"/>
              <a:gd name="T39" fmla="*/ 2147483647 h 266"/>
              <a:gd name="T40" fmla="*/ 2147483647 w 300"/>
              <a:gd name="T41" fmla="*/ 2147483647 h 266"/>
              <a:gd name="T42" fmla="*/ 2147483647 w 300"/>
              <a:gd name="T43" fmla="*/ 2147483647 h 266"/>
              <a:gd name="T44" fmla="*/ 2147483647 w 300"/>
              <a:gd name="T45" fmla="*/ 2147483647 h 266"/>
              <a:gd name="T46" fmla="*/ 2147483647 w 300"/>
              <a:gd name="T47" fmla="*/ 2147483647 h 266"/>
              <a:gd name="T48" fmla="*/ 2147483647 w 300"/>
              <a:gd name="T49" fmla="*/ 2147483647 h 266"/>
              <a:gd name="T50" fmla="*/ 2147483647 w 300"/>
              <a:gd name="T51" fmla="*/ 2147483647 h 266"/>
              <a:gd name="T52" fmla="*/ 2147483647 w 300"/>
              <a:gd name="T53" fmla="*/ 2147483647 h 266"/>
              <a:gd name="T54" fmla="*/ 2147483647 w 300"/>
              <a:gd name="T55" fmla="*/ 2147483647 h 266"/>
              <a:gd name="T56" fmla="*/ 2147483647 w 300"/>
              <a:gd name="T57" fmla="*/ 2147483647 h 266"/>
              <a:gd name="T58" fmla="*/ 2147483647 w 300"/>
              <a:gd name="T59" fmla="*/ 2147483647 h 266"/>
              <a:gd name="T60" fmla="*/ 2147483647 w 300"/>
              <a:gd name="T61" fmla="*/ 2147483647 h 266"/>
              <a:gd name="T62" fmla="*/ 2147483647 w 300"/>
              <a:gd name="T63" fmla="*/ 2147483647 h 266"/>
              <a:gd name="T64" fmla="*/ 2147483647 w 300"/>
              <a:gd name="T65" fmla="*/ 2147483647 h 266"/>
              <a:gd name="T66" fmla="*/ 2147483647 w 300"/>
              <a:gd name="T67" fmla="*/ 2147483647 h 266"/>
              <a:gd name="T68" fmla="*/ 2147483647 w 300"/>
              <a:gd name="T69" fmla="*/ 2147483647 h 266"/>
              <a:gd name="T70" fmla="*/ 2147483647 w 300"/>
              <a:gd name="T71" fmla="*/ 2147483647 h 26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00"/>
              <a:gd name="T109" fmla="*/ 0 h 266"/>
              <a:gd name="T110" fmla="*/ 300 w 300"/>
              <a:gd name="T111" fmla="*/ 266 h 26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00" h="266">
                <a:moveTo>
                  <a:pt x="195" y="217"/>
                </a:moveTo>
                <a:cubicBezTo>
                  <a:pt x="195" y="221"/>
                  <a:pt x="195" y="224"/>
                  <a:pt x="196" y="227"/>
                </a:cubicBezTo>
                <a:cubicBezTo>
                  <a:pt x="170" y="250"/>
                  <a:pt x="149" y="266"/>
                  <a:pt x="149" y="266"/>
                </a:cubicBezTo>
                <a:cubicBezTo>
                  <a:pt x="149" y="266"/>
                  <a:pt x="32" y="176"/>
                  <a:pt x="8" y="116"/>
                </a:cubicBezTo>
                <a:cubicBezTo>
                  <a:pt x="4" y="106"/>
                  <a:pt x="0" y="90"/>
                  <a:pt x="0" y="78"/>
                </a:cubicBezTo>
                <a:cubicBezTo>
                  <a:pt x="0" y="35"/>
                  <a:pt x="35" y="0"/>
                  <a:pt x="78" y="0"/>
                </a:cubicBezTo>
                <a:cubicBezTo>
                  <a:pt x="110" y="0"/>
                  <a:pt x="138" y="20"/>
                  <a:pt x="150" y="48"/>
                </a:cubicBezTo>
                <a:cubicBezTo>
                  <a:pt x="162" y="20"/>
                  <a:pt x="190" y="0"/>
                  <a:pt x="222" y="0"/>
                </a:cubicBezTo>
                <a:cubicBezTo>
                  <a:pt x="265" y="0"/>
                  <a:pt x="300" y="35"/>
                  <a:pt x="300" y="78"/>
                </a:cubicBezTo>
                <a:cubicBezTo>
                  <a:pt x="300" y="91"/>
                  <a:pt x="296" y="106"/>
                  <a:pt x="292" y="116"/>
                </a:cubicBezTo>
                <a:cubicBezTo>
                  <a:pt x="287" y="130"/>
                  <a:pt x="275" y="146"/>
                  <a:pt x="262" y="162"/>
                </a:cubicBezTo>
                <a:cubicBezTo>
                  <a:pt x="258" y="161"/>
                  <a:pt x="255" y="161"/>
                  <a:pt x="251" y="161"/>
                </a:cubicBezTo>
                <a:cubicBezTo>
                  <a:pt x="220" y="161"/>
                  <a:pt x="195" y="186"/>
                  <a:pt x="195" y="217"/>
                </a:cubicBezTo>
                <a:close/>
                <a:moveTo>
                  <a:pt x="257" y="211"/>
                </a:moveTo>
                <a:cubicBezTo>
                  <a:pt x="275" y="211"/>
                  <a:pt x="275" y="211"/>
                  <a:pt x="275" y="211"/>
                </a:cubicBezTo>
                <a:cubicBezTo>
                  <a:pt x="275" y="223"/>
                  <a:pt x="275" y="223"/>
                  <a:pt x="275" y="223"/>
                </a:cubicBezTo>
                <a:cubicBezTo>
                  <a:pt x="257" y="223"/>
                  <a:pt x="257" y="223"/>
                  <a:pt x="257" y="223"/>
                </a:cubicBezTo>
                <a:cubicBezTo>
                  <a:pt x="257" y="241"/>
                  <a:pt x="257" y="241"/>
                  <a:pt x="257" y="241"/>
                </a:cubicBezTo>
                <a:cubicBezTo>
                  <a:pt x="245" y="241"/>
                  <a:pt x="245" y="241"/>
                  <a:pt x="245" y="241"/>
                </a:cubicBezTo>
                <a:cubicBezTo>
                  <a:pt x="245" y="223"/>
                  <a:pt x="245" y="223"/>
                  <a:pt x="245" y="223"/>
                </a:cubicBezTo>
                <a:cubicBezTo>
                  <a:pt x="227" y="223"/>
                  <a:pt x="227" y="223"/>
                  <a:pt x="227" y="223"/>
                </a:cubicBezTo>
                <a:cubicBezTo>
                  <a:pt x="227" y="211"/>
                  <a:pt x="227" y="211"/>
                  <a:pt x="227" y="211"/>
                </a:cubicBezTo>
                <a:cubicBezTo>
                  <a:pt x="245" y="211"/>
                  <a:pt x="245" y="211"/>
                  <a:pt x="245" y="211"/>
                </a:cubicBezTo>
                <a:cubicBezTo>
                  <a:pt x="245" y="193"/>
                  <a:pt x="245" y="193"/>
                  <a:pt x="245" y="193"/>
                </a:cubicBezTo>
                <a:cubicBezTo>
                  <a:pt x="257" y="193"/>
                  <a:pt x="257" y="193"/>
                  <a:pt x="257" y="193"/>
                </a:cubicBezTo>
                <a:lnTo>
                  <a:pt x="257" y="211"/>
                </a:lnTo>
                <a:close/>
                <a:moveTo>
                  <a:pt x="251" y="258"/>
                </a:moveTo>
                <a:cubicBezTo>
                  <a:pt x="229" y="258"/>
                  <a:pt x="210" y="240"/>
                  <a:pt x="210" y="217"/>
                </a:cubicBezTo>
                <a:cubicBezTo>
                  <a:pt x="210" y="194"/>
                  <a:pt x="229" y="176"/>
                  <a:pt x="251" y="176"/>
                </a:cubicBezTo>
                <a:cubicBezTo>
                  <a:pt x="274" y="176"/>
                  <a:pt x="293" y="194"/>
                  <a:pt x="293" y="217"/>
                </a:cubicBezTo>
                <a:cubicBezTo>
                  <a:pt x="293" y="240"/>
                  <a:pt x="274" y="258"/>
                  <a:pt x="251" y="258"/>
                </a:cubicBezTo>
                <a:close/>
                <a:moveTo>
                  <a:pt x="251" y="168"/>
                </a:moveTo>
                <a:cubicBezTo>
                  <a:pt x="224" y="168"/>
                  <a:pt x="203" y="190"/>
                  <a:pt x="203" y="217"/>
                </a:cubicBezTo>
                <a:cubicBezTo>
                  <a:pt x="203" y="244"/>
                  <a:pt x="224" y="266"/>
                  <a:pt x="251" y="266"/>
                </a:cubicBezTo>
                <a:cubicBezTo>
                  <a:pt x="278" y="266"/>
                  <a:pt x="300" y="244"/>
                  <a:pt x="300" y="217"/>
                </a:cubicBezTo>
                <a:cubicBezTo>
                  <a:pt x="300" y="190"/>
                  <a:pt x="278" y="168"/>
                  <a:pt x="251" y="16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bevel/>
          </a:ln>
        </p:spPr>
        <p:txBody>
          <a:bodyPr lIns="62946" tIns="31474" rIns="62946" bIns="31474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8" name="Picture 3" descr="C:\Users\Jonahs\Dropbox\Projects SCOTT\MEET Windows Azure\source\Background\tile-icon-bigdata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124327" y="3072675"/>
            <a:ext cx="657225" cy="65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4"/>
          <p:cNvSpPr>
            <a:spLocks noChangeArrowheads="1"/>
          </p:cNvSpPr>
          <p:nvPr/>
        </p:nvSpPr>
        <p:spPr bwMode="auto">
          <a:xfrm>
            <a:off x="4246960" y="1265062"/>
            <a:ext cx="613072" cy="713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r>
              <a:rPr lang="en-US" altLang="zh-CN" sz="2100" b="1" dirty="0">
                <a:solidFill>
                  <a:schemeClr val="bg1"/>
                </a:solidFill>
                <a:latin typeface="方正姚体"/>
                <a:ea typeface="方正姚体"/>
                <a:cs typeface="方正姚体"/>
                <a:sym typeface="方正姚体"/>
              </a:rPr>
              <a:t>    03</a:t>
            </a:r>
            <a:endParaRPr lang="zh-CN" altLang="en-US" sz="2100" b="1" dirty="0">
              <a:solidFill>
                <a:schemeClr val="bg1"/>
              </a:solidFill>
              <a:latin typeface="方正姚体"/>
              <a:ea typeface="方正姚体"/>
              <a:cs typeface="方正姚体"/>
              <a:sym typeface="方正姚体"/>
            </a:endParaRPr>
          </a:p>
        </p:txBody>
      </p:sp>
      <p:sp>
        <p:nvSpPr>
          <p:cNvPr id="10" name="TextBox 15"/>
          <p:cNvSpPr>
            <a:spLocks noChangeArrowheads="1"/>
          </p:cNvSpPr>
          <p:nvPr/>
        </p:nvSpPr>
        <p:spPr bwMode="auto">
          <a:xfrm>
            <a:off x="4246960" y="3897891"/>
            <a:ext cx="613072" cy="3898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r>
              <a:rPr lang="en-US" altLang="zh-CN" sz="2100" b="1" dirty="0">
                <a:solidFill>
                  <a:schemeClr val="bg1"/>
                </a:solidFill>
                <a:latin typeface="方正姚体"/>
                <a:ea typeface="方正姚体"/>
                <a:cs typeface="方正姚体"/>
                <a:sym typeface="方正姚体"/>
              </a:rPr>
              <a:t>04</a:t>
            </a:r>
            <a:endParaRPr lang="zh-CN" altLang="en-US" sz="2100" b="1" dirty="0">
              <a:solidFill>
                <a:schemeClr val="bg1"/>
              </a:solidFill>
              <a:latin typeface="方正姚体"/>
              <a:ea typeface="方正姚体"/>
              <a:cs typeface="方正姚体"/>
              <a:sym typeface="方正姚体"/>
            </a:endParaRPr>
          </a:p>
        </p:txBody>
      </p:sp>
      <p:sp>
        <p:nvSpPr>
          <p:cNvPr id="11" name="TextBox 16"/>
          <p:cNvSpPr>
            <a:spLocks noChangeArrowheads="1"/>
          </p:cNvSpPr>
          <p:nvPr/>
        </p:nvSpPr>
        <p:spPr bwMode="auto">
          <a:xfrm>
            <a:off x="971550" y="1672590"/>
            <a:ext cx="2547620" cy="20059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制定政策解读制度，同步推进行政规范性文件发布和政策解读，以图片、视频等方式增加政策的可读性和生动性，发布柔性执法和行政处罚自由裁量政策解读2条。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" name="矩形 17"/>
          <p:cNvSpPr>
            <a:spLocks noChangeArrowheads="1"/>
          </p:cNvSpPr>
          <p:nvPr/>
        </p:nvSpPr>
        <p:spPr bwMode="auto">
          <a:xfrm>
            <a:off x="1151255" y="1390015"/>
            <a:ext cx="2063115" cy="282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加强政策发布解读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TextBox 18"/>
          <p:cNvSpPr>
            <a:spLocks noChangeArrowheads="1"/>
          </p:cNvSpPr>
          <p:nvPr/>
        </p:nvSpPr>
        <p:spPr bwMode="auto">
          <a:xfrm>
            <a:off x="5434330" y="3035300"/>
            <a:ext cx="2986405" cy="1682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以“一支队伍管执法”力促政府信息公开向村（社）网格延伸，对群众关心较多的垃圾分类、文明养犬等做好宣传讲解和咨询回复，确保事事有回音，受理来电咨询813起。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4" name="矩形 19"/>
          <p:cNvSpPr>
            <a:spLocks noChangeArrowheads="1"/>
          </p:cNvSpPr>
          <p:nvPr/>
        </p:nvSpPr>
        <p:spPr bwMode="auto">
          <a:xfrm>
            <a:off x="5939790" y="2752725"/>
            <a:ext cx="2108835" cy="282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68" tIns="34284" rIns="68568" bIns="34284">
            <a:spAutoFit/>
          </a:bodyPr>
          <a:lstStyle/>
          <a:p>
            <a:pPr algn="ctr"/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及时回应群众关切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8" name="文本框 37"/>
          <p:cNvSpPr txBox="1"/>
          <p:nvPr/>
        </p:nvSpPr>
        <p:spPr>
          <a:xfrm>
            <a:off x="3466046" y="411989"/>
            <a:ext cx="1836172" cy="375920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p>
            <a:pPr algn="dist"/>
            <a:r>
              <a:rPr lang="zh-CN" alt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一、总体情况</a:t>
            </a:r>
            <a:endParaRPr lang="zh-CN" altLang="zh-CN" sz="20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38"/>
          <p:cNvSpPr txBox="1"/>
          <p:nvPr/>
        </p:nvSpPr>
        <p:spPr>
          <a:xfrm>
            <a:off x="3255010" y="726440"/>
            <a:ext cx="2199640" cy="345440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p>
            <a:pPr algn="ctr" defTabSz="685800"/>
            <a:r>
              <a:rPr lang="zh-CN" altLang="en-US" dirty="0">
                <a:solidFill>
                  <a:schemeClr val="tx1"/>
                </a:solidFill>
                <a:ea typeface="微软雅黑" panose="020B0503020204020204" pitchFamily="34" charset="-122"/>
                <a:cs typeface="+mn-ea"/>
                <a:sym typeface="+mn-lt"/>
              </a:rPr>
              <a:t>（一）主动公开情况</a:t>
            </a:r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 autoUpdateAnimBg="0"/>
      <p:bldP spid="6" grpId="0" bldLvl="0" animBg="1" autoUpdateAnimBg="0"/>
      <p:bldP spid="7" grpId="0" bldLvl="0" animBg="1"/>
      <p:bldP spid="9" grpId="0" bldLvl="0" autoUpdateAnimBg="0"/>
      <p:bldP spid="10" grpId="0" bldLvl="0" autoUpdateAnimBg="0"/>
      <p:bldP spid="11" grpId="0" bldLvl="0" autoUpdateAnimBg="0"/>
      <p:bldP spid="12" grpId="0" bldLvl="0" autoUpdateAnimBg="0"/>
      <p:bldP spid="13" grpId="0" bldLvl="0" autoUpdateAnimBg="0"/>
      <p:bldP spid="1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31158" y="483677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4795" y="916536"/>
            <a:ext cx="2423160" cy="34544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二）依申请公开情况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7"/>
          <p:cNvSpPr txBox="1">
            <a:spLocks noChangeArrowheads="1"/>
          </p:cNvSpPr>
          <p:nvPr/>
        </p:nvSpPr>
        <p:spPr bwMode="auto">
          <a:xfrm>
            <a:off x="1639570" y="1528445"/>
            <a:ext cx="5865495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    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2022年，我局共收到依申请政府信息公开1件，并按期办结。未发生因政府信息公开引发的行政复议、行政诉讼情况。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2" name="PA_chenying0907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30154" y="4255440"/>
            <a:ext cx="294085" cy="2953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8" name="PA_chenying0907 13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8171825" y="4300698"/>
            <a:ext cx="205979" cy="206042"/>
          </a:xfrm>
          <a:custGeom>
            <a:avLst/>
            <a:gdLst>
              <a:gd name="T0" fmla="*/ 200 w 229"/>
              <a:gd name="T1" fmla="*/ 161 h 229"/>
              <a:gd name="T2" fmla="*/ 212 w 229"/>
              <a:gd name="T3" fmla="*/ 115 h 229"/>
              <a:gd name="T4" fmla="*/ 200 w 229"/>
              <a:gd name="T5" fmla="*/ 68 h 229"/>
              <a:gd name="T6" fmla="*/ 176 w 229"/>
              <a:gd name="T7" fmla="*/ 93 h 229"/>
              <a:gd name="T8" fmla="*/ 180 w 229"/>
              <a:gd name="T9" fmla="*/ 115 h 229"/>
              <a:gd name="T10" fmla="*/ 176 w 229"/>
              <a:gd name="T11" fmla="*/ 136 h 229"/>
              <a:gd name="T12" fmla="*/ 200 w 229"/>
              <a:gd name="T13" fmla="*/ 161 h 229"/>
              <a:gd name="T14" fmla="*/ 161 w 229"/>
              <a:gd name="T15" fmla="*/ 201 h 229"/>
              <a:gd name="T16" fmla="*/ 136 w 229"/>
              <a:gd name="T17" fmla="*/ 176 h 229"/>
              <a:gd name="T18" fmla="*/ 115 w 229"/>
              <a:gd name="T19" fmla="*/ 180 h 229"/>
              <a:gd name="T20" fmla="*/ 93 w 229"/>
              <a:gd name="T21" fmla="*/ 176 h 229"/>
              <a:gd name="T22" fmla="*/ 69 w 229"/>
              <a:gd name="T23" fmla="*/ 201 h 229"/>
              <a:gd name="T24" fmla="*/ 115 w 229"/>
              <a:gd name="T25" fmla="*/ 212 h 229"/>
              <a:gd name="T26" fmla="*/ 161 w 229"/>
              <a:gd name="T27" fmla="*/ 201 h 229"/>
              <a:gd name="T28" fmla="*/ 69 w 229"/>
              <a:gd name="T29" fmla="*/ 28 h 229"/>
              <a:gd name="T30" fmla="*/ 93 w 229"/>
              <a:gd name="T31" fmla="*/ 53 h 229"/>
              <a:gd name="T32" fmla="*/ 115 w 229"/>
              <a:gd name="T33" fmla="*/ 49 h 229"/>
              <a:gd name="T34" fmla="*/ 136 w 229"/>
              <a:gd name="T35" fmla="*/ 53 h 229"/>
              <a:gd name="T36" fmla="*/ 161 w 229"/>
              <a:gd name="T37" fmla="*/ 28 h 229"/>
              <a:gd name="T38" fmla="*/ 115 w 229"/>
              <a:gd name="T39" fmla="*/ 16 h 229"/>
              <a:gd name="T40" fmla="*/ 69 w 229"/>
              <a:gd name="T41" fmla="*/ 28 h 229"/>
              <a:gd name="T42" fmla="*/ 163 w 229"/>
              <a:gd name="T43" fmla="*/ 115 h 229"/>
              <a:gd name="T44" fmla="*/ 115 w 229"/>
              <a:gd name="T45" fmla="*/ 65 h 229"/>
              <a:gd name="T46" fmla="*/ 65 w 229"/>
              <a:gd name="T47" fmla="*/ 115 h 229"/>
              <a:gd name="T48" fmla="*/ 115 w 229"/>
              <a:gd name="T49" fmla="*/ 164 h 229"/>
              <a:gd name="T50" fmla="*/ 163 w 229"/>
              <a:gd name="T51" fmla="*/ 115 h 229"/>
              <a:gd name="T52" fmla="*/ 53 w 229"/>
              <a:gd name="T53" fmla="*/ 136 h 229"/>
              <a:gd name="T54" fmla="*/ 49 w 229"/>
              <a:gd name="T55" fmla="*/ 115 h 229"/>
              <a:gd name="T56" fmla="*/ 53 w 229"/>
              <a:gd name="T57" fmla="*/ 93 h 229"/>
              <a:gd name="T58" fmla="*/ 28 w 229"/>
              <a:gd name="T59" fmla="*/ 68 h 229"/>
              <a:gd name="T60" fmla="*/ 16 w 229"/>
              <a:gd name="T61" fmla="*/ 115 h 229"/>
              <a:gd name="T62" fmla="*/ 28 w 229"/>
              <a:gd name="T63" fmla="*/ 161 h 229"/>
              <a:gd name="T64" fmla="*/ 53 w 229"/>
              <a:gd name="T65" fmla="*/ 136 h 229"/>
              <a:gd name="T66" fmla="*/ 229 w 229"/>
              <a:gd name="T67" fmla="*/ 115 h 229"/>
              <a:gd name="T68" fmla="*/ 115 w 229"/>
              <a:gd name="T69" fmla="*/ 229 h 229"/>
              <a:gd name="T70" fmla="*/ 0 w 229"/>
              <a:gd name="T71" fmla="*/ 115 h 229"/>
              <a:gd name="T72" fmla="*/ 115 w 229"/>
              <a:gd name="T73" fmla="*/ 0 h 229"/>
              <a:gd name="T74" fmla="*/ 229 w 229"/>
              <a:gd name="T75" fmla="*/ 115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9" h="229">
                <a:moveTo>
                  <a:pt x="200" y="161"/>
                </a:moveTo>
                <a:cubicBezTo>
                  <a:pt x="208" y="147"/>
                  <a:pt x="212" y="131"/>
                  <a:pt x="212" y="115"/>
                </a:cubicBezTo>
                <a:cubicBezTo>
                  <a:pt x="212" y="98"/>
                  <a:pt x="208" y="82"/>
                  <a:pt x="200" y="68"/>
                </a:cubicBezTo>
                <a:cubicBezTo>
                  <a:pt x="176" y="93"/>
                  <a:pt x="176" y="93"/>
                  <a:pt x="176" y="93"/>
                </a:cubicBezTo>
                <a:cubicBezTo>
                  <a:pt x="178" y="100"/>
                  <a:pt x="180" y="107"/>
                  <a:pt x="180" y="115"/>
                </a:cubicBezTo>
                <a:cubicBezTo>
                  <a:pt x="180" y="122"/>
                  <a:pt x="178" y="129"/>
                  <a:pt x="176" y="136"/>
                </a:cubicBezTo>
                <a:lnTo>
                  <a:pt x="200" y="161"/>
                </a:lnTo>
                <a:close/>
                <a:moveTo>
                  <a:pt x="161" y="201"/>
                </a:moveTo>
                <a:cubicBezTo>
                  <a:pt x="136" y="176"/>
                  <a:pt x="136" y="176"/>
                  <a:pt x="136" y="176"/>
                </a:cubicBezTo>
                <a:cubicBezTo>
                  <a:pt x="129" y="179"/>
                  <a:pt x="122" y="180"/>
                  <a:pt x="115" y="180"/>
                </a:cubicBezTo>
                <a:cubicBezTo>
                  <a:pt x="107" y="180"/>
                  <a:pt x="100" y="179"/>
                  <a:pt x="93" y="176"/>
                </a:cubicBezTo>
                <a:cubicBezTo>
                  <a:pt x="69" y="201"/>
                  <a:pt x="69" y="201"/>
                  <a:pt x="69" y="201"/>
                </a:cubicBezTo>
                <a:cubicBezTo>
                  <a:pt x="82" y="208"/>
                  <a:pt x="98" y="212"/>
                  <a:pt x="115" y="212"/>
                </a:cubicBezTo>
                <a:cubicBezTo>
                  <a:pt x="131" y="212"/>
                  <a:pt x="147" y="208"/>
                  <a:pt x="161" y="201"/>
                </a:cubicBezTo>
                <a:close/>
                <a:moveTo>
                  <a:pt x="69" y="28"/>
                </a:moveTo>
                <a:cubicBezTo>
                  <a:pt x="93" y="53"/>
                  <a:pt x="93" y="53"/>
                  <a:pt x="93" y="53"/>
                </a:cubicBezTo>
                <a:cubicBezTo>
                  <a:pt x="100" y="51"/>
                  <a:pt x="107" y="49"/>
                  <a:pt x="115" y="49"/>
                </a:cubicBezTo>
                <a:cubicBezTo>
                  <a:pt x="122" y="49"/>
                  <a:pt x="129" y="51"/>
                  <a:pt x="136" y="53"/>
                </a:cubicBezTo>
                <a:cubicBezTo>
                  <a:pt x="161" y="28"/>
                  <a:pt x="161" y="28"/>
                  <a:pt x="161" y="28"/>
                </a:cubicBezTo>
                <a:cubicBezTo>
                  <a:pt x="147" y="20"/>
                  <a:pt x="131" y="16"/>
                  <a:pt x="115" y="16"/>
                </a:cubicBezTo>
                <a:cubicBezTo>
                  <a:pt x="98" y="16"/>
                  <a:pt x="82" y="20"/>
                  <a:pt x="69" y="28"/>
                </a:cubicBezTo>
                <a:close/>
                <a:moveTo>
                  <a:pt x="163" y="115"/>
                </a:moveTo>
                <a:cubicBezTo>
                  <a:pt x="163" y="87"/>
                  <a:pt x="141" y="65"/>
                  <a:pt x="115" y="65"/>
                </a:cubicBezTo>
                <a:cubicBezTo>
                  <a:pt x="87" y="65"/>
                  <a:pt x="65" y="87"/>
                  <a:pt x="65" y="115"/>
                </a:cubicBezTo>
                <a:cubicBezTo>
                  <a:pt x="65" y="141"/>
                  <a:pt x="87" y="164"/>
                  <a:pt x="115" y="164"/>
                </a:cubicBezTo>
                <a:cubicBezTo>
                  <a:pt x="141" y="164"/>
                  <a:pt x="163" y="141"/>
                  <a:pt x="163" y="115"/>
                </a:cubicBezTo>
                <a:close/>
                <a:moveTo>
                  <a:pt x="53" y="136"/>
                </a:moveTo>
                <a:cubicBezTo>
                  <a:pt x="51" y="129"/>
                  <a:pt x="49" y="122"/>
                  <a:pt x="49" y="115"/>
                </a:cubicBezTo>
                <a:cubicBezTo>
                  <a:pt x="49" y="107"/>
                  <a:pt x="51" y="100"/>
                  <a:pt x="53" y="93"/>
                </a:cubicBezTo>
                <a:cubicBezTo>
                  <a:pt x="28" y="68"/>
                  <a:pt x="28" y="68"/>
                  <a:pt x="28" y="68"/>
                </a:cubicBezTo>
                <a:cubicBezTo>
                  <a:pt x="21" y="82"/>
                  <a:pt x="16" y="98"/>
                  <a:pt x="16" y="115"/>
                </a:cubicBezTo>
                <a:cubicBezTo>
                  <a:pt x="16" y="131"/>
                  <a:pt x="21" y="147"/>
                  <a:pt x="28" y="161"/>
                </a:cubicBezTo>
                <a:lnTo>
                  <a:pt x="53" y="136"/>
                </a:lnTo>
                <a:close/>
                <a:moveTo>
                  <a:pt x="229" y="115"/>
                </a:moveTo>
                <a:cubicBezTo>
                  <a:pt x="229" y="178"/>
                  <a:pt x="178" y="229"/>
                  <a:pt x="115" y="229"/>
                </a:cubicBezTo>
                <a:cubicBezTo>
                  <a:pt x="51" y="229"/>
                  <a:pt x="0" y="178"/>
                  <a:pt x="0" y="115"/>
                </a:cubicBezTo>
                <a:cubicBezTo>
                  <a:pt x="0" y="51"/>
                  <a:pt x="51" y="0"/>
                  <a:pt x="115" y="0"/>
                </a:cubicBezTo>
                <a:cubicBezTo>
                  <a:pt x="178" y="0"/>
                  <a:pt x="229" y="51"/>
                  <a:pt x="229" y="1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2" grpId="0" bldLvl="0" animBg="1"/>
      <p:bldP spid="38" grpId="0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31158" y="483677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4795" y="916536"/>
            <a:ext cx="2651760" cy="34544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（三）政府信息管理情况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7"/>
          <p:cNvSpPr txBox="1">
            <a:spLocks noChangeArrowheads="1"/>
          </p:cNvSpPr>
          <p:nvPr/>
        </p:nvSpPr>
        <p:spPr bwMode="auto">
          <a:xfrm>
            <a:off x="1639570" y="1528445"/>
            <a:ext cx="5865495" cy="1322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      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明确我局政务公开职责要求和任务分工，根据县政务公开重点工作清单，逐项细化分解，并落实完善，扩大公开内容。强化自查和问题整改，确保公开准确规范。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3" name="PA_chenying0907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811702" y="4012659"/>
            <a:ext cx="550069" cy="5478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7" name="PA_chenying0907 12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7931558" y="4120790"/>
            <a:ext cx="309563" cy="309658"/>
          </a:xfrm>
          <a:custGeom>
            <a:avLst/>
            <a:gdLst>
              <a:gd name="T0" fmla="*/ 317 w 344"/>
              <a:gd name="T1" fmla="*/ 260 h 345"/>
              <a:gd name="T2" fmla="*/ 317 w 344"/>
              <a:gd name="T3" fmla="*/ 218 h 345"/>
              <a:gd name="T4" fmla="*/ 254 w 344"/>
              <a:gd name="T5" fmla="*/ 155 h 345"/>
              <a:gd name="T6" fmla="*/ 218 w 344"/>
              <a:gd name="T7" fmla="*/ 155 h 345"/>
              <a:gd name="T8" fmla="*/ 189 w 344"/>
              <a:gd name="T9" fmla="*/ 135 h 345"/>
              <a:gd name="T10" fmla="*/ 189 w 344"/>
              <a:gd name="T11" fmla="*/ 84 h 345"/>
              <a:gd name="T12" fmla="*/ 216 w 344"/>
              <a:gd name="T13" fmla="*/ 44 h 345"/>
              <a:gd name="T14" fmla="*/ 172 w 344"/>
              <a:gd name="T15" fmla="*/ 0 h 345"/>
              <a:gd name="T16" fmla="*/ 128 w 344"/>
              <a:gd name="T17" fmla="*/ 44 h 345"/>
              <a:gd name="T18" fmla="*/ 154 w 344"/>
              <a:gd name="T19" fmla="*/ 84 h 345"/>
              <a:gd name="T20" fmla="*/ 154 w 344"/>
              <a:gd name="T21" fmla="*/ 135 h 345"/>
              <a:gd name="T22" fmla="*/ 126 w 344"/>
              <a:gd name="T23" fmla="*/ 155 h 345"/>
              <a:gd name="T24" fmla="*/ 89 w 344"/>
              <a:gd name="T25" fmla="*/ 155 h 345"/>
              <a:gd name="T26" fmla="*/ 26 w 344"/>
              <a:gd name="T27" fmla="*/ 218 h 345"/>
              <a:gd name="T28" fmla="*/ 26 w 344"/>
              <a:gd name="T29" fmla="*/ 260 h 345"/>
              <a:gd name="T30" fmla="*/ 0 w 344"/>
              <a:gd name="T31" fmla="*/ 301 h 345"/>
              <a:gd name="T32" fmla="*/ 44 w 344"/>
              <a:gd name="T33" fmla="*/ 345 h 345"/>
              <a:gd name="T34" fmla="*/ 88 w 344"/>
              <a:gd name="T35" fmla="*/ 301 h 345"/>
              <a:gd name="T36" fmla="*/ 61 w 344"/>
              <a:gd name="T37" fmla="*/ 260 h 345"/>
              <a:gd name="T38" fmla="*/ 61 w 344"/>
              <a:gd name="T39" fmla="*/ 218 h 345"/>
              <a:gd name="T40" fmla="*/ 89 w 344"/>
              <a:gd name="T41" fmla="*/ 190 h 345"/>
              <a:gd name="T42" fmla="*/ 126 w 344"/>
              <a:gd name="T43" fmla="*/ 190 h 345"/>
              <a:gd name="T44" fmla="*/ 154 w 344"/>
              <a:gd name="T45" fmla="*/ 185 h 345"/>
              <a:gd name="T46" fmla="*/ 154 w 344"/>
              <a:gd name="T47" fmla="*/ 260 h 345"/>
              <a:gd name="T48" fmla="*/ 128 w 344"/>
              <a:gd name="T49" fmla="*/ 301 h 345"/>
              <a:gd name="T50" fmla="*/ 172 w 344"/>
              <a:gd name="T51" fmla="*/ 345 h 345"/>
              <a:gd name="T52" fmla="*/ 216 w 344"/>
              <a:gd name="T53" fmla="*/ 301 h 345"/>
              <a:gd name="T54" fmla="*/ 189 w 344"/>
              <a:gd name="T55" fmla="*/ 260 h 345"/>
              <a:gd name="T56" fmla="*/ 189 w 344"/>
              <a:gd name="T57" fmla="*/ 185 h 345"/>
              <a:gd name="T58" fmla="*/ 218 w 344"/>
              <a:gd name="T59" fmla="*/ 190 h 345"/>
              <a:gd name="T60" fmla="*/ 254 w 344"/>
              <a:gd name="T61" fmla="*/ 190 h 345"/>
              <a:gd name="T62" fmla="*/ 282 w 344"/>
              <a:gd name="T63" fmla="*/ 218 h 345"/>
              <a:gd name="T64" fmla="*/ 282 w 344"/>
              <a:gd name="T65" fmla="*/ 260 h 345"/>
              <a:gd name="T66" fmla="*/ 256 w 344"/>
              <a:gd name="T67" fmla="*/ 301 h 345"/>
              <a:gd name="T68" fmla="*/ 300 w 344"/>
              <a:gd name="T69" fmla="*/ 345 h 345"/>
              <a:gd name="T70" fmla="*/ 344 w 344"/>
              <a:gd name="T71" fmla="*/ 301 h 345"/>
              <a:gd name="T72" fmla="*/ 317 w 344"/>
              <a:gd name="T73" fmla="*/ 260 h 345"/>
              <a:gd name="T74" fmla="*/ 68 w 344"/>
              <a:gd name="T75" fmla="*/ 301 h 345"/>
              <a:gd name="T76" fmla="*/ 44 w 344"/>
              <a:gd name="T77" fmla="*/ 326 h 345"/>
              <a:gd name="T78" fmla="*/ 18 w 344"/>
              <a:gd name="T79" fmla="*/ 301 h 345"/>
              <a:gd name="T80" fmla="*/ 44 w 344"/>
              <a:gd name="T81" fmla="*/ 275 h 345"/>
              <a:gd name="T82" fmla="*/ 68 w 344"/>
              <a:gd name="T83" fmla="*/ 301 h 345"/>
              <a:gd name="T84" fmla="*/ 146 w 344"/>
              <a:gd name="T85" fmla="*/ 44 h 345"/>
              <a:gd name="T86" fmla="*/ 172 w 344"/>
              <a:gd name="T87" fmla="*/ 18 h 345"/>
              <a:gd name="T88" fmla="*/ 196 w 344"/>
              <a:gd name="T89" fmla="*/ 44 h 345"/>
              <a:gd name="T90" fmla="*/ 172 w 344"/>
              <a:gd name="T91" fmla="*/ 69 h 345"/>
              <a:gd name="T92" fmla="*/ 146 w 344"/>
              <a:gd name="T93" fmla="*/ 44 h 345"/>
              <a:gd name="T94" fmla="*/ 196 w 344"/>
              <a:gd name="T95" fmla="*/ 301 h 345"/>
              <a:gd name="T96" fmla="*/ 172 w 344"/>
              <a:gd name="T97" fmla="*/ 326 h 345"/>
              <a:gd name="T98" fmla="*/ 146 w 344"/>
              <a:gd name="T99" fmla="*/ 301 h 345"/>
              <a:gd name="T100" fmla="*/ 172 w 344"/>
              <a:gd name="T101" fmla="*/ 275 h 345"/>
              <a:gd name="T102" fmla="*/ 196 w 344"/>
              <a:gd name="T103" fmla="*/ 301 h 345"/>
              <a:gd name="T104" fmla="*/ 300 w 344"/>
              <a:gd name="T105" fmla="*/ 326 h 345"/>
              <a:gd name="T106" fmla="*/ 274 w 344"/>
              <a:gd name="T107" fmla="*/ 301 h 345"/>
              <a:gd name="T108" fmla="*/ 300 w 344"/>
              <a:gd name="T109" fmla="*/ 275 h 345"/>
              <a:gd name="T110" fmla="*/ 325 w 344"/>
              <a:gd name="T111" fmla="*/ 301 h 345"/>
              <a:gd name="T112" fmla="*/ 300 w 344"/>
              <a:gd name="T113" fmla="*/ 326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4" h="345">
                <a:moveTo>
                  <a:pt x="317" y="260"/>
                </a:moveTo>
                <a:cubicBezTo>
                  <a:pt x="317" y="218"/>
                  <a:pt x="317" y="218"/>
                  <a:pt x="317" y="218"/>
                </a:cubicBezTo>
                <a:cubicBezTo>
                  <a:pt x="317" y="192"/>
                  <a:pt x="300" y="155"/>
                  <a:pt x="254" y="155"/>
                </a:cubicBezTo>
                <a:cubicBezTo>
                  <a:pt x="218" y="155"/>
                  <a:pt x="218" y="155"/>
                  <a:pt x="218" y="155"/>
                </a:cubicBezTo>
                <a:cubicBezTo>
                  <a:pt x="191" y="155"/>
                  <a:pt x="189" y="142"/>
                  <a:pt x="189" y="135"/>
                </a:cubicBezTo>
                <a:cubicBezTo>
                  <a:pt x="189" y="84"/>
                  <a:pt x="189" y="84"/>
                  <a:pt x="189" y="84"/>
                </a:cubicBezTo>
                <a:cubicBezTo>
                  <a:pt x="205" y="78"/>
                  <a:pt x="216" y="62"/>
                  <a:pt x="216" y="44"/>
                </a:cubicBezTo>
                <a:cubicBezTo>
                  <a:pt x="216" y="19"/>
                  <a:pt x="196" y="0"/>
                  <a:pt x="172" y="0"/>
                </a:cubicBezTo>
                <a:cubicBezTo>
                  <a:pt x="147" y="0"/>
                  <a:pt x="128" y="19"/>
                  <a:pt x="128" y="44"/>
                </a:cubicBezTo>
                <a:cubicBezTo>
                  <a:pt x="128" y="62"/>
                  <a:pt x="139" y="78"/>
                  <a:pt x="154" y="84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4" y="140"/>
                  <a:pt x="153" y="155"/>
                  <a:pt x="126" y="155"/>
                </a:cubicBezTo>
                <a:cubicBezTo>
                  <a:pt x="89" y="155"/>
                  <a:pt x="89" y="155"/>
                  <a:pt x="89" y="155"/>
                </a:cubicBezTo>
                <a:cubicBezTo>
                  <a:pt x="43" y="155"/>
                  <a:pt x="26" y="192"/>
                  <a:pt x="26" y="218"/>
                </a:cubicBezTo>
                <a:cubicBezTo>
                  <a:pt x="26" y="260"/>
                  <a:pt x="26" y="260"/>
                  <a:pt x="26" y="260"/>
                </a:cubicBezTo>
                <a:cubicBezTo>
                  <a:pt x="11" y="267"/>
                  <a:pt x="0" y="282"/>
                  <a:pt x="0" y="301"/>
                </a:cubicBezTo>
                <a:cubicBezTo>
                  <a:pt x="0" y="324"/>
                  <a:pt x="19" y="345"/>
                  <a:pt x="44" y="345"/>
                </a:cubicBezTo>
                <a:cubicBezTo>
                  <a:pt x="67" y="345"/>
                  <a:pt x="88" y="324"/>
                  <a:pt x="88" y="301"/>
                </a:cubicBezTo>
                <a:cubicBezTo>
                  <a:pt x="88" y="282"/>
                  <a:pt x="77" y="267"/>
                  <a:pt x="61" y="260"/>
                </a:cubicBezTo>
                <a:cubicBezTo>
                  <a:pt x="61" y="218"/>
                  <a:pt x="61" y="218"/>
                  <a:pt x="61" y="218"/>
                </a:cubicBezTo>
                <a:cubicBezTo>
                  <a:pt x="61" y="213"/>
                  <a:pt x="62" y="190"/>
                  <a:pt x="89" y="190"/>
                </a:cubicBezTo>
                <a:cubicBezTo>
                  <a:pt x="126" y="190"/>
                  <a:pt x="126" y="190"/>
                  <a:pt x="126" y="190"/>
                </a:cubicBezTo>
                <a:cubicBezTo>
                  <a:pt x="137" y="190"/>
                  <a:pt x="146" y="188"/>
                  <a:pt x="154" y="185"/>
                </a:cubicBezTo>
                <a:cubicBezTo>
                  <a:pt x="154" y="260"/>
                  <a:pt x="154" y="260"/>
                  <a:pt x="154" y="260"/>
                </a:cubicBezTo>
                <a:cubicBezTo>
                  <a:pt x="139" y="267"/>
                  <a:pt x="128" y="282"/>
                  <a:pt x="128" y="301"/>
                </a:cubicBezTo>
                <a:cubicBezTo>
                  <a:pt x="128" y="324"/>
                  <a:pt x="147" y="345"/>
                  <a:pt x="172" y="345"/>
                </a:cubicBezTo>
                <a:cubicBezTo>
                  <a:pt x="196" y="345"/>
                  <a:pt x="216" y="324"/>
                  <a:pt x="216" y="301"/>
                </a:cubicBezTo>
                <a:cubicBezTo>
                  <a:pt x="216" y="282"/>
                  <a:pt x="205" y="267"/>
                  <a:pt x="189" y="260"/>
                </a:cubicBezTo>
                <a:cubicBezTo>
                  <a:pt x="189" y="185"/>
                  <a:pt x="189" y="185"/>
                  <a:pt x="189" y="185"/>
                </a:cubicBezTo>
                <a:cubicBezTo>
                  <a:pt x="196" y="188"/>
                  <a:pt x="207" y="190"/>
                  <a:pt x="218" y="190"/>
                </a:cubicBezTo>
                <a:cubicBezTo>
                  <a:pt x="254" y="190"/>
                  <a:pt x="254" y="190"/>
                  <a:pt x="254" y="190"/>
                </a:cubicBezTo>
                <a:cubicBezTo>
                  <a:pt x="280" y="190"/>
                  <a:pt x="282" y="212"/>
                  <a:pt x="282" y="218"/>
                </a:cubicBezTo>
                <a:cubicBezTo>
                  <a:pt x="282" y="260"/>
                  <a:pt x="282" y="260"/>
                  <a:pt x="282" y="260"/>
                </a:cubicBezTo>
                <a:cubicBezTo>
                  <a:pt x="267" y="267"/>
                  <a:pt x="256" y="282"/>
                  <a:pt x="256" y="301"/>
                </a:cubicBezTo>
                <a:cubicBezTo>
                  <a:pt x="256" y="324"/>
                  <a:pt x="275" y="345"/>
                  <a:pt x="300" y="345"/>
                </a:cubicBezTo>
                <a:cubicBezTo>
                  <a:pt x="324" y="345"/>
                  <a:pt x="344" y="324"/>
                  <a:pt x="344" y="301"/>
                </a:cubicBezTo>
                <a:cubicBezTo>
                  <a:pt x="344" y="282"/>
                  <a:pt x="333" y="267"/>
                  <a:pt x="317" y="260"/>
                </a:cubicBezTo>
                <a:close/>
                <a:moveTo>
                  <a:pt x="68" y="301"/>
                </a:moveTo>
                <a:cubicBezTo>
                  <a:pt x="68" y="314"/>
                  <a:pt x="57" y="326"/>
                  <a:pt x="44" y="326"/>
                </a:cubicBezTo>
                <a:cubicBezTo>
                  <a:pt x="29" y="326"/>
                  <a:pt x="18" y="314"/>
                  <a:pt x="18" y="301"/>
                </a:cubicBezTo>
                <a:cubicBezTo>
                  <a:pt x="18" y="287"/>
                  <a:pt x="29" y="275"/>
                  <a:pt x="44" y="275"/>
                </a:cubicBezTo>
                <a:cubicBezTo>
                  <a:pt x="57" y="275"/>
                  <a:pt x="68" y="287"/>
                  <a:pt x="68" y="301"/>
                </a:cubicBezTo>
                <a:close/>
                <a:moveTo>
                  <a:pt x="146" y="44"/>
                </a:moveTo>
                <a:cubicBezTo>
                  <a:pt x="146" y="30"/>
                  <a:pt x="157" y="18"/>
                  <a:pt x="172" y="18"/>
                </a:cubicBezTo>
                <a:cubicBezTo>
                  <a:pt x="185" y="18"/>
                  <a:pt x="196" y="30"/>
                  <a:pt x="196" y="44"/>
                </a:cubicBezTo>
                <a:cubicBezTo>
                  <a:pt x="196" y="57"/>
                  <a:pt x="185" y="69"/>
                  <a:pt x="172" y="69"/>
                </a:cubicBezTo>
                <a:cubicBezTo>
                  <a:pt x="157" y="69"/>
                  <a:pt x="146" y="57"/>
                  <a:pt x="146" y="44"/>
                </a:cubicBezTo>
                <a:close/>
                <a:moveTo>
                  <a:pt x="196" y="301"/>
                </a:moveTo>
                <a:cubicBezTo>
                  <a:pt x="196" y="314"/>
                  <a:pt x="185" y="326"/>
                  <a:pt x="172" y="326"/>
                </a:cubicBezTo>
                <a:cubicBezTo>
                  <a:pt x="157" y="326"/>
                  <a:pt x="146" y="314"/>
                  <a:pt x="146" y="301"/>
                </a:cubicBezTo>
                <a:cubicBezTo>
                  <a:pt x="146" y="287"/>
                  <a:pt x="157" y="275"/>
                  <a:pt x="172" y="275"/>
                </a:cubicBezTo>
                <a:cubicBezTo>
                  <a:pt x="185" y="275"/>
                  <a:pt x="196" y="287"/>
                  <a:pt x="196" y="301"/>
                </a:cubicBezTo>
                <a:close/>
                <a:moveTo>
                  <a:pt x="300" y="326"/>
                </a:moveTo>
                <a:cubicBezTo>
                  <a:pt x="285" y="326"/>
                  <a:pt x="274" y="314"/>
                  <a:pt x="274" y="301"/>
                </a:cubicBezTo>
                <a:cubicBezTo>
                  <a:pt x="274" y="287"/>
                  <a:pt x="285" y="275"/>
                  <a:pt x="300" y="275"/>
                </a:cubicBezTo>
                <a:cubicBezTo>
                  <a:pt x="314" y="275"/>
                  <a:pt x="325" y="287"/>
                  <a:pt x="325" y="301"/>
                </a:cubicBezTo>
                <a:cubicBezTo>
                  <a:pt x="325" y="314"/>
                  <a:pt x="314" y="326"/>
                  <a:pt x="300" y="3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7" grpId="0" bldLvl="0" animBg="1" autoUpdateAnimBg="0"/>
      <p:bldP spid="33" grpId="0" animBg="1"/>
      <p:bldP spid="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31158" y="483677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4795" y="916536"/>
            <a:ext cx="2194560" cy="34544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（四）平台建设情况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7"/>
          <p:cNvSpPr txBox="1">
            <a:spLocks noChangeArrowheads="1"/>
          </p:cNvSpPr>
          <p:nvPr/>
        </p:nvSpPr>
        <p:spPr bwMode="auto">
          <a:xfrm>
            <a:off x="1639570" y="1528445"/>
            <a:ext cx="5865495" cy="16916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    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做好日常运维外，着力抓好基层“两化”、重点领域等重点信息公开。发挥爱海盐部门号宣传作用，强化与读嘉、浙江新闻等媒体合作，累计发布工作信息242条。通过“512345”电话，解答群众关心关切的问题810起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7" name="PA_chenying0907 12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7931558" y="4120790"/>
            <a:ext cx="309563" cy="309658"/>
          </a:xfrm>
          <a:custGeom>
            <a:avLst/>
            <a:gdLst>
              <a:gd name="T0" fmla="*/ 317 w 344"/>
              <a:gd name="T1" fmla="*/ 260 h 345"/>
              <a:gd name="T2" fmla="*/ 317 w 344"/>
              <a:gd name="T3" fmla="*/ 218 h 345"/>
              <a:gd name="T4" fmla="*/ 254 w 344"/>
              <a:gd name="T5" fmla="*/ 155 h 345"/>
              <a:gd name="T6" fmla="*/ 218 w 344"/>
              <a:gd name="T7" fmla="*/ 155 h 345"/>
              <a:gd name="T8" fmla="*/ 189 w 344"/>
              <a:gd name="T9" fmla="*/ 135 h 345"/>
              <a:gd name="T10" fmla="*/ 189 w 344"/>
              <a:gd name="T11" fmla="*/ 84 h 345"/>
              <a:gd name="T12" fmla="*/ 216 w 344"/>
              <a:gd name="T13" fmla="*/ 44 h 345"/>
              <a:gd name="T14" fmla="*/ 172 w 344"/>
              <a:gd name="T15" fmla="*/ 0 h 345"/>
              <a:gd name="T16" fmla="*/ 128 w 344"/>
              <a:gd name="T17" fmla="*/ 44 h 345"/>
              <a:gd name="T18" fmla="*/ 154 w 344"/>
              <a:gd name="T19" fmla="*/ 84 h 345"/>
              <a:gd name="T20" fmla="*/ 154 w 344"/>
              <a:gd name="T21" fmla="*/ 135 h 345"/>
              <a:gd name="T22" fmla="*/ 126 w 344"/>
              <a:gd name="T23" fmla="*/ 155 h 345"/>
              <a:gd name="T24" fmla="*/ 89 w 344"/>
              <a:gd name="T25" fmla="*/ 155 h 345"/>
              <a:gd name="T26" fmla="*/ 26 w 344"/>
              <a:gd name="T27" fmla="*/ 218 h 345"/>
              <a:gd name="T28" fmla="*/ 26 w 344"/>
              <a:gd name="T29" fmla="*/ 260 h 345"/>
              <a:gd name="T30" fmla="*/ 0 w 344"/>
              <a:gd name="T31" fmla="*/ 301 h 345"/>
              <a:gd name="T32" fmla="*/ 44 w 344"/>
              <a:gd name="T33" fmla="*/ 345 h 345"/>
              <a:gd name="T34" fmla="*/ 88 w 344"/>
              <a:gd name="T35" fmla="*/ 301 h 345"/>
              <a:gd name="T36" fmla="*/ 61 w 344"/>
              <a:gd name="T37" fmla="*/ 260 h 345"/>
              <a:gd name="T38" fmla="*/ 61 w 344"/>
              <a:gd name="T39" fmla="*/ 218 h 345"/>
              <a:gd name="T40" fmla="*/ 89 w 344"/>
              <a:gd name="T41" fmla="*/ 190 h 345"/>
              <a:gd name="T42" fmla="*/ 126 w 344"/>
              <a:gd name="T43" fmla="*/ 190 h 345"/>
              <a:gd name="T44" fmla="*/ 154 w 344"/>
              <a:gd name="T45" fmla="*/ 185 h 345"/>
              <a:gd name="T46" fmla="*/ 154 w 344"/>
              <a:gd name="T47" fmla="*/ 260 h 345"/>
              <a:gd name="T48" fmla="*/ 128 w 344"/>
              <a:gd name="T49" fmla="*/ 301 h 345"/>
              <a:gd name="T50" fmla="*/ 172 w 344"/>
              <a:gd name="T51" fmla="*/ 345 h 345"/>
              <a:gd name="T52" fmla="*/ 216 w 344"/>
              <a:gd name="T53" fmla="*/ 301 h 345"/>
              <a:gd name="T54" fmla="*/ 189 w 344"/>
              <a:gd name="T55" fmla="*/ 260 h 345"/>
              <a:gd name="T56" fmla="*/ 189 w 344"/>
              <a:gd name="T57" fmla="*/ 185 h 345"/>
              <a:gd name="T58" fmla="*/ 218 w 344"/>
              <a:gd name="T59" fmla="*/ 190 h 345"/>
              <a:gd name="T60" fmla="*/ 254 w 344"/>
              <a:gd name="T61" fmla="*/ 190 h 345"/>
              <a:gd name="T62" fmla="*/ 282 w 344"/>
              <a:gd name="T63" fmla="*/ 218 h 345"/>
              <a:gd name="T64" fmla="*/ 282 w 344"/>
              <a:gd name="T65" fmla="*/ 260 h 345"/>
              <a:gd name="T66" fmla="*/ 256 w 344"/>
              <a:gd name="T67" fmla="*/ 301 h 345"/>
              <a:gd name="T68" fmla="*/ 300 w 344"/>
              <a:gd name="T69" fmla="*/ 345 h 345"/>
              <a:gd name="T70" fmla="*/ 344 w 344"/>
              <a:gd name="T71" fmla="*/ 301 h 345"/>
              <a:gd name="T72" fmla="*/ 317 w 344"/>
              <a:gd name="T73" fmla="*/ 260 h 345"/>
              <a:gd name="T74" fmla="*/ 68 w 344"/>
              <a:gd name="T75" fmla="*/ 301 h 345"/>
              <a:gd name="T76" fmla="*/ 44 w 344"/>
              <a:gd name="T77" fmla="*/ 326 h 345"/>
              <a:gd name="T78" fmla="*/ 18 w 344"/>
              <a:gd name="T79" fmla="*/ 301 h 345"/>
              <a:gd name="T80" fmla="*/ 44 w 344"/>
              <a:gd name="T81" fmla="*/ 275 h 345"/>
              <a:gd name="T82" fmla="*/ 68 w 344"/>
              <a:gd name="T83" fmla="*/ 301 h 345"/>
              <a:gd name="T84" fmla="*/ 146 w 344"/>
              <a:gd name="T85" fmla="*/ 44 h 345"/>
              <a:gd name="T86" fmla="*/ 172 w 344"/>
              <a:gd name="T87" fmla="*/ 18 h 345"/>
              <a:gd name="T88" fmla="*/ 196 w 344"/>
              <a:gd name="T89" fmla="*/ 44 h 345"/>
              <a:gd name="T90" fmla="*/ 172 w 344"/>
              <a:gd name="T91" fmla="*/ 69 h 345"/>
              <a:gd name="T92" fmla="*/ 146 w 344"/>
              <a:gd name="T93" fmla="*/ 44 h 345"/>
              <a:gd name="T94" fmla="*/ 196 w 344"/>
              <a:gd name="T95" fmla="*/ 301 h 345"/>
              <a:gd name="T96" fmla="*/ 172 w 344"/>
              <a:gd name="T97" fmla="*/ 326 h 345"/>
              <a:gd name="T98" fmla="*/ 146 w 344"/>
              <a:gd name="T99" fmla="*/ 301 h 345"/>
              <a:gd name="T100" fmla="*/ 172 w 344"/>
              <a:gd name="T101" fmla="*/ 275 h 345"/>
              <a:gd name="T102" fmla="*/ 196 w 344"/>
              <a:gd name="T103" fmla="*/ 301 h 345"/>
              <a:gd name="T104" fmla="*/ 300 w 344"/>
              <a:gd name="T105" fmla="*/ 326 h 345"/>
              <a:gd name="T106" fmla="*/ 274 w 344"/>
              <a:gd name="T107" fmla="*/ 301 h 345"/>
              <a:gd name="T108" fmla="*/ 300 w 344"/>
              <a:gd name="T109" fmla="*/ 275 h 345"/>
              <a:gd name="T110" fmla="*/ 325 w 344"/>
              <a:gd name="T111" fmla="*/ 301 h 345"/>
              <a:gd name="T112" fmla="*/ 300 w 344"/>
              <a:gd name="T113" fmla="*/ 326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4" h="345">
                <a:moveTo>
                  <a:pt x="317" y="260"/>
                </a:moveTo>
                <a:cubicBezTo>
                  <a:pt x="317" y="218"/>
                  <a:pt x="317" y="218"/>
                  <a:pt x="317" y="218"/>
                </a:cubicBezTo>
                <a:cubicBezTo>
                  <a:pt x="317" y="192"/>
                  <a:pt x="300" y="155"/>
                  <a:pt x="254" y="155"/>
                </a:cubicBezTo>
                <a:cubicBezTo>
                  <a:pt x="218" y="155"/>
                  <a:pt x="218" y="155"/>
                  <a:pt x="218" y="155"/>
                </a:cubicBezTo>
                <a:cubicBezTo>
                  <a:pt x="191" y="155"/>
                  <a:pt x="189" y="142"/>
                  <a:pt x="189" y="135"/>
                </a:cubicBezTo>
                <a:cubicBezTo>
                  <a:pt x="189" y="84"/>
                  <a:pt x="189" y="84"/>
                  <a:pt x="189" y="84"/>
                </a:cubicBezTo>
                <a:cubicBezTo>
                  <a:pt x="205" y="78"/>
                  <a:pt x="216" y="62"/>
                  <a:pt x="216" y="44"/>
                </a:cubicBezTo>
                <a:cubicBezTo>
                  <a:pt x="216" y="19"/>
                  <a:pt x="196" y="0"/>
                  <a:pt x="172" y="0"/>
                </a:cubicBezTo>
                <a:cubicBezTo>
                  <a:pt x="147" y="0"/>
                  <a:pt x="128" y="19"/>
                  <a:pt x="128" y="44"/>
                </a:cubicBezTo>
                <a:cubicBezTo>
                  <a:pt x="128" y="62"/>
                  <a:pt x="139" y="78"/>
                  <a:pt x="154" y="84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4" y="140"/>
                  <a:pt x="153" y="155"/>
                  <a:pt x="126" y="155"/>
                </a:cubicBezTo>
                <a:cubicBezTo>
                  <a:pt x="89" y="155"/>
                  <a:pt x="89" y="155"/>
                  <a:pt x="89" y="155"/>
                </a:cubicBezTo>
                <a:cubicBezTo>
                  <a:pt x="43" y="155"/>
                  <a:pt x="26" y="192"/>
                  <a:pt x="26" y="218"/>
                </a:cubicBezTo>
                <a:cubicBezTo>
                  <a:pt x="26" y="260"/>
                  <a:pt x="26" y="260"/>
                  <a:pt x="26" y="260"/>
                </a:cubicBezTo>
                <a:cubicBezTo>
                  <a:pt x="11" y="267"/>
                  <a:pt x="0" y="282"/>
                  <a:pt x="0" y="301"/>
                </a:cubicBezTo>
                <a:cubicBezTo>
                  <a:pt x="0" y="324"/>
                  <a:pt x="19" y="345"/>
                  <a:pt x="44" y="345"/>
                </a:cubicBezTo>
                <a:cubicBezTo>
                  <a:pt x="67" y="345"/>
                  <a:pt x="88" y="324"/>
                  <a:pt x="88" y="301"/>
                </a:cubicBezTo>
                <a:cubicBezTo>
                  <a:pt x="88" y="282"/>
                  <a:pt x="77" y="267"/>
                  <a:pt x="61" y="260"/>
                </a:cubicBezTo>
                <a:cubicBezTo>
                  <a:pt x="61" y="218"/>
                  <a:pt x="61" y="218"/>
                  <a:pt x="61" y="218"/>
                </a:cubicBezTo>
                <a:cubicBezTo>
                  <a:pt x="61" y="213"/>
                  <a:pt x="62" y="190"/>
                  <a:pt x="89" y="190"/>
                </a:cubicBezTo>
                <a:cubicBezTo>
                  <a:pt x="126" y="190"/>
                  <a:pt x="126" y="190"/>
                  <a:pt x="126" y="190"/>
                </a:cubicBezTo>
                <a:cubicBezTo>
                  <a:pt x="137" y="190"/>
                  <a:pt x="146" y="188"/>
                  <a:pt x="154" y="185"/>
                </a:cubicBezTo>
                <a:cubicBezTo>
                  <a:pt x="154" y="260"/>
                  <a:pt x="154" y="260"/>
                  <a:pt x="154" y="260"/>
                </a:cubicBezTo>
                <a:cubicBezTo>
                  <a:pt x="139" y="267"/>
                  <a:pt x="128" y="282"/>
                  <a:pt x="128" y="301"/>
                </a:cubicBezTo>
                <a:cubicBezTo>
                  <a:pt x="128" y="324"/>
                  <a:pt x="147" y="345"/>
                  <a:pt x="172" y="345"/>
                </a:cubicBezTo>
                <a:cubicBezTo>
                  <a:pt x="196" y="345"/>
                  <a:pt x="216" y="324"/>
                  <a:pt x="216" y="301"/>
                </a:cubicBezTo>
                <a:cubicBezTo>
                  <a:pt x="216" y="282"/>
                  <a:pt x="205" y="267"/>
                  <a:pt x="189" y="260"/>
                </a:cubicBezTo>
                <a:cubicBezTo>
                  <a:pt x="189" y="185"/>
                  <a:pt x="189" y="185"/>
                  <a:pt x="189" y="185"/>
                </a:cubicBezTo>
                <a:cubicBezTo>
                  <a:pt x="196" y="188"/>
                  <a:pt x="207" y="190"/>
                  <a:pt x="218" y="190"/>
                </a:cubicBezTo>
                <a:cubicBezTo>
                  <a:pt x="254" y="190"/>
                  <a:pt x="254" y="190"/>
                  <a:pt x="254" y="190"/>
                </a:cubicBezTo>
                <a:cubicBezTo>
                  <a:pt x="280" y="190"/>
                  <a:pt x="282" y="212"/>
                  <a:pt x="282" y="218"/>
                </a:cubicBezTo>
                <a:cubicBezTo>
                  <a:pt x="282" y="260"/>
                  <a:pt x="282" y="260"/>
                  <a:pt x="282" y="260"/>
                </a:cubicBezTo>
                <a:cubicBezTo>
                  <a:pt x="267" y="267"/>
                  <a:pt x="256" y="282"/>
                  <a:pt x="256" y="301"/>
                </a:cubicBezTo>
                <a:cubicBezTo>
                  <a:pt x="256" y="324"/>
                  <a:pt x="275" y="345"/>
                  <a:pt x="300" y="345"/>
                </a:cubicBezTo>
                <a:cubicBezTo>
                  <a:pt x="324" y="345"/>
                  <a:pt x="344" y="324"/>
                  <a:pt x="344" y="301"/>
                </a:cubicBezTo>
                <a:cubicBezTo>
                  <a:pt x="344" y="282"/>
                  <a:pt x="333" y="267"/>
                  <a:pt x="317" y="260"/>
                </a:cubicBezTo>
                <a:close/>
                <a:moveTo>
                  <a:pt x="68" y="301"/>
                </a:moveTo>
                <a:cubicBezTo>
                  <a:pt x="68" y="314"/>
                  <a:pt x="57" y="326"/>
                  <a:pt x="44" y="326"/>
                </a:cubicBezTo>
                <a:cubicBezTo>
                  <a:pt x="29" y="326"/>
                  <a:pt x="18" y="314"/>
                  <a:pt x="18" y="301"/>
                </a:cubicBezTo>
                <a:cubicBezTo>
                  <a:pt x="18" y="287"/>
                  <a:pt x="29" y="275"/>
                  <a:pt x="44" y="275"/>
                </a:cubicBezTo>
                <a:cubicBezTo>
                  <a:pt x="57" y="275"/>
                  <a:pt x="68" y="287"/>
                  <a:pt x="68" y="301"/>
                </a:cubicBezTo>
                <a:close/>
                <a:moveTo>
                  <a:pt x="146" y="44"/>
                </a:moveTo>
                <a:cubicBezTo>
                  <a:pt x="146" y="30"/>
                  <a:pt x="157" y="18"/>
                  <a:pt x="172" y="18"/>
                </a:cubicBezTo>
                <a:cubicBezTo>
                  <a:pt x="185" y="18"/>
                  <a:pt x="196" y="30"/>
                  <a:pt x="196" y="44"/>
                </a:cubicBezTo>
                <a:cubicBezTo>
                  <a:pt x="196" y="57"/>
                  <a:pt x="185" y="69"/>
                  <a:pt x="172" y="69"/>
                </a:cubicBezTo>
                <a:cubicBezTo>
                  <a:pt x="157" y="69"/>
                  <a:pt x="146" y="57"/>
                  <a:pt x="146" y="44"/>
                </a:cubicBezTo>
                <a:close/>
                <a:moveTo>
                  <a:pt x="196" y="301"/>
                </a:moveTo>
                <a:cubicBezTo>
                  <a:pt x="196" y="314"/>
                  <a:pt x="185" y="326"/>
                  <a:pt x="172" y="326"/>
                </a:cubicBezTo>
                <a:cubicBezTo>
                  <a:pt x="157" y="326"/>
                  <a:pt x="146" y="314"/>
                  <a:pt x="146" y="301"/>
                </a:cubicBezTo>
                <a:cubicBezTo>
                  <a:pt x="146" y="287"/>
                  <a:pt x="157" y="275"/>
                  <a:pt x="172" y="275"/>
                </a:cubicBezTo>
                <a:cubicBezTo>
                  <a:pt x="185" y="275"/>
                  <a:pt x="196" y="287"/>
                  <a:pt x="196" y="301"/>
                </a:cubicBezTo>
                <a:close/>
                <a:moveTo>
                  <a:pt x="300" y="326"/>
                </a:moveTo>
                <a:cubicBezTo>
                  <a:pt x="285" y="326"/>
                  <a:pt x="274" y="314"/>
                  <a:pt x="274" y="301"/>
                </a:cubicBezTo>
                <a:cubicBezTo>
                  <a:pt x="274" y="287"/>
                  <a:pt x="285" y="275"/>
                  <a:pt x="300" y="275"/>
                </a:cubicBezTo>
                <a:cubicBezTo>
                  <a:pt x="314" y="275"/>
                  <a:pt x="325" y="287"/>
                  <a:pt x="325" y="301"/>
                </a:cubicBezTo>
                <a:cubicBezTo>
                  <a:pt x="325" y="314"/>
                  <a:pt x="314" y="326"/>
                  <a:pt x="300" y="3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1" name="PA_chenying0907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83933" y="4084174"/>
            <a:ext cx="469106" cy="4680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0" name="PA_chenying0907 15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7994661" y="4208038"/>
            <a:ext cx="241697" cy="208424"/>
          </a:xfrm>
          <a:custGeom>
            <a:avLst/>
            <a:gdLst>
              <a:gd name="T0" fmla="*/ 10 w 270"/>
              <a:gd name="T1" fmla="*/ 135 h 232"/>
              <a:gd name="T2" fmla="*/ 28 w 270"/>
              <a:gd name="T3" fmla="*/ 139 h 232"/>
              <a:gd name="T4" fmla="*/ 42 w 270"/>
              <a:gd name="T5" fmla="*/ 117 h 232"/>
              <a:gd name="T6" fmla="*/ 16 w 270"/>
              <a:gd name="T7" fmla="*/ 111 h 232"/>
              <a:gd name="T8" fmla="*/ 2 w 270"/>
              <a:gd name="T9" fmla="*/ 120 h 232"/>
              <a:gd name="T10" fmla="*/ 10 w 270"/>
              <a:gd name="T11" fmla="*/ 135 h 232"/>
              <a:gd name="T12" fmla="*/ 248 w 270"/>
              <a:gd name="T13" fmla="*/ 138 h 232"/>
              <a:gd name="T14" fmla="*/ 189 w 270"/>
              <a:gd name="T15" fmla="*/ 192 h 232"/>
              <a:gd name="T16" fmla="*/ 119 w 270"/>
              <a:gd name="T17" fmla="*/ 137 h 232"/>
              <a:gd name="T18" fmla="*/ 114 w 270"/>
              <a:gd name="T19" fmla="*/ 135 h 232"/>
              <a:gd name="T20" fmla="*/ 105 w 270"/>
              <a:gd name="T21" fmla="*/ 133 h 232"/>
              <a:gd name="T22" fmla="*/ 91 w 270"/>
              <a:gd name="T23" fmla="*/ 154 h 232"/>
              <a:gd name="T24" fmla="*/ 105 w 270"/>
              <a:gd name="T25" fmla="*/ 158 h 232"/>
              <a:gd name="T26" fmla="*/ 181 w 270"/>
              <a:gd name="T27" fmla="*/ 217 h 232"/>
              <a:gd name="T28" fmla="*/ 189 w 270"/>
              <a:gd name="T29" fmla="*/ 220 h 232"/>
              <a:gd name="T30" fmla="*/ 197 w 270"/>
              <a:gd name="T31" fmla="*/ 217 h 232"/>
              <a:gd name="T32" fmla="*/ 264 w 270"/>
              <a:gd name="T33" fmla="*/ 156 h 232"/>
              <a:gd name="T34" fmla="*/ 266 w 270"/>
              <a:gd name="T35" fmla="*/ 139 h 232"/>
              <a:gd name="T36" fmla="*/ 248 w 270"/>
              <a:gd name="T37" fmla="*/ 138 h 232"/>
              <a:gd name="T38" fmla="*/ 117 w 270"/>
              <a:gd name="T39" fmla="*/ 79 h 232"/>
              <a:gd name="T40" fmla="*/ 183 w 270"/>
              <a:gd name="T41" fmla="*/ 121 h 232"/>
              <a:gd name="T42" fmla="*/ 199 w 270"/>
              <a:gd name="T43" fmla="*/ 117 h 232"/>
              <a:gd name="T44" fmla="*/ 266 w 270"/>
              <a:gd name="T45" fmla="*/ 20 h 232"/>
              <a:gd name="T46" fmla="*/ 263 w 270"/>
              <a:gd name="T47" fmla="*/ 3 h 232"/>
              <a:gd name="T48" fmla="*/ 246 w 270"/>
              <a:gd name="T49" fmla="*/ 7 h 232"/>
              <a:gd name="T50" fmla="*/ 186 w 270"/>
              <a:gd name="T51" fmla="*/ 94 h 232"/>
              <a:gd name="T52" fmla="*/ 120 w 270"/>
              <a:gd name="T53" fmla="*/ 52 h 232"/>
              <a:gd name="T54" fmla="*/ 111 w 270"/>
              <a:gd name="T55" fmla="*/ 50 h 232"/>
              <a:gd name="T56" fmla="*/ 103 w 270"/>
              <a:gd name="T57" fmla="*/ 56 h 232"/>
              <a:gd name="T58" fmla="*/ 3 w 270"/>
              <a:gd name="T59" fmla="*/ 213 h 232"/>
              <a:gd name="T60" fmla="*/ 7 w 270"/>
              <a:gd name="T61" fmla="*/ 230 h 232"/>
              <a:gd name="T62" fmla="*/ 13 w 270"/>
              <a:gd name="T63" fmla="*/ 232 h 232"/>
              <a:gd name="T64" fmla="*/ 24 w 270"/>
              <a:gd name="T65" fmla="*/ 227 h 232"/>
              <a:gd name="T66" fmla="*/ 117 w 270"/>
              <a:gd name="T67" fmla="*/ 79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0" h="232">
                <a:moveTo>
                  <a:pt x="10" y="135"/>
                </a:moveTo>
                <a:cubicBezTo>
                  <a:pt x="28" y="139"/>
                  <a:pt x="28" y="139"/>
                  <a:pt x="28" y="139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0" y="109"/>
                  <a:pt x="3" y="113"/>
                  <a:pt x="2" y="120"/>
                </a:cubicBezTo>
                <a:cubicBezTo>
                  <a:pt x="0" y="126"/>
                  <a:pt x="4" y="133"/>
                  <a:pt x="10" y="135"/>
                </a:cubicBezTo>
                <a:close/>
                <a:moveTo>
                  <a:pt x="248" y="138"/>
                </a:moveTo>
                <a:cubicBezTo>
                  <a:pt x="189" y="192"/>
                  <a:pt x="189" y="192"/>
                  <a:pt x="189" y="192"/>
                </a:cubicBezTo>
                <a:cubicBezTo>
                  <a:pt x="119" y="137"/>
                  <a:pt x="119" y="137"/>
                  <a:pt x="119" y="137"/>
                </a:cubicBezTo>
                <a:cubicBezTo>
                  <a:pt x="117" y="136"/>
                  <a:pt x="115" y="135"/>
                  <a:pt x="114" y="135"/>
                </a:cubicBezTo>
                <a:cubicBezTo>
                  <a:pt x="105" y="133"/>
                  <a:pt x="105" y="133"/>
                  <a:pt x="105" y="133"/>
                </a:cubicBezTo>
                <a:cubicBezTo>
                  <a:pt x="91" y="154"/>
                  <a:pt x="91" y="154"/>
                  <a:pt x="91" y="154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81" y="217"/>
                  <a:pt x="181" y="217"/>
                  <a:pt x="181" y="217"/>
                </a:cubicBezTo>
                <a:cubicBezTo>
                  <a:pt x="184" y="219"/>
                  <a:pt x="187" y="220"/>
                  <a:pt x="189" y="220"/>
                </a:cubicBezTo>
                <a:cubicBezTo>
                  <a:pt x="192" y="220"/>
                  <a:pt x="195" y="219"/>
                  <a:pt x="197" y="217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70" y="152"/>
                  <a:pt x="270" y="144"/>
                  <a:pt x="266" y="139"/>
                </a:cubicBezTo>
                <a:cubicBezTo>
                  <a:pt x="261" y="134"/>
                  <a:pt x="253" y="133"/>
                  <a:pt x="248" y="138"/>
                </a:cubicBezTo>
                <a:close/>
                <a:moveTo>
                  <a:pt x="117" y="79"/>
                </a:moveTo>
                <a:cubicBezTo>
                  <a:pt x="183" y="121"/>
                  <a:pt x="183" y="121"/>
                  <a:pt x="183" y="121"/>
                </a:cubicBezTo>
                <a:cubicBezTo>
                  <a:pt x="188" y="124"/>
                  <a:pt x="195" y="123"/>
                  <a:pt x="199" y="117"/>
                </a:cubicBezTo>
                <a:cubicBezTo>
                  <a:pt x="266" y="20"/>
                  <a:pt x="266" y="20"/>
                  <a:pt x="266" y="20"/>
                </a:cubicBezTo>
                <a:cubicBezTo>
                  <a:pt x="270" y="15"/>
                  <a:pt x="269" y="7"/>
                  <a:pt x="263" y="3"/>
                </a:cubicBezTo>
                <a:cubicBezTo>
                  <a:pt x="258" y="0"/>
                  <a:pt x="250" y="1"/>
                  <a:pt x="246" y="7"/>
                </a:cubicBezTo>
                <a:cubicBezTo>
                  <a:pt x="186" y="94"/>
                  <a:pt x="186" y="94"/>
                  <a:pt x="186" y="94"/>
                </a:cubicBezTo>
                <a:cubicBezTo>
                  <a:pt x="120" y="52"/>
                  <a:pt x="120" y="52"/>
                  <a:pt x="120" y="52"/>
                </a:cubicBezTo>
                <a:cubicBezTo>
                  <a:pt x="117" y="50"/>
                  <a:pt x="114" y="50"/>
                  <a:pt x="111" y="50"/>
                </a:cubicBezTo>
                <a:cubicBezTo>
                  <a:pt x="108" y="51"/>
                  <a:pt x="105" y="53"/>
                  <a:pt x="103" y="56"/>
                </a:cubicBezTo>
                <a:cubicBezTo>
                  <a:pt x="3" y="213"/>
                  <a:pt x="3" y="213"/>
                  <a:pt x="3" y="213"/>
                </a:cubicBezTo>
                <a:cubicBezTo>
                  <a:pt x="0" y="219"/>
                  <a:pt x="1" y="227"/>
                  <a:pt x="7" y="230"/>
                </a:cubicBezTo>
                <a:cubicBezTo>
                  <a:pt x="9" y="231"/>
                  <a:pt x="11" y="232"/>
                  <a:pt x="13" y="232"/>
                </a:cubicBezTo>
                <a:cubicBezTo>
                  <a:pt x="18" y="232"/>
                  <a:pt x="21" y="230"/>
                  <a:pt x="24" y="227"/>
                </a:cubicBezTo>
                <a:cubicBezTo>
                  <a:pt x="117" y="79"/>
                  <a:pt x="117" y="79"/>
                  <a:pt x="117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7" grpId="0" bldLvl="0" animBg="1" autoUpdateAnimBg="0"/>
      <p:bldP spid="40" grpId="0" bldLvl="0" animBg="1"/>
      <p:bldP spid="31" grpId="0" animBg="1"/>
      <p:bldP spid="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31158" y="483677"/>
            <a:ext cx="8172908" cy="4176464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292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4795" y="916536"/>
            <a:ext cx="2194560" cy="34544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（五）监督保障情况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7"/>
          <p:cNvSpPr txBox="1">
            <a:spLocks noChangeArrowheads="1"/>
          </p:cNvSpPr>
          <p:nvPr/>
        </p:nvSpPr>
        <p:spPr bwMode="auto">
          <a:xfrm>
            <a:off x="1639570" y="1528445"/>
            <a:ext cx="5865495" cy="16916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    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将信息公开列入我局考核体系，并通报考核情况。公布投诉和监督电话“512345”，积极应对社会评议，自觉接受群众和社会的监督，确保信息公开有据可循、有序高效。2022年，未出现因信息公开不到位需要进行责任追究的情况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37" name="PA_chenying0907 12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7931558" y="4120790"/>
            <a:ext cx="309563" cy="309658"/>
          </a:xfrm>
          <a:custGeom>
            <a:avLst/>
            <a:gdLst>
              <a:gd name="T0" fmla="*/ 317 w 344"/>
              <a:gd name="T1" fmla="*/ 260 h 345"/>
              <a:gd name="T2" fmla="*/ 317 w 344"/>
              <a:gd name="T3" fmla="*/ 218 h 345"/>
              <a:gd name="T4" fmla="*/ 254 w 344"/>
              <a:gd name="T5" fmla="*/ 155 h 345"/>
              <a:gd name="T6" fmla="*/ 218 w 344"/>
              <a:gd name="T7" fmla="*/ 155 h 345"/>
              <a:gd name="T8" fmla="*/ 189 w 344"/>
              <a:gd name="T9" fmla="*/ 135 h 345"/>
              <a:gd name="T10" fmla="*/ 189 w 344"/>
              <a:gd name="T11" fmla="*/ 84 h 345"/>
              <a:gd name="T12" fmla="*/ 216 w 344"/>
              <a:gd name="T13" fmla="*/ 44 h 345"/>
              <a:gd name="T14" fmla="*/ 172 w 344"/>
              <a:gd name="T15" fmla="*/ 0 h 345"/>
              <a:gd name="T16" fmla="*/ 128 w 344"/>
              <a:gd name="T17" fmla="*/ 44 h 345"/>
              <a:gd name="T18" fmla="*/ 154 w 344"/>
              <a:gd name="T19" fmla="*/ 84 h 345"/>
              <a:gd name="T20" fmla="*/ 154 w 344"/>
              <a:gd name="T21" fmla="*/ 135 h 345"/>
              <a:gd name="T22" fmla="*/ 126 w 344"/>
              <a:gd name="T23" fmla="*/ 155 h 345"/>
              <a:gd name="T24" fmla="*/ 89 w 344"/>
              <a:gd name="T25" fmla="*/ 155 h 345"/>
              <a:gd name="T26" fmla="*/ 26 w 344"/>
              <a:gd name="T27" fmla="*/ 218 h 345"/>
              <a:gd name="T28" fmla="*/ 26 w 344"/>
              <a:gd name="T29" fmla="*/ 260 h 345"/>
              <a:gd name="T30" fmla="*/ 0 w 344"/>
              <a:gd name="T31" fmla="*/ 301 h 345"/>
              <a:gd name="T32" fmla="*/ 44 w 344"/>
              <a:gd name="T33" fmla="*/ 345 h 345"/>
              <a:gd name="T34" fmla="*/ 88 w 344"/>
              <a:gd name="T35" fmla="*/ 301 h 345"/>
              <a:gd name="T36" fmla="*/ 61 w 344"/>
              <a:gd name="T37" fmla="*/ 260 h 345"/>
              <a:gd name="T38" fmla="*/ 61 w 344"/>
              <a:gd name="T39" fmla="*/ 218 h 345"/>
              <a:gd name="T40" fmla="*/ 89 w 344"/>
              <a:gd name="T41" fmla="*/ 190 h 345"/>
              <a:gd name="T42" fmla="*/ 126 w 344"/>
              <a:gd name="T43" fmla="*/ 190 h 345"/>
              <a:gd name="T44" fmla="*/ 154 w 344"/>
              <a:gd name="T45" fmla="*/ 185 h 345"/>
              <a:gd name="T46" fmla="*/ 154 w 344"/>
              <a:gd name="T47" fmla="*/ 260 h 345"/>
              <a:gd name="T48" fmla="*/ 128 w 344"/>
              <a:gd name="T49" fmla="*/ 301 h 345"/>
              <a:gd name="T50" fmla="*/ 172 w 344"/>
              <a:gd name="T51" fmla="*/ 345 h 345"/>
              <a:gd name="T52" fmla="*/ 216 w 344"/>
              <a:gd name="T53" fmla="*/ 301 h 345"/>
              <a:gd name="T54" fmla="*/ 189 w 344"/>
              <a:gd name="T55" fmla="*/ 260 h 345"/>
              <a:gd name="T56" fmla="*/ 189 w 344"/>
              <a:gd name="T57" fmla="*/ 185 h 345"/>
              <a:gd name="T58" fmla="*/ 218 w 344"/>
              <a:gd name="T59" fmla="*/ 190 h 345"/>
              <a:gd name="T60" fmla="*/ 254 w 344"/>
              <a:gd name="T61" fmla="*/ 190 h 345"/>
              <a:gd name="T62" fmla="*/ 282 w 344"/>
              <a:gd name="T63" fmla="*/ 218 h 345"/>
              <a:gd name="T64" fmla="*/ 282 w 344"/>
              <a:gd name="T65" fmla="*/ 260 h 345"/>
              <a:gd name="T66" fmla="*/ 256 w 344"/>
              <a:gd name="T67" fmla="*/ 301 h 345"/>
              <a:gd name="T68" fmla="*/ 300 w 344"/>
              <a:gd name="T69" fmla="*/ 345 h 345"/>
              <a:gd name="T70" fmla="*/ 344 w 344"/>
              <a:gd name="T71" fmla="*/ 301 h 345"/>
              <a:gd name="T72" fmla="*/ 317 w 344"/>
              <a:gd name="T73" fmla="*/ 260 h 345"/>
              <a:gd name="T74" fmla="*/ 68 w 344"/>
              <a:gd name="T75" fmla="*/ 301 h 345"/>
              <a:gd name="T76" fmla="*/ 44 w 344"/>
              <a:gd name="T77" fmla="*/ 326 h 345"/>
              <a:gd name="T78" fmla="*/ 18 w 344"/>
              <a:gd name="T79" fmla="*/ 301 h 345"/>
              <a:gd name="T80" fmla="*/ 44 w 344"/>
              <a:gd name="T81" fmla="*/ 275 h 345"/>
              <a:gd name="T82" fmla="*/ 68 w 344"/>
              <a:gd name="T83" fmla="*/ 301 h 345"/>
              <a:gd name="T84" fmla="*/ 146 w 344"/>
              <a:gd name="T85" fmla="*/ 44 h 345"/>
              <a:gd name="T86" fmla="*/ 172 w 344"/>
              <a:gd name="T87" fmla="*/ 18 h 345"/>
              <a:gd name="T88" fmla="*/ 196 w 344"/>
              <a:gd name="T89" fmla="*/ 44 h 345"/>
              <a:gd name="T90" fmla="*/ 172 w 344"/>
              <a:gd name="T91" fmla="*/ 69 h 345"/>
              <a:gd name="T92" fmla="*/ 146 w 344"/>
              <a:gd name="T93" fmla="*/ 44 h 345"/>
              <a:gd name="T94" fmla="*/ 196 w 344"/>
              <a:gd name="T95" fmla="*/ 301 h 345"/>
              <a:gd name="T96" fmla="*/ 172 w 344"/>
              <a:gd name="T97" fmla="*/ 326 h 345"/>
              <a:gd name="T98" fmla="*/ 146 w 344"/>
              <a:gd name="T99" fmla="*/ 301 h 345"/>
              <a:gd name="T100" fmla="*/ 172 w 344"/>
              <a:gd name="T101" fmla="*/ 275 h 345"/>
              <a:gd name="T102" fmla="*/ 196 w 344"/>
              <a:gd name="T103" fmla="*/ 301 h 345"/>
              <a:gd name="T104" fmla="*/ 300 w 344"/>
              <a:gd name="T105" fmla="*/ 326 h 345"/>
              <a:gd name="T106" fmla="*/ 274 w 344"/>
              <a:gd name="T107" fmla="*/ 301 h 345"/>
              <a:gd name="T108" fmla="*/ 300 w 344"/>
              <a:gd name="T109" fmla="*/ 275 h 345"/>
              <a:gd name="T110" fmla="*/ 325 w 344"/>
              <a:gd name="T111" fmla="*/ 301 h 345"/>
              <a:gd name="T112" fmla="*/ 300 w 344"/>
              <a:gd name="T113" fmla="*/ 326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4" h="345">
                <a:moveTo>
                  <a:pt x="317" y="260"/>
                </a:moveTo>
                <a:cubicBezTo>
                  <a:pt x="317" y="218"/>
                  <a:pt x="317" y="218"/>
                  <a:pt x="317" y="218"/>
                </a:cubicBezTo>
                <a:cubicBezTo>
                  <a:pt x="317" y="192"/>
                  <a:pt x="300" y="155"/>
                  <a:pt x="254" y="155"/>
                </a:cubicBezTo>
                <a:cubicBezTo>
                  <a:pt x="218" y="155"/>
                  <a:pt x="218" y="155"/>
                  <a:pt x="218" y="155"/>
                </a:cubicBezTo>
                <a:cubicBezTo>
                  <a:pt x="191" y="155"/>
                  <a:pt x="189" y="142"/>
                  <a:pt x="189" y="135"/>
                </a:cubicBezTo>
                <a:cubicBezTo>
                  <a:pt x="189" y="84"/>
                  <a:pt x="189" y="84"/>
                  <a:pt x="189" y="84"/>
                </a:cubicBezTo>
                <a:cubicBezTo>
                  <a:pt x="205" y="78"/>
                  <a:pt x="216" y="62"/>
                  <a:pt x="216" y="44"/>
                </a:cubicBezTo>
                <a:cubicBezTo>
                  <a:pt x="216" y="19"/>
                  <a:pt x="196" y="0"/>
                  <a:pt x="172" y="0"/>
                </a:cubicBezTo>
                <a:cubicBezTo>
                  <a:pt x="147" y="0"/>
                  <a:pt x="128" y="19"/>
                  <a:pt x="128" y="44"/>
                </a:cubicBezTo>
                <a:cubicBezTo>
                  <a:pt x="128" y="62"/>
                  <a:pt x="139" y="78"/>
                  <a:pt x="154" y="84"/>
                </a:cubicBezTo>
                <a:cubicBezTo>
                  <a:pt x="154" y="135"/>
                  <a:pt x="154" y="135"/>
                  <a:pt x="154" y="135"/>
                </a:cubicBezTo>
                <a:cubicBezTo>
                  <a:pt x="154" y="140"/>
                  <a:pt x="153" y="155"/>
                  <a:pt x="126" y="155"/>
                </a:cubicBezTo>
                <a:cubicBezTo>
                  <a:pt x="89" y="155"/>
                  <a:pt x="89" y="155"/>
                  <a:pt x="89" y="155"/>
                </a:cubicBezTo>
                <a:cubicBezTo>
                  <a:pt x="43" y="155"/>
                  <a:pt x="26" y="192"/>
                  <a:pt x="26" y="218"/>
                </a:cubicBezTo>
                <a:cubicBezTo>
                  <a:pt x="26" y="260"/>
                  <a:pt x="26" y="260"/>
                  <a:pt x="26" y="260"/>
                </a:cubicBezTo>
                <a:cubicBezTo>
                  <a:pt x="11" y="267"/>
                  <a:pt x="0" y="282"/>
                  <a:pt x="0" y="301"/>
                </a:cubicBezTo>
                <a:cubicBezTo>
                  <a:pt x="0" y="324"/>
                  <a:pt x="19" y="345"/>
                  <a:pt x="44" y="345"/>
                </a:cubicBezTo>
                <a:cubicBezTo>
                  <a:pt x="67" y="345"/>
                  <a:pt x="88" y="324"/>
                  <a:pt x="88" y="301"/>
                </a:cubicBezTo>
                <a:cubicBezTo>
                  <a:pt x="88" y="282"/>
                  <a:pt x="77" y="267"/>
                  <a:pt x="61" y="260"/>
                </a:cubicBezTo>
                <a:cubicBezTo>
                  <a:pt x="61" y="218"/>
                  <a:pt x="61" y="218"/>
                  <a:pt x="61" y="218"/>
                </a:cubicBezTo>
                <a:cubicBezTo>
                  <a:pt x="61" y="213"/>
                  <a:pt x="62" y="190"/>
                  <a:pt x="89" y="190"/>
                </a:cubicBezTo>
                <a:cubicBezTo>
                  <a:pt x="126" y="190"/>
                  <a:pt x="126" y="190"/>
                  <a:pt x="126" y="190"/>
                </a:cubicBezTo>
                <a:cubicBezTo>
                  <a:pt x="137" y="190"/>
                  <a:pt x="146" y="188"/>
                  <a:pt x="154" y="185"/>
                </a:cubicBezTo>
                <a:cubicBezTo>
                  <a:pt x="154" y="260"/>
                  <a:pt x="154" y="260"/>
                  <a:pt x="154" y="260"/>
                </a:cubicBezTo>
                <a:cubicBezTo>
                  <a:pt x="139" y="267"/>
                  <a:pt x="128" y="282"/>
                  <a:pt x="128" y="301"/>
                </a:cubicBezTo>
                <a:cubicBezTo>
                  <a:pt x="128" y="324"/>
                  <a:pt x="147" y="345"/>
                  <a:pt x="172" y="345"/>
                </a:cubicBezTo>
                <a:cubicBezTo>
                  <a:pt x="196" y="345"/>
                  <a:pt x="216" y="324"/>
                  <a:pt x="216" y="301"/>
                </a:cubicBezTo>
                <a:cubicBezTo>
                  <a:pt x="216" y="282"/>
                  <a:pt x="205" y="267"/>
                  <a:pt x="189" y="260"/>
                </a:cubicBezTo>
                <a:cubicBezTo>
                  <a:pt x="189" y="185"/>
                  <a:pt x="189" y="185"/>
                  <a:pt x="189" y="185"/>
                </a:cubicBezTo>
                <a:cubicBezTo>
                  <a:pt x="196" y="188"/>
                  <a:pt x="207" y="190"/>
                  <a:pt x="218" y="190"/>
                </a:cubicBezTo>
                <a:cubicBezTo>
                  <a:pt x="254" y="190"/>
                  <a:pt x="254" y="190"/>
                  <a:pt x="254" y="190"/>
                </a:cubicBezTo>
                <a:cubicBezTo>
                  <a:pt x="280" y="190"/>
                  <a:pt x="282" y="212"/>
                  <a:pt x="282" y="218"/>
                </a:cubicBezTo>
                <a:cubicBezTo>
                  <a:pt x="282" y="260"/>
                  <a:pt x="282" y="260"/>
                  <a:pt x="282" y="260"/>
                </a:cubicBezTo>
                <a:cubicBezTo>
                  <a:pt x="267" y="267"/>
                  <a:pt x="256" y="282"/>
                  <a:pt x="256" y="301"/>
                </a:cubicBezTo>
                <a:cubicBezTo>
                  <a:pt x="256" y="324"/>
                  <a:pt x="275" y="345"/>
                  <a:pt x="300" y="345"/>
                </a:cubicBezTo>
                <a:cubicBezTo>
                  <a:pt x="324" y="345"/>
                  <a:pt x="344" y="324"/>
                  <a:pt x="344" y="301"/>
                </a:cubicBezTo>
                <a:cubicBezTo>
                  <a:pt x="344" y="282"/>
                  <a:pt x="333" y="267"/>
                  <a:pt x="317" y="260"/>
                </a:cubicBezTo>
                <a:close/>
                <a:moveTo>
                  <a:pt x="68" y="301"/>
                </a:moveTo>
                <a:cubicBezTo>
                  <a:pt x="68" y="314"/>
                  <a:pt x="57" y="326"/>
                  <a:pt x="44" y="326"/>
                </a:cubicBezTo>
                <a:cubicBezTo>
                  <a:pt x="29" y="326"/>
                  <a:pt x="18" y="314"/>
                  <a:pt x="18" y="301"/>
                </a:cubicBezTo>
                <a:cubicBezTo>
                  <a:pt x="18" y="287"/>
                  <a:pt x="29" y="275"/>
                  <a:pt x="44" y="275"/>
                </a:cubicBezTo>
                <a:cubicBezTo>
                  <a:pt x="57" y="275"/>
                  <a:pt x="68" y="287"/>
                  <a:pt x="68" y="301"/>
                </a:cubicBezTo>
                <a:close/>
                <a:moveTo>
                  <a:pt x="146" y="44"/>
                </a:moveTo>
                <a:cubicBezTo>
                  <a:pt x="146" y="30"/>
                  <a:pt x="157" y="18"/>
                  <a:pt x="172" y="18"/>
                </a:cubicBezTo>
                <a:cubicBezTo>
                  <a:pt x="185" y="18"/>
                  <a:pt x="196" y="30"/>
                  <a:pt x="196" y="44"/>
                </a:cubicBezTo>
                <a:cubicBezTo>
                  <a:pt x="196" y="57"/>
                  <a:pt x="185" y="69"/>
                  <a:pt x="172" y="69"/>
                </a:cubicBezTo>
                <a:cubicBezTo>
                  <a:pt x="157" y="69"/>
                  <a:pt x="146" y="57"/>
                  <a:pt x="146" y="44"/>
                </a:cubicBezTo>
                <a:close/>
                <a:moveTo>
                  <a:pt x="196" y="301"/>
                </a:moveTo>
                <a:cubicBezTo>
                  <a:pt x="196" y="314"/>
                  <a:pt x="185" y="326"/>
                  <a:pt x="172" y="326"/>
                </a:cubicBezTo>
                <a:cubicBezTo>
                  <a:pt x="157" y="326"/>
                  <a:pt x="146" y="314"/>
                  <a:pt x="146" y="301"/>
                </a:cubicBezTo>
                <a:cubicBezTo>
                  <a:pt x="146" y="287"/>
                  <a:pt x="157" y="275"/>
                  <a:pt x="172" y="275"/>
                </a:cubicBezTo>
                <a:cubicBezTo>
                  <a:pt x="185" y="275"/>
                  <a:pt x="196" y="287"/>
                  <a:pt x="196" y="301"/>
                </a:cubicBezTo>
                <a:close/>
                <a:moveTo>
                  <a:pt x="300" y="326"/>
                </a:moveTo>
                <a:cubicBezTo>
                  <a:pt x="285" y="326"/>
                  <a:pt x="274" y="314"/>
                  <a:pt x="274" y="301"/>
                </a:cubicBezTo>
                <a:cubicBezTo>
                  <a:pt x="274" y="287"/>
                  <a:pt x="285" y="275"/>
                  <a:pt x="300" y="275"/>
                </a:cubicBezTo>
                <a:cubicBezTo>
                  <a:pt x="314" y="275"/>
                  <a:pt x="325" y="287"/>
                  <a:pt x="325" y="301"/>
                </a:cubicBezTo>
                <a:cubicBezTo>
                  <a:pt x="325" y="314"/>
                  <a:pt x="314" y="326"/>
                  <a:pt x="300" y="3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0" name="PA_chenying0907 15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7994661" y="4208038"/>
            <a:ext cx="241697" cy="208424"/>
          </a:xfrm>
          <a:custGeom>
            <a:avLst/>
            <a:gdLst>
              <a:gd name="T0" fmla="*/ 10 w 270"/>
              <a:gd name="T1" fmla="*/ 135 h 232"/>
              <a:gd name="T2" fmla="*/ 28 w 270"/>
              <a:gd name="T3" fmla="*/ 139 h 232"/>
              <a:gd name="T4" fmla="*/ 42 w 270"/>
              <a:gd name="T5" fmla="*/ 117 h 232"/>
              <a:gd name="T6" fmla="*/ 16 w 270"/>
              <a:gd name="T7" fmla="*/ 111 h 232"/>
              <a:gd name="T8" fmla="*/ 2 w 270"/>
              <a:gd name="T9" fmla="*/ 120 h 232"/>
              <a:gd name="T10" fmla="*/ 10 w 270"/>
              <a:gd name="T11" fmla="*/ 135 h 232"/>
              <a:gd name="T12" fmla="*/ 248 w 270"/>
              <a:gd name="T13" fmla="*/ 138 h 232"/>
              <a:gd name="T14" fmla="*/ 189 w 270"/>
              <a:gd name="T15" fmla="*/ 192 h 232"/>
              <a:gd name="T16" fmla="*/ 119 w 270"/>
              <a:gd name="T17" fmla="*/ 137 h 232"/>
              <a:gd name="T18" fmla="*/ 114 w 270"/>
              <a:gd name="T19" fmla="*/ 135 h 232"/>
              <a:gd name="T20" fmla="*/ 105 w 270"/>
              <a:gd name="T21" fmla="*/ 133 h 232"/>
              <a:gd name="T22" fmla="*/ 91 w 270"/>
              <a:gd name="T23" fmla="*/ 154 h 232"/>
              <a:gd name="T24" fmla="*/ 105 w 270"/>
              <a:gd name="T25" fmla="*/ 158 h 232"/>
              <a:gd name="T26" fmla="*/ 181 w 270"/>
              <a:gd name="T27" fmla="*/ 217 h 232"/>
              <a:gd name="T28" fmla="*/ 189 w 270"/>
              <a:gd name="T29" fmla="*/ 220 h 232"/>
              <a:gd name="T30" fmla="*/ 197 w 270"/>
              <a:gd name="T31" fmla="*/ 217 h 232"/>
              <a:gd name="T32" fmla="*/ 264 w 270"/>
              <a:gd name="T33" fmla="*/ 156 h 232"/>
              <a:gd name="T34" fmla="*/ 266 w 270"/>
              <a:gd name="T35" fmla="*/ 139 h 232"/>
              <a:gd name="T36" fmla="*/ 248 w 270"/>
              <a:gd name="T37" fmla="*/ 138 h 232"/>
              <a:gd name="T38" fmla="*/ 117 w 270"/>
              <a:gd name="T39" fmla="*/ 79 h 232"/>
              <a:gd name="T40" fmla="*/ 183 w 270"/>
              <a:gd name="T41" fmla="*/ 121 h 232"/>
              <a:gd name="T42" fmla="*/ 199 w 270"/>
              <a:gd name="T43" fmla="*/ 117 h 232"/>
              <a:gd name="T44" fmla="*/ 266 w 270"/>
              <a:gd name="T45" fmla="*/ 20 h 232"/>
              <a:gd name="T46" fmla="*/ 263 w 270"/>
              <a:gd name="T47" fmla="*/ 3 h 232"/>
              <a:gd name="T48" fmla="*/ 246 w 270"/>
              <a:gd name="T49" fmla="*/ 7 h 232"/>
              <a:gd name="T50" fmla="*/ 186 w 270"/>
              <a:gd name="T51" fmla="*/ 94 h 232"/>
              <a:gd name="T52" fmla="*/ 120 w 270"/>
              <a:gd name="T53" fmla="*/ 52 h 232"/>
              <a:gd name="T54" fmla="*/ 111 w 270"/>
              <a:gd name="T55" fmla="*/ 50 h 232"/>
              <a:gd name="T56" fmla="*/ 103 w 270"/>
              <a:gd name="T57" fmla="*/ 56 h 232"/>
              <a:gd name="T58" fmla="*/ 3 w 270"/>
              <a:gd name="T59" fmla="*/ 213 h 232"/>
              <a:gd name="T60" fmla="*/ 7 w 270"/>
              <a:gd name="T61" fmla="*/ 230 h 232"/>
              <a:gd name="T62" fmla="*/ 13 w 270"/>
              <a:gd name="T63" fmla="*/ 232 h 232"/>
              <a:gd name="T64" fmla="*/ 24 w 270"/>
              <a:gd name="T65" fmla="*/ 227 h 232"/>
              <a:gd name="T66" fmla="*/ 117 w 270"/>
              <a:gd name="T67" fmla="*/ 79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0" h="232">
                <a:moveTo>
                  <a:pt x="10" y="135"/>
                </a:moveTo>
                <a:cubicBezTo>
                  <a:pt x="28" y="139"/>
                  <a:pt x="28" y="139"/>
                  <a:pt x="28" y="139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0" y="109"/>
                  <a:pt x="3" y="113"/>
                  <a:pt x="2" y="120"/>
                </a:cubicBezTo>
                <a:cubicBezTo>
                  <a:pt x="0" y="126"/>
                  <a:pt x="4" y="133"/>
                  <a:pt x="10" y="135"/>
                </a:cubicBezTo>
                <a:close/>
                <a:moveTo>
                  <a:pt x="248" y="138"/>
                </a:moveTo>
                <a:cubicBezTo>
                  <a:pt x="189" y="192"/>
                  <a:pt x="189" y="192"/>
                  <a:pt x="189" y="192"/>
                </a:cubicBezTo>
                <a:cubicBezTo>
                  <a:pt x="119" y="137"/>
                  <a:pt x="119" y="137"/>
                  <a:pt x="119" y="137"/>
                </a:cubicBezTo>
                <a:cubicBezTo>
                  <a:pt x="117" y="136"/>
                  <a:pt x="115" y="135"/>
                  <a:pt x="114" y="135"/>
                </a:cubicBezTo>
                <a:cubicBezTo>
                  <a:pt x="105" y="133"/>
                  <a:pt x="105" y="133"/>
                  <a:pt x="105" y="133"/>
                </a:cubicBezTo>
                <a:cubicBezTo>
                  <a:pt x="91" y="154"/>
                  <a:pt x="91" y="154"/>
                  <a:pt x="91" y="154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81" y="217"/>
                  <a:pt x="181" y="217"/>
                  <a:pt x="181" y="217"/>
                </a:cubicBezTo>
                <a:cubicBezTo>
                  <a:pt x="184" y="219"/>
                  <a:pt x="187" y="220"/>
                  <a:pt x="189" y="220"/>
                </a:cubicBezTo>
                <a:cubicBezTo>
                  <a:pt x="192" y="220"/>
                  <a:pt x="195" y="219"/>
                  <a:pt x="197" y="217"/>
                </a:cubicBezTo>
                <a:cubicBezTo>
                  <a:pt x="264" y="156"/>
                  <a:pt x="264" y="156"/>
                  <a:pt x="264" y="156"/>
                </a:cubicBezTo>
                <a:cubicBezTo>
                  <a:pt x="270" y="152"/>
                  <a:pt x="270" y="144"/>
                  <a:pt x="266" y="139"/>
                </a:cubicBezTo>
                <a:cubicBezTo>
                  <a:pt x="261" y="134"/>
                  <a:pt x="253" y="133"/>
                  <a:pt x="248" y="138"/>
                </a:cubicBezTo>
                <a:close/>
                <a:moveTo>
                  <a:pt x="117" y="79"/>
                </a:moveTo>
                <a:cubicBezTo>
                  <a:pt x="183" y="121"/>
                  <a:pt x="183" y="121"/>
                  <a:pt x="183" y="121"/>
                </a:cubicBezTo>
                <a:cubicBezTo>
                  <a:pt x="188" y="124"/>
                  <a:pt x="195" y="123"/>
                  <a:pt x="199" y="117"/>
                </a:cubicBezTo>
                <a:cubicBezTo>
                  <a:pt x="266" y="20"/>
                  <a:pt x="266" y="20"/>
                  <a:pt x="266" y="20"/>
                </a:cubicBezTo>
                <a:cubicBezTo>
                  <a:pt x="270" y="15"/>
                  <a:pt x="269" y="7"/>
                  <a:pt x="263" y="3"/>
                </a:cubicBezTo>
                <a:cubicBezTo>
                  <a:pt x="258" y="0"/>
                  <a:pt x="250" y="1"/>
                  <a:pt x="246" y="7"/>
                </a:cubicBezTo>
                <a:cubicBezTo>
                  <a:pt x="186" y="94"/>
                  <a:pt x="186" y="94"/>
                  <a:pt x="186" y="94"/>
                </a:cubicBezTo>
                <a:cubicBezTo>
                  <a:pt x="120" y="52"/>
                  <a:pt x="120" y="52"/>
                  <a:pt x="120" y="52"/>
                </a:cubicBezTo>
                <a:cubicBezTo>
                  <a:pt x="117" y="50"/>
                  <a:pt x="114" y="50"/>
                  <a:pt x="111" y="50"/>
                </a:cubicBezTo>
                <a:cubicBezTo>
                  <a:pt x="108" y="51"/>
                  <a:pt x="105" y="53"/>
                  <a:pt x="103" y="56"/>
                </a:cubicBezTo>
                <a:cubicBezTo>
                  <a:pt x="3" y="213"/>
                  <a:pt x="3" y="213"/>
                  <a:pt x="3" y="213"/>
                </a:cubicBezTo>
                <a:cubicBezTo>
                  <a:pt x="0" y="219"/>
                  <a:pt x="1" y="227"/>
                  <a:pt x="7" y="230"/>
                </a:cubicBezTo>
                <a:cubicBezTo>
                  <a:pt x="9" y="231"/>
                  <a:pt x="11" y="232"/>
                  <a:pt x="13" y="232"/>
                </a:cubicBezTo>
                <a:cubicBezTo>
                  <a:pt x="18" y="232"/>
                  <a:pt x="21" y="230"/>
                  <a:pt x="24" y="227"/>
                </a:cubicBezTo>
                <a:cubicBezTo>
                  <a:pt x="117" y="79"/>
                  <a:pt x="117" y="79"/>
                  <a:pt x="117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5" name="PA_chenying0907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68033" y="3796404"/>
            <a:ext cx="754856" cy="7562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6" name="PA_chenying0907 11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7848055" y="3976402"/>
            <a:ext cx="429816" cy="401365"/>
          </a:xfrm>
          <a:custGeom>
            <a:avLst/>
            <a:gdLst>
              <a:gd name="T0" fmla="*/ 428 w 478"/>
              <a:gd name="T1" fmla="*/ 255 h 447"/>
              <a:gd name="T2" fmla="*/ 396 w 478"/>
              <a:gd name="T3" fmla="*/ 255 h 447"/>
              <a:gd name="T4" fmla="*/ 329 w 478"/>
              <a:gd name="T5" fmla="*/ 223 h 447"/>
              <a:gd name="T6" fmla="*/ 349 w 478"/>
              <a:gd name="T7" fmla="*/ 159 h 447"/>
              <a:gd name="T8" fmla="*/ 348 w 478"/>
              <a:gd name="T9" fmla="*/ 143 h 447"/>
              <a:gd name="T10" fmla="*/ 381 w 478"/>
              <a:gd name="T11" fmla="*/ 149 h 447"/>
              <a:gd name="T12" fmla="*/ 445 w 478"/>
              <a:gd name="T13" fmla="*/ 127 h 447"/>
              <a:gd name="T14" fmla="*/ 476 w 478"/>
              <a:gd name="T15" fmla="*/ 216 h 447"/>
              <a:gd name="T16" fmla="*/ 428 w 478"/>
              <a:gd name="T17" fmla="*/ 255 h 447"/>
              <a:gd name="T18" fmla="*/ 381 w 478"/>
              <a:gd name="T19" fmla="*/ 127 h 447"/>
              <a:gd name="T20" fmla="*/ 318 w 478"/>
              <a:gd name="T21" fmla="*/ 64 h 447"/>
              <a:gd name="T22" fmla="*/ 381 w 478"/>
              <a:gd name="T23" fmla="*/ 0 h 447"/>
              <a:gd name="T24" fmla="*/ 445 w 478"/>
              <a:gd name="T25" fmla="*/ 64 h 447"/>
              <a:gd name="T26" fmla="*/ 381 w 478"/>
              <a:gd name="T27" fmla="*/ 127 h 447"/>
              <a:gd name="T28" fmla="*/ 238 w 478"/>
              <a:gd name="T29" fmla="*/ 255 h 447"/>
              <a:gd name="T30" fmla="*/ 143 w 478"/>
              <a:gd name="T31" fmla="*/ 159 h 447"/>
              <a:gd name="T32" fmla="*/ 238 w 478"/>
              <a:gd name="T33" fmla="*/ 64 h 447"/>
              <a:gd name="T34" fmla="*/ 334 w 478"/>
              <a:gd name="T35" fmla="*/ 159 h 447"/>
              <a:gd name="T36" fmla="*/ 238 w 478"/>
              <a:gd name="T37" fmla="*/ 255 h 447"/>
              <a:gd name="T38" fmla="*/ 346 w 478"/>
              <a:gd name="T39" fmla="*/ 447 h 447"/>
              <a:gd name="T40" fmla="*/ 130 w 478"/>
              <a:gd name="T41" fmla="*/ 447 h 447"/>
              <a:gd name="T42" fmla="*/ 64 w 478"/>
              <a:gd name="T43" fmla="*/ 382 h 447"/>
              <a:gd name="T44" fmla="*/ 150 w 478"/>
              <a:gd name="T45" fmla="*/ 239 h 447"/>
              <a:gd name="T46" fmla="*/ 238 w 478"/>
              <a:gd name="T47" fmla="*/ 274 h 447"/>
              <a:gd name="T48" fmla="*/ 328 w 478"/>
              <a:gd name="T49" fmla="*/ 239 h 447"/>
              <a:gd name="T50" fmla="*/ 413 w 478"/>
              <a:gd name="T51" fmla="*/ 382 h 447"/>
              <a:gd name="T52" fmla="*/ 346 w 478"/>
              <a:gd name="T53" fmla="*/ 447 h 447"/>
              <a:gd name="T54" fmla="*/ 95 w 478"/>
              <a:gd name="T55" fmla="*/ 127 h 447"/>
              <a:gd name="T56" fmla="*/ 32 w 478"/>
              <a:gd name="T57" fmla="*/ 64 h 447"/>
              <a:gd name="T58" fmla="*/ 95 w 478"/>
              <a:gd name="T59" fmla="*/ 0 h 447"/>
              <a:gd name="T60" fmla="*/ 159 w 478"/>
              <a:gd name="T61" fmla="*/ 64 h 447"/>
              <a:gd name="T62" fmla="*/ 95 w 478"/>
              <a:gd name="T63" fmla="*/ 127 h 447"/>
              <a:gd name="T64" fmla="*/ 81 w 478"/>
              <a:gd name="T65" fmla="*/ 255 h 447"/>
              <a:gd name="T66" fmla="*/ 48 w 478"/>
              <a:gd name="T67" fmla="*/ 255 h 447"/>
              <a:gd name="T68" fmla="*/ 0 w 478"/>
              <a:gd name="T69" fmla="*/ 216 h 447"/>
              <a:gd name="T70" fmla="*/ 31 w 478"/>
              <a:gd name="T71" fmla="*/ 127 h 447"/>
              <a:gd name="T72" fmla="*/ 95 w 478"/>
              <a:gd name="T73" fmla="*/ 149 h 447"/>
              <a:gd name="T74" fmla="*/ 128 w 478"/>
              <a:gd name="T75" fmla="*/ 143 h 447"/>
              <a:gd name="T76" fmla="*/ 127 w 478"/>
              <a:gd name="T77" fmla="*/ 159 h 447"/>
              <a:gd name="T78" fmla="*/ 147 w 478"/>
              <a:gd name="T79" fmla="*/ 223 h 447"/>
              <a:gd name="T80" fmla="*/ 81 w 478"/>
              <a:gd name="T81" fmla="*/ 255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78" h="447">
                <a:moveTo>
                  <a:pt x="428" y="255"/>
                </a:moveTo>
                <a:cubicBezTo>
                  <a:pt x="396" y="255"/>
                  <a:pt x="396" y="255"/>
                  <a:pt x="396" y="255"/>
                </a:cubicBezTo>
                <a:cubicBezTo>
                  <a:pt x="378" y="235"/>
                  <a:pt x="356" y="224"/>
                  <a:pt x="329" y="223"/>
                </a:cubicBezTo>
                <a:cubicBezTo>
                  <a:pt x="342" y="204"/>
                  <a:pt x="349" y="182"/>
                  <a:pt x="349" y="159"/>
                </a:cubicBezTo>
                <a:cubicBezTo>
                  <a:pt x="349" y="154"/>
                  <a:pt x="349" y="149"/>
                  <a:pt x="348" y="143"/>
                </a:cubicBezTo>
                <a:cubicBezTo>
                  <a:pt x="358" y="146"/>
                  <a:pt x="370" y="149"/>
                  <a:pt x="381" y="149"/>
                </a:cubicBezTo>
                <a:cubicBezTo>
                  <a:pt x="415" y="149"/>
                  <a:pt x="441" y="127"/>
                  <a:pt x="445" y="127"/>
                </a:cubicBezTo>
                <a:cubicBezTo>
                  <a:pt x="478" y="127"/>
                  <a:pt x="476" y="196"/>
                  <a:pt x="476" y="216"/>
                </a:cubicBezTo>
                <a:cubicBezTo>
                  <a:pt x="476" y="243"/>
                  <a:pt x="453" y="255"/>
                  <a:pt x="428" y="255"/>
                </a:cubicBezTo>
                <a:close/>
                <a:moveTo>
                  <a:pt x="381" y="127"/>
                </a:moveTo>
                <a:cubicBezTo>
                  <a:pt x="346" y="127"/>
                  <a:pt x="318" y="99"/>
                  <a:pt x="318" y="64"/>
                </a:cubicBezTo>
                <a:cubicBezTo>
                  <a:pt x="318" y="29"/>
                  <a:pt x="346" y="0"/>
                  <a:pt x="381" y="0"/>
                </a:cubicBezTo>
                <a:cubicBezTo>
                  <a:pt x="416" y="0"/>
                  <a:pt x="445" y="29"/>
                  <a:pt x="445" y="64"/>
                </a:cubicBezTo>
                <a:cubicBezTo>
                  <a:pt x="445" y="99"/>
                  <a:pt x="416" y="127"/>
                  <a:pt x="381" y="127"/>
                </a:cubicBezTo>
                <a:close/>
                <a:moveTo>
                  <a:pt x="238" y="255"/>
                </a:moveTo>
                <a:cubicBezTo>
                  <a:pt x="186" y="255"/>
                  <a:pt x="143" y="212"/>
                  <a:pt x="143" y="159"/>
                </a:cubicBezTo>
                <a:cubicBezTo>
                  <a:pt x="143" y="107"/>
                  <a:pt x="186" y="64"/>
                  <a:pt x="238" y="64"/>
                </a:cubicBezTo>
                <a:cubicBezTo>
                  <a:pt x="291" y="64"/>
                  <a:pt x="334" y="107"/>
                  <a:pt x="334" y="159"/>
                </a:cubicBezTo>
                <a:cubicBezTo>
                  <a:pt x="334" y="212"/>
                  <a:pt x="291" y="255"/>
                  <a:pt x="238" y="255"/>
                </a:cubicBezTo>
                <a:close/>
                <a:moveTo>
                  <a:pt x="346" y="447"/>
                </a:moveTo>
                <a:cubicBezTo>
                  <a:pt x="130" y="447"/>
                  <a:pt x="130" y="447"/>
                  <a:pt x="130" y="447"/>
                </a:cubicBezTo>
                <a:cubicBezTo>
                  <a:pt x="91" y="447"/>
                  <a:pt x="64" y="423"/>
                  <a:pt x="64" y="382"/>
                </a:cubicBezTo>
                <a:cubicBezTo>
                  <a:pt x="64" y="326"/>
                  <a:pt x="77" y="239"/>
                  <a:pt x="150" y="239"/>
                </a:cubicBezTo>
                <a:cubicBezTo>
                  <a:pt x="158" y="239"/>
                  <a:pt x="188" y="274"/>
                  <a:pt x="238" y="274"/>
                </a:cubicBezTo>
                <a:cubicBezTo>
                  <a:pt x="287" y="274"/>
                  <a:pt x="318" y="239"/>
                  <a:pt x="328" y="239"/>
                </a:cubicBezTo>
                <a:cubicBezTo>
                  <a:pt x="400" y="239"/>
                  <a:pt x="413" y="326"/>
                  <a:pt x="413" y="382"/>
                </a:cubicBezTo>
                <a:cubicBezTo>
                  <a:pt x="413" y="423"/>
                  <a:pt x="387" y="447"/>
                  <a:pt x="346" y="447"/>
                </a:cubicBezTo>
                <a:close/>
                <a:moveTo>
                  <a:pt x="95" y="127"/>
                </a:moveTo>
                <a:cubicBezTo>
                  <a:pt x="60" y="127"/>
                  <a:pt x="32" y="99"/>
                  <a:pt x="32" y="64"/>
                </a:cubicBezTo>
                <a:cubicBezTo>
                  <a:pt x="32" y="29"/>
                  <a:pt x="60" y="0"/>
                  <a:pt x="95" y="0"/>
                </a:cubicBezTo>
                <a:cubicBezTo>
                  <a:pt x="131" y="0"/>
                  <a:pt x="159" y="29"/>
                  <a:pt x="159" y="64"/>
                </a:cubicBezTo>
                <a:cubicBezTo>
                  <a:pt x="159" y="99"/>
                  <a:pt x="131" y="127"/>
                  <a:pt x="95" y="127"/>
                </a:cubicBezTo>
                <a:close/>
                <a:moveTo>
                  <a:pt x="81" y="255"/>
                </a:moveTo>
                <a:cubicBezTo>
                  <a:pt x="48" y="255"/>
                  <a:pt x="48" y="255"/>
                  <a:pt x="48" y="255"/>
                </a:cubicBezTo>
                <a:cubicBezTo>
                  <a:pt x="24" y="255"/>
                  <a:pt x="0" y="243"/>
                  <a:pt x="0" y="216"/>
                </a:cubicBezTo>
                <a:cubicBezTo>
                  <a:pt x="0" y="196"/>
                  <a:pt x="0" y="127"/>
                  <a:pt x="31" y="127"/>
                </a:cubicBezTo>
                <a:cubicBezTo>
                  <a:pt x="36" y="127"/>
                  <a:pt x="61" y="149"/>
                  <a:pt x="95" y="149"/>
                </a:cubicBezTo>
                <a:cubicBezTo>
                  <a:pt x="107" y="149"/>
                  <a:pt x="118" y="146"/>
                  <a:pt x="128" y="143"/>
                </a:cubicBezTo>
                <a:cubicBezTo>
                  <a:pt x="128" y="149"/>
                  <a:pt x="127" y="154"/>
                  <a:pt x="127" y="159"/>
                </a:cubicBezTo>
                <a:cubicBezTo>
                  <a:pt x="127" y="182"/>
                  <a:pt x="135" y="204"/>
                  <a:pt x="147" y="223"/>
                </a:cubicBezTo>
                <a:cubicBezTo>
                  <a:pt x="122" y="224"/>
                  <a:pt x="97" y="235"/>
                  <a:pt x="81" y="25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37" grpId="0" bldLvl="0" animBg="1" autoUpdateAnimBg="0"/>
      <p:bldP spid="40" grpId="0" bldLvl="0" animBg="1"/>
      <p:bldP spid="36" grpId="0" bldLvl="0" animBg="1"/>
      <p:bldP spid="35" grpId="0" animBg="1"/>
      <p:bldP spid="35" grpId="1" animBg="1"/>
    </p:bldLst>
  </p:timing>
</p:sld>
</file>

<file path=ppt/tags/tag1.xml><?xml version="1.0" encoding="utf-8"?>
<p:tagLst xmlns:p="http://schemas.openxmlformats.org/presentationml/2006/main">
  <p:tag name="PA" val="v3.0.0"/>
</p:tagLst>
</file>

<file path=ppt/tags/tag10.xml><?xml version="1.0" encoding="utf-8"?>
<p:tagLst xmlns:p="http://schemas.openxmlformats.org/presentationml/2006/main">
  <p:tag name="PA" val="v3.0.0"/>
</p:tagLst>
</file>

<file path=ppt/tags/tag11.xml><?xml version="1.0" encoding="utf-8"?>
<p:tagLst xmlns:p="http://schemas.openxmlformats.org/presentationml/2006/main">
  <p:tag name="PA" val="v3.0.0"/>
</p:tagLst>
</file>

<file path=ppt/tags/tag12.xml><?xml version="1.0" encoding="utf-8"?>
<p:tagLst xmlns:p="http://schemas.openxmlformats.org/presentationml/2006/main">
  <p:tag name="PA" val="v3.0.0"/>
</p:tagLst>
</file>

<file path=ppt/tags/tag13.xml><?xml version="1.0" encoding="utf-8"?>
<p:tagLst xmlns:p="http://schemas.openxmlformats.org/presentationml/2006/main">
  <p:tag name="TABLE_ENDDRAG_ORIGIN_RECT" val="509*244"/>
  <p:tag name="TABLE_ENDDRAG_RECT" val="110*96*509*244"/>
</p:tagLst>
</file>

<file path=ppt/tags/tag14.xml><?xml version="1.0" encoding="utf-8"?>
<p:tagLst xmlns:p="http://schemas.openxmlformats.org/presentationml/2006/main">
  <p:tag name="PA" val="v3.0.0"/>
</p:tagLst>
</file>

<file path=ppt/tags/tag15.xml><?xml version="1.0" encoding="utf-8"?>
<p:tagLst xmlns:p="http://schemas.openxmlformats.org/presentationml/2006/main">
  <p:tag name="TABLE_ENDDRAG_ORIGIN_RECT" val="349*287"/>
  <p:tag name="TABLE_ENDDRAG_RECT" val="213*74*349*287"/>
</p:tagLst>
</file>

<file path=ppt/tags/tag16.xml><?xml version="1.0" encoding="utf-8"?>
<p:tagLst xmlns:p="http://schemas.openxmlformats.org/presentationml/2006/main">
  <p:tag name="PA" val="v3.0.0"/>
</p:tagLst>
</file>

<file path=ppt/tags/tag17.xml><?xml version="1.0" encoding="utf-8"?>
<p:tagLst xmlns:p="http://schemas.openxmlformats.org/presentationml/2006/main">
  <p:tag name="PA" val="v3.0.0"/>
</p:tagLst>
</file>

<file path=ppt/tags/tag18.xml><?xml version="1.0" encoding="utf-8"?>
<p:tagLst xmlns:p="http://schemas.openxmlformats.org/presentationml/2006/main">
  <p:tag name="PA" val="v3.0.0"/>
</p:tagLst>
</file>

<file path=ppt/tags/tag19.xml><?xml version="1.0" encoding="utf-8"?>
<p:tagLst xmlns:p="http://schemas.openxmlformats.org/presentationml/2006/main">
  <p:tag name="ISPRING_PRESENTATION_TITLE" val="526"/>
</p:tagLst>
</file>

<file path=ppt/tags/tag2.xml><?xml version="1.0" encoding="utf-8"?>
<p:tagLst xmlns:p="http://schemas.openxmlformats.org/presentationml/2006/main">
  <p:tag name="PA" val="v3.0.0"/>
</p:tagLst>
</file>

<file path=ppt/tags/tag3.xml><?xml version="1.0" encoding="utf-8"?>
<p:tagLst xmlns:p="http://schemas.openxmlformats.org/presentationml/2006/main">
  <p:tag name="PA" val="v3.0.0"/>
</p:tagLst>
</file>

<file path=ppt/tags/tag4.xml><?xml version="1.0" encoding="utf-8"?>
<p:tagLst xmlns:p="http://schemas.openxmlformats.org/presentationml/2006/main">
  <p:tag name="PA" val="v3.0.0"/>
</p:tagLst>
</file>

<file path=ppt/tags/tag5.xml><?xml version="1.0" encoding="utf-8"?>
<p:tagLst xmlns:p="http://schemas.openxmlformats.org/presentationml/2006/main">
  <p:tag name="PA" val="v3.0.0"/>
</p:tagLst>
</file>

<file path=ppt/tags/tag6.xml><?xml version="1.0" encoding="utf-8"?>
<p:tagLst xmlns:p="http://schemas.openxmlformats.org/presentationml/2006/main">
  <p:tag name="PA" val="v3.0.0"/>
</p:tagLst>
</file>

<file path=ppt/tags/tag7.xml><?xml version="1.0" encoding="utf-8"?>
<p:tagLst xmlns:p="http://schemas.openxmlformats.org/presentationml/2006/main">
  <p:tag name="PA" val="v3.0.0"/>
</p:tagLst>
</file>

<file path=ppt/tags/tag8.xml><?xml version="1.0" encoding="utf-8"?>
<p:tagLst xmlns:p="http://schemas.openxmlformats.org/presentationml/2006/main">
  <p:tag name="PA" val="v3.0.0"/>
</p:tagLst>
</file>

<file path=ppt/tags/tag9.xml><?xml version="1.0" encoding="utf-8"?>
<p:tagLst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自定义 123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68A92"/>
      </a:accent1>
      <a:accent2>
        <a:srgbClr val="BFBFBF"/>
      </a:accent2>
      <a:accent3>
        <a:srgbClr val="468A92"/>
      </a:accent3>
      <a:accent4>
        <a:srgbClr val="BFBFBF"/>
      </a:accent4>
      <a:accent5>
        <a:srgbClr val="468A92"/>
      </a:accent5>
      <a:accent6>
        <a:srgbClr val="BFBFBF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3180</Words>
  <Application>WPS 演示</Application>
  <PresentationFormat>自定义</PresentationFormat>
  <Paragraphs>883</Paragraphs>
  <Slides>14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Open Sans</vt:lpstr>
      <vt:lpstr>Segoe Print</vt:lpstr>
      <vt:lpstr>方正姚体</vt:lpstr>
      <vt:lpstr>方正姚体</vt:lpstr>
      <vt:lpstr>楷体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dc:description>http://www.ypppt.com/</dc:description>
  <cp:lastModifiedBy>Administrator</cp:lastModifiedBy>
  <cp:revision>51</cp:revision>
  <dcterms:created xsi:type="dcterms:W3CDTF">2017-06-16T01:06:00Z</dcterms:created>
  <dcterms:modified xsi:type="dcterms:W3CDTF">2023-01-28T02:30:13Z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262D24FBD296490EA65C4C10F0415B28</vt:lpwstr>
  </property>
  <property fmtid="{D5CDD505-2E9C-101B-9397-08002B2CF9AE}" pid="3" name="KSOProductBuildVer">
    <vt:lpwstr>2052-11.8.2.11542</vt:lpwstr>
  </property>
</Properties>
</file>