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22"/>
  </p:notesMasterIdLst>
  <p:sldIdLst>
    <p:sldId id="340" r:id="rId4"/>
    <p:sldId id="338" r:id="rId5"/>
    <p:sldId id="341" r:id="rId6"/>
    <p:sldId id="378" r:id="rId7"/>
    <p:sldId id="355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7" r:id="rId16"/>
    <p:sldId id="386" r:id="rId17"/>
    <p:sldId id="388" r:id="rId18"/>
    <p:sldId id="356" r:id="rId19"/>
    <p:sldId id="389" r:id="rId20"/>
    <p:sldId id="3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D32"/>
    <a:srgbClr val="FB6928"/>
    <a:srgbClr val="F54A05"/>
    <a:srgbClr val="FE532B"/>
    <a:srgbClr val="FA6B27"/>
    <a:srgbClr val="FEFEFE"/>
    <a:srgbClr val="ED4023"/>
    <a:srgbClr val="F74B28"/>
    <a:srgbClr val="FA6D27"/>
    <a:srgbClr val="FA6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9" autoAdjust="0"/>
    <p:restoredTop sz="94660"/>
  </p:normalViewPr>
  <p:slideViewPr>
    <p:cSldViewPr snapToGrid="0">
      <p:cViewPr>
        <p:scale>
          <a:sx n="75" d="100"/>
          <a:sy n="75" d="100"/>
        </p:scale>
        <p:origin x="-1704" y="-942"/>
      </p:cViewPr>
      <p:guideLst>
        <p:guide orient="horz" pos="21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71104" y="672430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771650"/>
            <a:ext cx="12192000" cy="3314700"/>
          </a:xfrm>
          <a:prstGeom prst="rect">
            <a:avLst/>
          </a:prstGeom>
          <a:gradFill>
            <a:gsLst>
              <a:gs pos="77000">
                <a:srgbClr val="FE532B"/>
              </a:gs>
              <a:gs pos="0">
                <a:srgbClr val="FB6928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779026" y="596007"/>
            <a:ext cx="477078" cy="477078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975653" y="5544095"/>
            <a:ext cx="477078" cy="477078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779026" y="6170990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325217" y="77022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77670" y="1388782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089464" y="1202263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877877" y="4258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13763" y="6223999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0853531" y="5820149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4810538" y="873961"/>
            <a:ext cx="108295" cy="108295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9428558" y="4899605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5245" y="2136775"/>
            <a:ext cx="941451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5400" spc="300" dirty="0">
                <a:solidFill>
                  <a:schemeClr val="bg1"/>
                </a:solidFill>
                <a:cs typeface="+mn-ea"/>
                <a:sym typeface="+mn-lt"/>
              </a:rPr>
              <a:t>海盐县供销合作总社</a:t>
            </a:r>
            <a:endParaRPr sz="5400" spc="3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sz="5400" spc="300" dirty="0">
                <a:solidFill>
                  <a:schemeClr val="bg1"/>
                </a:solidFill>
                <a:cs typeface="+mn-ea"/>
                <a:sym typeface="+mn-lt"/>
              </a:rPr>
              <a:t>2022年度政府信息公开工作</a:t>
            </a:r>
            <a:endParaRPr sz="5400" spc="3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sz="5400" spc="300" dirty="0">
                <a:solidFill>
                  <a:schemeClr val="bg1"/>
                </a:solidFill>
                <a:cs typeface="+mn-ea"/>
                <a:sym typeface="+mn-lt"/>
              </a:rPr>
              <a:t>年度报告</a:t>
            </a:r>
            <a:endParaRPr sz="5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93750" y="730885"/>
          <a:ext cx="10604500" cy="5396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1125"/>
                <a:gridCol w="2651125"/>
                <a:gridCol w="2651125"/>
                <a:gridCol w="2651125"/>
              </a:tblGrid>
              <a:tr h="38544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第二十条第（一）项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制发件数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本年废止件数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现行有效件</a:t>
                      </a: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规章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行政规范性文件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44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第二十条第（五）项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本年处理决定数量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行政许可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第二十条第（六）项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本年处理决定数量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行政处罚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行政强制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第二十条第（八）项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本年收费金额（单位：万元）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5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行政事业性收费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03408" y="831203"/>
            <a:ext cx="2185182" cy="218518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32559" y="3584511"/>
            <a:ext cx="93268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800" b="1" dirty="0">
                <a:solidFill>
                  <a:srgbClr val="FB6928"/>
                </a:solidFill>
                <a:cs typeface="+mn-ea"/>
                <a:sym typeface="+mn-lt"/>
              </a:rPr>
              <a:t>收到和处理政府信息公开申请情况</a:t>
            </a:r>
            <a:endParaRPr sz="4800" b="1" dirty="0">
              <a:solidFill>
                <a:srgbClr val="FB6928"/>
              </a:solidFill>
              <a:cs typeface="+mn-ea"/>
              <a:sym typeface="+mn-lt"/>
            </a:endParaRPr>
          </a:p>
        </p:txBody>
      </p:sp>
      <p:sp>
        <p:nvSpPr>
          <p:cNvPr id="7" name="箭头: V 形 6"/>
          <p:cNvSpPr/>
          <p:nvPr/>
        </p:nvSpPr>
        <p:spPr>
          <a:xfrm rot="16200000" flipH="1">
            <a:off x="5828062" y="4988625"/>
            <a:ext cx="535875" cy="975360"/>
          </a:xfrm>
          <a:prstGeom prst="chevron">
            <a:avLst>
              <a:gd name="adj" fmla="val 72508"/>
            </a:avLst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21112" y="1348896"/>
            <a:ext cx="141148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19174" y="3045706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11992" y="8331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17682" y="1326335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15448" y="2458804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639574" y="4511432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 bldLvl="0" animBg="1"/>
      <p:bldP spid="8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07645" y="142240"/>
          <a:ext cx="11777345" cy="6572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590"/>
                <a:gridCol w="1114425"/>
                <a:gridCol w="3952240"/>
                <a:gridCol w="829310"/>
                <a:gridCol w="828675"/>
                <a:gridCol w="828675"/>
                <a:gridCol w="828040"/>
                <a:gridCol w="828675"/>
                <a:gridCol w="829945"/>
                <a:gridCol w="826770"/>
              </a:tblGrid>
              <a:tr h="190500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12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申请人情况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自然人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法人或其他组织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商业企业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科研机构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社会公益组织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法律服务机构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8986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一、本年新收政府信息公开申请数量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二、上年结转政府信息公开申请数量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2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三、本年度办理结果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（一）予以公开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4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（二）部分公开</a:t>
                      </a: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（区分处理的，只计这一情形，不计其他情形）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（三）不予公开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1.属于国家秘密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2.其他法律行政法规禁止公开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3.危及“三安全一稳定”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4.保护第三方合法权益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5.属于三类内部事务信息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6.属于四类过程性信息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7.属于行政执法案卷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8.属于行政查询事项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（四）无法提供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1.本机关不掌握相关政府信息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2.没有现成信息需要另行制作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3.补正后申请内容仍不明确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（五）不予处理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1.信访举报投诉类申请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2.重复申请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3.要求提供公开出版物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4.无正当理由大量反复申请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9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5.要求行政机关确认或重新出具已获取信息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（六）其他处理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3.其他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8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（七）总计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四、结转下年度继续办理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03408" y="831203"/>
            <a:ext cx="2185182" cy="218518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2959" y="3584511"/>
            <a:ext cx="105460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800" b="1" dirty="0">
                <a:solidFill>
                  <a:srgbClr val="FB6928"/>
                </a:solidFill>
                <a:cs typeface="+mn-ea"/>
                <a:sym typeface="+mn-lt"/>
              </a:rPr>
              <a:t>政府信息公开行政复议、行政诉讼情况</a:t>
            </a:r>
            <a:endParaRPr sz="4800" b="1" dirty="0">
              <a:solidFill>
                <a:srgbClr val="FB6928"/>
              </a:solidFill>
              <a:cs typeface="+mn-ea"/>
              <a:sym typeface="+mn-lt"/>
            </a:endParaRPr>
          </a:p>
        </p:txBody>
      </p:sp>
      <p:sp>
        <p:nvSpPr>
          <p:cNvPr id="7" name="箭头: V 形 6"/>
          <p:cNvSpPr/>
          <p:nvPr/>
        </p:nvSpPr>
        <p:spPr>
          <a:xfrm rot="16200000" flipH="1">
            <a:off x="5828062" y="4988625"/>
            <a:ext cx="535875" cy="975360"/>
          </a:xfrm>
          <a:prstGeom prst="chevron">
            <a:avLst>
              <a:gd name="adj" fmla="val 72508"/>
            </a:avLst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21112" y="1348896"/>
            <a:ext cx="141148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19174" y="3045706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11992" y="8331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17682" y="1326335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15448" y="2458804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639574" y="4511432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 bldLvl="0" animBg="1"/>
      <p:bldP spid="8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430655" y="1878965"/>
          <a:ext cx="9066530" cy="294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615"/>
                <a:gridCol w="605155"/>
                <a:gridCol w="602615"/>
                <a:gridCol w="604520"/>
                <a:gridCol w="602615"/>
                <a:gridCol w="603250"/>
                <a:gridCol w="604520"/>
                <a:gridCol w="605155"/>
                <a:gridCol w="604520"/>
                <a:gridCol w="603885"/>
                <a:gridCol w="607695"/>
                <a:gridCol w="605790"/>
                <a:gridCol w="604520"/>
                <a:gridCol w="605790"/>
                <a:gridCol w="603885"/>
              </a:tblGrid>
              <a:tr h="37973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行政复议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行政诉讼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909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未经复议直接起诉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复议后起诉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3855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3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endParaRPr lang="en-US" altLang="en-US" sz="18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03408" y="831203"/>
            <a:ext cx="2185182" cy="218518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46959" y="3584511"/>
            <a:ext cx="74980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800" b="1" dirty="0">
                <a:solidFill>
                  <a:srgbClr val="FB6928"/>
                </a:solidFill>
                <a:cs typeface="+mn-ea"/>
                <a:sym typeface="+mn-lt"/>
              </a:rPr>
              <a:t>存在的主要问题及改进情况</a:t>
            </a:r>
            <a:endParaRPr sz="4800" b="1" dirty="0">
              <a:solidFill>
                <a:srgbClr val="FB6928"/>
              </a:solidFill>
              <a:cs typeface="+mn-ea"/>
              <a:sym typeface="+mn-lt"/>
            </a:endParaRPr>
          </a:p>
        </p:txBody>
      </p:sp>
      <p:sp>
        <p:nvSpPr>
          <p:cNvPr id="7" name="箭头: V 形 6"/>
          <p:cNvSpPr/>
          <p:nvPr/>
        </p:nvSpPr>
        <p:spPr>
          <a:xfrm rot="16200000" flipH="1">
            <a:off x="5828062" y="4988625"/>
            <a:ext cx="535875" cy="975360"/>
          </a:xfrm>
          <a:prstGeom prst="chevron">
            <a:avLst>
              <a:gd name="adj" fmla="val 72508"/>
            </a:avLst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21112" y="1348896"/>
            <a:ext cx="141148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19174" y="3045706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11992" y="8331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17682" y="1326335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15448" y="2458804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639574" y="4511432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 bldLvl="0" animBg="1"/>
      <p:bldP spid="8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83505" y="1174668"/>
            <a:ext cx="2316480" cy="460375"/>
          </a:xfrm>
          <a:prstGeom prst="rect">
            <a:avLst/>
          </a:prstGeom>
          <a:solidFill>
            <a:srgbClr val="FA6B27"/>
          </a:solidFill>
        </p:spPr>
        <p:txBody>
          <a:bodyPr wrap="none">
            <a:spAutoFit/>
          </a:bodyPr>
          <a:p>
            <a:pPr algn="l"/>
            <a:r>
              <a:rPr sz="2400" dirty="0">
                <a:solidFill>
                  <a:schemeClr val="bg1"/>
                </a:solidFill>
                <a:cs typeface="+mn-ea"/>
                <a:sym typeface="+mn-lt"/>
              </a:rPr>
              <a:t>存在的主要问题</a:t>
            </a:r>
            <a:endParaRPr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11890" y="1076878"/>
            <a:ext cx="1402080" cy="460375"/>
          </a:xfrm>
          <a:prstGeom prst="rect">
            <a:avLst/>
          </a:prstGeom>
          <a:solidFill>
            <a:srgbClr val="FA6B27"/>
          </a:solidFill>
        </p:spPr>
        <p:txBody>
          <a:bodyPr wrap="none">
            <a:spAutoFit/>
          </a:bodyPr>
          <a:p>
            <a:pPr algn="l"/>
            <a:r>
              <a:rPr sz="2400" dirty="0">
                <a:solidFill>
                  <a:schemeClr val="bg1"/>
                </a:solidFill>
                <a:cs typeface="+mn-ea"/>
                <a:sym typeface="+mn-lt"/>
              </a:rPr>
              <a:t>改进措施</a:t>
            </a:r>
            <a:endParaRPr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箭头: 虚尾 1"/>
          <p:cNvSpPr/>
          <p:nvPr/>
        </p:nvSpPr>
        <p:spPr>
          <a:xfrm>
            <a:off x="5481320" y="3408045"/>
            <a:ext cx="1229360" cy="817245"/>
          </a:xfrm>
          <a:prstGeom prst="stripedRightArrow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71525" y="2350135"/>
            <a:ext cx="4376420" cy="2933065"/>
          </a:xfrm>
          <a:prstGeom prst="rect">
            <a:avLst/>
          </a:prstGeom>
          <a:noFill/>
          <a:ln>
            <a:solidFill>
              <a:srgbClr val="F36B2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18210" y="2583180"/>
            <a:ext cx="4009390" cy="2416175"/>
          </a:xfrm>
          <a:prstGeom prst="rect">
            <a:avLst/>
          </a:prstGeom>
        </p:spPr>
        <p:txBody>
          <a:bodyPr wrap="square">
            <a:spAutoFit/>
          </a:bodyPr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一是政策解读以转载上级部门的政策解读为主，本地政策解读信息较少。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二是政府网站可公开的信息数量不多，涉及政民互动信息几乎没有。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三是政府信息公开机制和相关工作制度有待完善。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îṥḻiďè"/>
          <p:cNvSpPr/>
          <p:nvPr/>
        </p:nvSpPr>
        <p:spPr bwMode="auto">
          <a:xfrm>
            <a:off x="747441" y="1189689"/>
            <a:ext cx="429392" cy="429392"/>
          </a:xfrm>
          <a:custGeom>
            <a:avLst/>
            <a:gdLst>
              <a:gd name="T0" fmla="*/ 865144 w 19679"/>
              <a:gd name="T1" fmla="*/ 949352 h 19679"/>
              <a:gd name="T2" fmla="*/ 865144 w 19679"/>
              <a:gd name="T3" fmla="*/ 949352 h 19679"/>
              <a:gd name="T4" fmla="*/ 865144 w 19679"/>
              <a:gd name="T5" fmla="*/ 949352 h 19679"/>
              <a:gd name="T6" fmla="*/ 865144 w 19679"/>
              <a:gd name="T7" fmla="*/ 94935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E4D32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îşļïḓè"/>
          <p:cNvSpPr/>
          <p:nvPr/>
        </p:nvSpPr>
        <p:spPr bwMode="auto">
          <a:xfrm>
            <a:off x="858531" y="1302798"/>
            <a:ext cx="207211" cy="203171"/>
          </a:xfrm>
          <a:custGeom>
            <a:avLst/>
            <a:gdLst>
              <a:gd name="T0" fmla="*/ 1312 w 1990"/>
              <a:gd name="T1" fmla="*/ 1552 h 1954"/>
              <a:gd name="T2" fmla="*/ 291 w 1990"/>
              <a:gd name="T3" fmla="*/ 1746 h 1954"/>
              <a:gd name="T4" fmla="*/ 0 w 1990"/>
              <a:gd name="T5" fmla="*/ 540 h 1954"/>
              <a:gd name="T6" fmla="*/ 515 w 1990"/>
              <a:gd name="T7" fmla="*/ 249 h 1954"/>
              <a:gd name="T8" fmla="*/ 1205 w 1990"/>
              <a:gd name="T9" fmla="*/ 0 h 1954"/>
              <a:gd name="T10" fmla="*/ 1496 w 1990"/>
              <a:gd name="T11" fmla="*/ 489 h 1954"/>
              <a:gd name="T12" fmla="*/ 1413 w 1990"/>
              <a:gd name="T13" fmla="*/ 291 h 1954"/>
              <a:gd name="T14" fmla="*/ 802 w 1990"/>
              <a:gd name="T15" fmla="*/ 83 h 1954"/>
              <a:gd name="T16" fmla="*/ 1039 w 1990"/>
              <a:gd name="T17" fmla="*/ 249 h 1954"/>
              <a:gd name="T18" fmla="*/ 1243 w 1990"/>
              <a:gd name="T19" fmla="*/ 499 h 1954"/>
              <a:gd name="T20" fmla="*/ 291 w 1990"/>
              <a:gd name="T21" fmla="*/ 333 h 1954"/>
              <a:gd name="T22" fmla="*/ 83 w 1990"/>
              <a:gd name="T23" fmla="*/ 1455 h 1954"/>
              <a:gd name="T24" fmla="*/ 1039 w 1990"/>
              <a:gd name="T25" fmla="*/ 1663 h 1954"/>
              <a:gd name="T26" fmla="*/ 1641 w 1990"/>
              <a:gd name="T27" fmla="*/ 1453 h 1954"/>
              <a:gd name="T28" fmla="*/ 1138 w 1990"/>
              <a:gd name="T29" fmla="*/ 583 h 1954"/>
              <a:gd name="T30" fmla="*/ 1641 w 1990"/>
              <a:gd name="T31" fmla="*/ 1453 h 1954"/>
              <a:gd name="T32" fmla="*/ 1752 w 1990"/>
              <a:gd name="T33" fmla="*/ 809 h 1954"/>
              <a:gd name="T34" fmla="*/ 1026 w 1990"/>
              <a:gd name="T35" fmla="*/ 1228 h 1954"/>
              <a:gd name="T36" fmla="*/ 1767 w 1990"/>
              <a:gd name="T37" fmla="*/ 1422 h 1954"/>
              <a:gd name="T38" fmla="*/ 1717 w 1990"/>
              <a:gd name="T39" fmla="*/ 1835 h 1954"/>
              <a:gd name="T40" fmla="*/ 1767 w 1990"/>
              <a:gd name="T41" fmla="*/ 1422 h 1954"/>
              <a:gd name="T42" fmla="*/ 1739 w 1990"/>
              <a:gd name="T43" fmla="*/ 1874 h 1954"/>
              <a:gd name="T44" fmla="*/ 1956 w 1990"/>
              <a:gd name="T45" fmla="*/ 1749 h 1954"/>
              <a:gd name="T46" fmla="*/ 249 w 1990"/>
              <a:gd name="T47" fmla="*/ 551 h 1954"/>
              <a:gd name="T48" fmla="*/ 803 w 1990"/>
              <a:gd name="T49" fmla="*/ 613 h 1954"/>
              <a:gd name="T50" fmla="*/ 675 w 1990"/>
              <a:gd name="T51" fmla="*/ 828 h 1954"/>
              <a:gd name="T52" fmla="*/ 249 w 1990"/>
              <a:gd name="T53" fmla="*/ 890 h 1954"/>
              <a:gd name="T54" fmla="*/ 675 w 1990"/>
              <a:gd name="T55" fmla="*/ 828 h 1954"/>
              <a:gd name="T56" fmla="*/ 675 w 1990"/>
              <a:gd name="T57" fmla="*/ 1167 h 1954"/>
              <a:gd name="T58" fmla="*/ 249 w 1990"/>
              <a:gd name="T59" fmla="*/ 1105 h 1954"/>
              <a:gd name="T60" fmla="*/ 249 w 1990"/>
              <a:gd name="T61" fmla="*/ 1444 h 1954"/>
              <a:gd name="T62" fmla="*/ 803 w 1990"/>
              <a:gd name="T63" fmla="*/ 1382 h 1954"/>
              <a:gd name="T64" fmla="*/ 249 w 1990"/>
              <a:gd name="T65" fmla="*/ 1444 h 1954"/>
              <a:gd name="T66" fmla="*/ 1179 w 1990"/>
              <a:gd name="T67" fmla="*/ 961 h 1954"/>
              <a:gd name="T68" fmla="*/ 1300 w 1990"/>
              <a:gd name="T69" fmla="*/ 1219 h 1954"/>
              <a:gd name="T70" fmla="*/ 1604 w 1990"/>
              <a:gd name="T71" fmla="*/ 858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90" h="1954">
                <a:moveTo>
                  <a:pt x="1231" y="1534"/>
                </a:moveTo>
                <a:cubicBezTo>
                  <a:pt x="1258" y="1542"/>
                  <a:pt x="1285" y="1548"/>
                  <a:pt x="1312" y="1552"/>
                </a:cubicBezTo>
                <a:cubicBezTo>
                  <a:pt x="1272" y="1665"/>
                  <a:pt x="1165" y="1746"/>
                  <a:pt x="1039" y="1746"/>
                </a:cubicBezTo>
                <a:lnTo>
                  <a:pt x="291" y="1746"/>
                </a:lnTo>
                <a:cubicBezTo>
                  <a:pt x="131" y="1746"/>
                  <a:pt x="0" y="1615"/>
                  <a:pt x="0" y="1455"/>
                </a:cubicBezTo>
                <a:lnTo>
                  <a:pt x="0" y="540"/>
                </a:lnTo>
                <a:cubicBezTo>
                  <a:pt x="0" y="380"/>
                  <a:pt x="131" y="249"/>
                  <a:pt x="291" y="249"/>
                </a:cubicBezTo>
                <a:lnTo>
                  <a:pt x="515" y="249"/>
                </a:lnTo>
                <a:cubicBezTo>
                  <a:pt x="535" y="109"/>
                  <a:pt x="656" y="0"/>
                  <a:pt x="802" y="0"/>
                </a:cubicBezTo>
                <a:lnTo>
                  <a:pt x="1205" y="0"/>
                </a:lnTo>
                <a:cubicBezTo>
                  <a:pt x="1366" y="0"/>
                  <a:pt x="1496" y="131"/>
                  <a:pt x="1496" y="291"/>
                </a:cubicBezTo>
                <a:lnTo>
                  <a:pt x="1496" y="489"/>
                </a:lnTo>
                <a:cubicBezTo>
                  <a:pt x="1469" y="484"/>
                  <a:pt x="1441" y="480"/>
                  <a:pt x="1413" y="479"/>
                </a:cubicBezTo>
                <a:lnTo>
                  <a:pt x="1413" y="291"/>
                </a:lnTo>
                <a:cubicBezTo>
                  <a:pt x="1413" y="176"/>
                  <a:pt x="1320" y="83"/>
                  <a:pt x="1205" y="83"/>
                </a:cubicBezTo>
                <a:lnTo>
                  <a:pt x="802" y="83"/>
                </a:lnTo>
                <a:cubicBezTo>
                  <a:pt x="701" y="83"/>
                  <a:pt x="617" y="155"/>
                  <a:pt x="598" y="249"/>
                </a:cubicBezTo>
                <a:lnTo>
                  <a:pt x="1039" y="249"/>
                </a:lnTo>
                <a:cubicBezTo>
                  <a:pt x="1180" y="249"/>
                  <a:pt x="1297" y="349"/>
                  <a:pt x="1324" y="482"/>
                </a:cubicBezTo>
                <a:cubicBezTo>
                  <a:pt x="1297" y="485"/>
                  <a:pt x="1270" y="491"/>
                  <a:pt x="1243" y="499"/>
                </a:cubicBezTo>
                <a:cubicBezTo>
                  <a:pt x="1224" y="404"/>
                  <a:pt x="1140" y="333"/>
                  <a:pt x="1039" y="333"/>
                </a:cubicBezTo>
                <a:lnTo>
                  <a:pt x="291" y="333"/>
                </a:lnTo>
                <a:cubicBezTo>
                  <a:pt x="177" y="333"/>
                  <a:pt x="83" y="426"/>
                  <a:pt x="83" y="540"/>
                </a:cubicBezTo>
                <a:lnTo>
                  <a:pt x="83" y="1455"/>
                </a:lnTo>
                <a:cubicBezTo>
                  <a:pt x="83" y="1569"/>
                  <a:pt x="177" y="1663"/>
                  <a:pt x="291" y="1663"/>
                </a:cubicBezTo>
                <a:lnTo>
                  <a:pt x="1039" y="1663"/>
                </a:lnTo>
                <a:cubicBezTo>
                  <a:pt x="1126" y="1663"/>
                  <a:pt x="1200" y="1609"/>
                  <a:pt x="1231" y="1534"/>
                </a:cubicBezTo>
                <a:close/>
                <a:moveTo>
                  <a:pt x="1641" y="1453"/>
                </a:moveTo>
                <a:cubicBezTo>
                  <a:pt x="1401" y="1591"/>
                  <a:pt x="1093" y="1509"/>
                  <a:pt x="955" y="1269"/>
                </a:cubicBezTo>
                <a:cubicBezTo>
                  <a:pt x="816" y="1029"/>
                  <a:pt x="899" y="722"/>
                  <a:pt x="1138" y="583"/>
                </a:cubicBezTo>
                <a:cubicBezTo>
                  <a:pt x="1378" y="445"/>
                  <a:pt x="1686" y="527"/>
                  <a:pt x="1824" y="767"/>
                </a:cubicBezTo>
                <a:cubicBezTo>
                  <a:pt x="1963" y="1007"/>
                  <a:pt x="1880" y="1314"/>
                  <a:pt x="1641" y="1453"/>
                </a:cubicBezTo>
                <a:close/>
                <a:moveTo>
                  <a:pt x="1599" y="1381"/>
                </a:moveTo>
                <a:cubicBezTo>
                  <a:pt x="1799" y="1266"/>
                  <a:pt x="1868" y="1009"/>
                  <a:pt x="1752" y="809"/>
                </a:cubicBezTo>
                <a:cubicBezTo>
                  <a:pt x="1637" y="608"/>
                  <a:pt x="1380" y="539"/>
                  <a:pt x="1180" y="655"/>
                </a:cubicBezTo>
                <a:cubicBezTo>
                  <a:pt x="980" y="771"/>
                  <a:pt x="911" y="1027"/>
                  <a:pt x="1026" y="1228"/>
                </a:cubicBezTo>
                <a:cubicBezTo>
                  <a:pt x="1142" y="1428"/>
                  <a:pt x="1399" y="1497"/>
                  <a:pt x="1599" y="1381"/>
                </a:cubicBezTo>
                <a:close/>
                <a:moveTo>
                  <a:pt x="1767" y="1422"/>
                </a:moveTo>
                <a:lnTo>
                  <a:pt x="1551" y="1547"/>
                </a:lnTo>
                <a:lnTo>
                  <a:pt x="1717" y="1835"/>
                </a:lnTo>
                <a:lnTo>
                  <a:pt x="1933" y="1710"/>
                </a:lnTo>
                <a:lnTo>
                  <a:pt x="1767" y="1422"/>
                </a:lnTo>
                <a:close/>
                <a:moveTo>
                  <a:pt x="1956" y="1749"/>
                </a:moveTo>
                <a:lnTo>
                  <a:pt x="1739" y="1874"/>
                </a:lnTo>
                <a:cubicBezTo>
                  <a:pt x="1774" y="1934"/>
                  <a:pt x="1850" y="1954"/>
                  <a:pt x="1910" y="1919"/>
                </a:cubicBezTo>
                <a:cubicBezTo>
                  <a:pt x="1969" y="1885"/>
                  <a:pt x="1990" y="1809"/>
                  <a:pt x="1956" y="1749"/>
                </a:cubicBezTo>
                <a:close/>
                <a:moveTo>
                  <a:pt x="803" y="551"/>
                </a:moveTo>
                <a:lnTo>
                  <a:pt x="249" y="551"/>
                </a:lnTo>
                <a:lnTo>
                  <a:pt x="249" y="613"/>
                </a:lnTo>
                <a:lnTo>
                  <a:pt x="803" y="613"/>
                </a:lnTo>
                <a:lnTo>
                  <a:pt x="803" y="551"/>
                </a:lnTo>
                <a:close/>
                <a:moveTo>
                  <a:pt x="675" y="828"/>
                </a:moveTo>
                <a:lnTo>
                  <a:pt x="249" y="828"/>
                </a:lnTo>
                <a:lnTo>
                  <a:pt x="249" y="890"/>
                </a:lnTo>
                <a:lnTo>
                  <a:pt x="675" y="890"/>
                </a:lnTo>
                <a:lnTo>
                  <a:pt x="675" y="828"/>
                </a:lnTo>
                <a:close/>
                <a:moveTo>
                  <a:pt x="249" y="1167"/>
                </a:moveTo>
                <a:lnTo>
                  <a:pt x="675" y="1167"/>
                </a:lnTo>
                <a:lnTo>
                  <a:pt x="675" y="1105"/>
                </a:lnTo>
                <a:lnTo>
                  <a:pt x="249" y="1105"/>
                </a:lnTo>
                <a:lnTo>
                  <a:pt x="249" y="1167"/>
                </a:lnTo>
                <a:close/>
                <a:moveTo>
                  <a:pt x="249" y="1444"/>
                </a:moveTo>
                <a:lnTo>
                  <a:pt x="803" y="1444"/>
                </a:lnTo>
                <a:lnTo>
                  <a:pt x="803" y="1382"/>
                </a:lnTo>
                <a:lnTo>
                  <a:pt x="249" y="1382"/>
                </a:lnTo>
                <a:lnTo>
                  <a:pt x="249" y="1444"/>
                </a:lnTo>
                <a:close/>
                <a:moveTo>
                  <a:pt x="1308" y="1105"/>
                </a:moveTo>
                <a:lnTo>
                  <a:pt x="1179" y="961"/>
                </a:lnTo>
                <a:lnTo>
                  <a:pt x="1118" y="1017"/>
                </a:lnTo>
                <a:lnTo>
                  <a:pt x="1300" y="1219"/>
                </a:lnTo>
                <a:lnTo>
                  <a:pt x="1657" y="922"/>
                </a:lnTo>
                <a:lnTo>
                  <a:pt x="1604" y="858"/>
                </a:lnTo>
                <a:lnTo>
                  <a:pt x="1308" y="11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87845" y="2205990"/>
            <a:ext cx="4376420" cy="3503930"/>
          </a:xfrm>
          <a:prstGeom prst="rect">
            <a:avLst/>
          </a:prstGeom>
          <a:noFill/>
          <a:ln>
            <a:solidFill>
              <a:srgbClr val="F36B2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071360" y="2418080"/>
            <a:ext cx="4009390" cy="3080385"/>
          </a:xfrm>
          <a:prstGeom prst="rect">
            <a:avLst/>
          </a:prstGeom>
        </p:spPr>
        <p:txBody>
          <a:bodyPr wrap="square">
            <a:spAutoFit/>
          </a:bodyPr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一是加强本地、本单位相关政策研究，丰富解读形式，提升政策知晓度。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二是深化信息公开内容，畅通政民互动渠道，确定专人负责留言收集、答复。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三是多向兄弟单位学习工作经验和经典案例，适时修订完善政务公开工作制度。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îṥḻiďè"/>
          <p:cNvSpPr/>
          <p:nvPr/>
        </p:nvSpPr>
        <p:spPr bwMode="auto">
          <a:xfrm>
            <a:off x="6828201" y="1076659"/>
            <a:ext cx="429392" cy="429392"/>
          </a:xfrm>
          <a:custGeom>
            <a:avLst/>
            <a:gdLst>
              <a:gd name="T0" fmla="*/ 865144 w 19679"/>
              <a:gd name="T1" fmla="*/ 949352 h 19679"/>
              <a:gd name="T2" fmla="*/ 865144 w 19679"/>
              <a:gd name="T3" fmla="*/ 949352 h 19679"/>
              <a:gd name="T4" fmla="*/ 865144 w 19679"/>
              <a:gd name="T5" fmla="*/ 949352 h 19679"/>
              <a:gd name="T6" fmla="*/ 865144 w 19679"/>
              <a:gd name="T7" fmla="*/ 94935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E4D32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îşļïḓè"/>
          <p:cNvSpPr/>
          <p:nvPr/>
        </p:nvSpPr>
        <p:spPr bwMode="auto">
          <a:xfrm>
            <a:off x="6939291" y="1189768"/>
            <a:ext cx="207211" cy="203171"/>
          </a:xfrm>
          <a:custGeom>
            <a:avLst/>
            <a:gdLst>
              <a:gd name="T0" fmla="*/ 1312 w 1990"/>
              <a:gd name="T1" fmla="*/ 1552 h 1954"/>
              <a:gd name="T2" fmla="*/ 291 w 1990"/>
              <a:gd name="T3" fmla="*/ 1746 h 1954"/>
              <a:gd name="T4" fmla="*/ 0 w 1990"/>
              <a:gd name="T5" fmla="*/ 540 h 1954"/>
              <a:gd name="T6" fmla="*/ 515 w 1990"/>
              <a:gd name="T7" fmla="*/ 249 h 1954"/>
              <a:gd name="T8" fmla="*/ 1205 w 1990"/>
              <a:gd name="T9" fmla="*/ 0 h 1954"/>
              <a:gd name="T10" fmla="*/ 1496 w 1990"/>
              <a:gd name="T11" fmla="*/ 489 h 1954"/>
              <a:gd name="T12" fmla="*/ 1413 w 1990"/>
              <a:gd name="T13" fmla="*/ 291 h 1954"/>
              <a:gd name="T14" fmla="*/ 802 w 1990"/>
              <a:gd name="T15" fmla="*/ 83 h 1954"/>
              <a:gd name="T16" fmla="*/ 1039 w 1990"/>
              <a:gd name="T17" fmla="*/ 249 h 1954"/>
              <a:gd name="T18" fmla="*/ 1243 w 1990"/>
              <a:gd name="T19" fmla="*/ 499 h 1954"/>
              <a:gd name="T20" fmla="*/ 291 w 1990"/>
              <a:gd name="T21" fmla="*/ 333 h 1954"/>
              <a:gd name="T22" fmla="*/ 83 w 1990"/>
              <a:gd name="T23" fmla="*/ 1455 h 1954"/>
              <a:gd name="T24" fmla="*/ 1039 w 1990"/>
              <a:gd name="T25" fmla="*/ 1663 h 1954"/>
              <a:gd name="T26" fmla="*/ 1641 w 1990"/>
              <a:gd name="T27" fmla="*/ 1453 h 1954"/>
              <a:gd name="T28" fmla="*/ 1138 w 1990"/>
              <a:gd name="T29" fmla="*/ 583 h 1954"/>
              <a:gd name="T30" fmla="*/ 1641 w 1990"/>
              <a:gd name="T31" fmla="*/ 1453 h 1954"/>
              <a:gd name="T32" fmla="*/ 1752 w 1990"/>
              <a:gd name="T33" fmla="*/ 809 h 1954"/>
              <a:gd name="T34" fmla="*/ 1026 w 1990"/>
              <a:gd name="T35" fmla="*/ 1228 h 1954"/>
              <a:gd name="T36" fmla="*/ 1767 w 1990"/>
              <a:gd name="T37" fmla="*/ 1422 h 1954"/>
              <a:gd name="T38" fmla="*/ 1717 w 1990"/>
              <a:gd name="T39" fmla="*/ 1835 h 1954"/>
              <a:gd name="T40" fmla="*/ 1767 w 1990"/>
              <a:gd name="T41" fmla="*/ 1422 h 1954"/>
              <a:gd name="T42" fmla="*/ 1739 w 1990"/>
              <a:gd name="T43" fmla="*/ 1874 h 1954"/>
              <a:gd name="T44" fmla="*/ 1956 w 1990"/>
              <a:gd name="T45" fmla="*/ 1749 h 1954"/>
              <a:gd name="T46" fmla="*/ 249 w 1990"/>
              <a:gd name="T47" fmla="*/ 551 h 1954"/>
              <a:gd name="T48" fmla="*/ 803 w 1990"/>
              <a:gd name="T49" fmla="*/ 613 h 1954"/>
              <a:gd name="T50" fmla="*/ 675 w 1990"/>
              <a:gd name="T51" fmla="*/ 828 h 1954"/>
              <a:gd name="T52" fmla="*/ 249 w 1990"/>
              <a:gd name="T53" fmla="*/ 890 h 1954"/>
              <a:gd name="T54" fmla="*/ 675 w 1990"/>
              <a:gd name="T55" fmla="*/ 828 h 1954"/>
              <a:gd name="T56" fmla="*/ 675 w 1990"/>
              <a:gd name="T57" fmla="*/ 1167 h 1954"/>
              <a:gd name="T58" fmla="*/ 249 w 1990"/>
              <a:gd name="T59" fmla="*/ 1105 h 1954"/>
              <a:gd name="T60" fmla="*/ 249 w 1990"/>
              <a:gd name="T61" fmla="*/ 1444 h 1954"/>
              <a:gd name="T62" fmla="*/ 803 w 1990"/>
              <a:gd name="T63" fmla="*/ 1382 h 1954"/>
              <a:gd name="T64" fmla="*/ 249 w 1990"/>
              <a:gd name="T65" fmla="*/ 1444 h 1954"/>
              <a:gd name="T66" fmla="*/ 1179 w 1990"/>
              <a:gd name="T67" fmla="*/ 961 h 1954"/>
              <a:gd name="T68" fmla="*/ 1300 w 1990"/>
              <a:gd name="T69" fmla="*/ 1219 h 1954"/>
              <a:gd name="T70" fmla="*/ 1604 w 1990"/>
              <a:gd name="T71" fmla="*/ 858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90" h="1954">
                <a:moveTo>
                  <a:pt x="1231" y="1534"/>
                </a:moveTo>
                <a:cubicBezTo>
                  <a:pt x="1258" y="1542"/>
                  <a:pt x="1285" y="1548"/>
                  <a:pt x="1312" y="1552"/>
                </a:cubicBezTo>
                <a:cubicBezTo>
                  <a:pt x="1272" y="1665"/>
                  <a:pt x="1165" y="1746"/>
                  <a:pt x="1039" y="1746"/>
                </a:cubicBezTo>
                <a:lnTo>
                  <a:pt x="291" y="1746"/>
                </a:lnTo>
                <a:cubicBezTo>
                  <a:pt x="131" y="1746"/>
                  <a:pt x="0" y="1615"/>
                  <a:pt x="0" y="1455"/>
                </a:cubicBezTo>
                <a:lnTo>
                  <a:pt x="0" y="540"/>
                </a:lnTo>
                <a:cubicBezTo>
                  <a:pt x="0" y="380"/>
                  <a:pt x="131" y="249"/>
                  <a:pt x="291" y="249"/>
                </a:cubicBezTo>
                <a:lnTo>
                  <a:pt x="515" y="249"/>
                </a:lnTo>
                <a:cubicBezTo>
                  <a:pt x="535" y="109"/>
                  <a:pt x="656" y="0"/>
                  <a:pt x="802" y="0"/>
                </a:cubicBezTo>
                <a:lnTo>
                  <a:pt x="1205" y="0"/>
                </a:lnTo>
                <a:cubicBezTo>
                  <a:pt x="1366" y="0"/>
                  <a:pt x="1496" y="131"/>
                  <a:pt x="1496" y="291"/>
                </a:cubicBezTo>
                <a:lnTo>
                  <a:pt x="1496" y="489"/>
                </a:lnTo>
                <a:cubicBezTo>
                  <a:pt x="1469" y="484"/>
                  <a:pt x="1441" y="480"/>
                  <a:pt x="1413" y="479"/>
                </a:cubicBezTo>
                <a:lnTo>
                  <a:pt x="1413" y="291"/>
                </a:lnTo>
                <a:cubicBezTo>
                  <a:pt x="1413" y="176"/>
                  <a:pt x="1320" y="83"/>
                  <a:pt x="1205" y="83"/>
                </a:cubicBezTo>
                <a:lnTo>
                  <a:pt x="802" y="83"/>
                </a:lnTo>
                <a:cubicBezTo>
                  <a:pt x="701" y="83"/>
                  <a:pt x="617" y="155"/>
                  <a:pt x="598" y="249"/>
                </a:cubicBezTo>
                <a:lnTo>
                  <a:pt x="1039" y="249"/>
                </a:lnTo>
                <a:cubicBezTo>
                  <a:pt x="1180" y="249"/>
                  <a:pt x="1297" y="349"/>
                  <a:pt x="1324" y="482"/>
                </a:cubicBezTo>
                <a:cubicBezTo>
                  <a:pt x="1297" y="485"/>
                  <a:pt x="1270" y="491"/>
                  <a:pt x="1243" y="499"/>
                </a:cubicBezTo>
                <a:cubicBezTo>
                  <a:pt x="1224" y="404"/>
                  <a:pt x="1140" y="333"/>
                  <a:pt x="1039" y="333"/>
                </a:cubicBezTo>
                <a:lnTo>
                  <a:pt x="291" y="333"/>
                </a:lnTo>
                <a:cubicBezTo>
                  <a:pt x="177" y="333"/>
                  <a:pt x="83" y="426"/>
                  <a:pt x="83" y="540"/>
                </a:cubicBezTo>
                <a:lnTo>
                  <a:pt x="83" y="1455"/>
                </a:lnTo>
                <a:cubicBezTo>
                  <a:pt x="83" y="1569"/>
                  <a:pt x="177" y="1663"/>
                  <a:pt x="291" y="1663"/>
                </a:cubicBezTo>
                <a:lnTo>
                  <a:pt x="1039" y="1663"/>
                </a:lnTo>
                <a:cubicBezTo>
                  <a:pt x="1126" y="1663"/>
                  <a:pt x="1200" y="1609"/>
                  <a:pt x="1231" y="1534"/>
                </a:cubicBezTo>
                <a:close/>
                <a:moveTo>
                  <a:pt x="1641" y="1453"/>
                </a:moveTo>
                <a:cubicBezTo>
                  <a:pt x="1401" y="1591"/>
                  <a:pt x="1093" y="1509"/>
                  <a:pt x="955" y="1269"/>
                </a:cubicBezTo>
                <a:cubicBezTo>
                  <a:pt x="816" y="1029"/>
                  <a:pt x="899" y="722"/>
                  <a:pt x="1138" y="583"/>
                </a:cubicBezTo>
                <a:cubicBezTo>
                  <a:pt x="1378" y="445"/>
                  <a:pt x="1686" y="527"/>
                  <a:pt x="1824" y="767"/>
                </a:cubicBezTo>
                <a:cubicBezTo>
                  <a:pt x="1963" y="1007"/>
                  <a:pt x="1880" y="1314"/>
                  <a:pt x="1641" y="1453"/>
                </a:cubicBezTo>
                <a:close/>
                <a:moveTo>
                  <a:pt x="1599" y="1381"/>
                </a:moveTo>
                <a:cubicBezTo>
                  <a:pt x="1799" y="1266"/>
                  <a:pt x="1868" y="1009"/>
                  <a:pt x="1752" y="809"/>
                </a:cubicBezTo>
                <a:cubicBezTo>
                  <a:pt x="1637" y="608"/>
                  <a:pt x="1380" y="539"/>
                  <a:pt x="1180" y="655"/>
                </a:cubicBezTo>
                <a:cubicBezTo>
                  <a:pt x="980" y="771"/>
                  <a:pt x="911" y="1027"/>
                  <a:pt x="1026" y="1228"/>
                </a:cubicBezTo>
                <a:cubicBezTo>
                  <a:pt x="1142" y="1428"/>
                  <a:pt x="1399" y="1497"/>
                  <a:pt x="1599" y="1381"/>
                </a:cubicBezTo>
                <a:close/>
                <a:moveTo>
                  <a:pt x="1767" y="1422"/>
                </a:moveTo>
                <a:lnTo>
                  <a:pt x="1551" y="1547"/>
                </a:lnTo>
                <a:lnTo>
                  <a:pt x="1717" y="1835"/>
                </a:lnTo>
                <a:lnTo>
                  <a:pt x="1933" y="1710"/>
                </a:lnTo>
                <a:lnTo>
                  <a:pt x="1767" y="1422"/>
                </a:lnTo>
                <a:close/>
                <a:moveTo>
                  <a:pt x="1956" y="1749"/>
                </a:moveTo>
                <a:lnTo>
                  <a:pt x="1739" y="1874"/>
                </a:lnTo>
                <a:cubicBezTo>
                  <a:pt x="1774" y="1934"/>
                  <a:pt x="1850" y="1954"/>
                  <a:pt x="1910" y="1919"/>
                </a:cubicBezTo>
                <a:cubicBezTo>
                  <a:pt x="1969" y="1885"/>
                  <a:pt x="1990" y="1809"/>
                  <a:pt x="1956" y="1749"/>
                </a:cubicBezTo>
                <a:close/>
                <a:moveTo>
                  <a:pt x="803" y="551"/>
                </a:moveTo>
                <a:lnTo>
                  <a:pt x="249" y="551"/>
                </a:lnTo>
                <a:lnTo>
                  <a:pt x="249" y="613"/>
                </a:lnTo>
                <a:lnTo>
                  <a:pt x="803" y="613"/>
                </a:lnTo>
                <a:lnTo>
                  <a:pt x="803" y="551"/>
                </a:lnTo>
                <a:close/>
                <a:moveTo>
                  <a:pt x="675" y="828"/>
                </a:moveTo>
                <a:lnTo>
                  <a:pt x="249" y="828"/>
                </a:lnTo>
                <a:lnTo>
                  <a:pt x="249" y="890"/>
                </a:lnTo>
                <a:lnTo>
                  <a:pt x="675" y="890"/>
                </a:lnTo>
                <a:lnTo>
                  <a:pt x="675" y="828"/>
                </a:lnTo>
                <a:close/>
                <a:moveTo>
                  <a:pt x="249" y="1167"/>
                </a:moveTo>
                <a:lnTo>
                  <a:pt x="675" y="1167"/>
                </a:lnTo>
                <a:lnTo>
                  <a:pt x="675" y="1105"/>
                </a:lnTo>
                <a:lnTo>
                  <a:pt x="249" y="1105"/>
                </a:lnTo>
                <a:lnTo>
                  <a:pt x="249" y="1167"/>
                </a:lnTo>
                <a:close/>
                <a:moveTo>
                  <a:pt x="249" y="1444"/>
                </a:moveTo>
                <a:lnTo>
                  <a:pt x="803" y="1444"/>
                </a:lnTo>
                <a:lnTo>
                  <a:pt x="803" y="1382"/>
                </a:lnTo>
                <a:lnTo>
                  <a:pt x="249" y="1382"/>
                </a:lnTo>
                <a:lnTo>
                  <a:pt x="249" y="1444"/>
                </a:lnTo>
                <a:close/>
                <a:moveTo>
                  <a:pt x="1308" y="1105"/>
                </a:moveTo>
                <a:lnTo>
                  <a:pt x="1179" y="961"/>
                </a:lnTo>
                <a:lnTo>
                  <a:pt x="1118" y="1017"/>
                </a:lnTo>
                <a:lnTo>
                  <a:pt x="1300" y="1219"/>
                </a:lnTo>
                <a:lnTo>
                  <a:pt x="1657" y="922"/>
                </a:lnTo>
                <a:lnTo>
                  <a:pt x="1604" y="858"/>
                </a:lnTo>
                <a:lnTo>
                  <a:pt x="1308" y="11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03408" y="831203"/>
            <a:ext cx="2185182" cy="218518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61359" y="3584511"/>
            <a:ext cx="56692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800" b="1" dirty="0">
                <a:solidFill>
                  <a:srgbClr val="FB6928"/>
                </a:solidFill>
                <a:cs typeface="+mn-ea"/>
                <a:sym typeface="+mn-lt"/>
              </a:rPr>
              <a:t>其他需要报告的事项</a:t>
            </a:r>
            <a:endParaRPr sz="4800" b="1" dirty="0">
              <a:solidFill>
                <a:srgbClr val="FB6928"/>
              </a:solidFill>
              <a:cs typeface="+mn-ea"/>
              <a:sym typeface="+mn-lt"/>
            </a:endParaRPr>
          </a:p>
        </p:txBody>
      </p:sp>
      <p:sp>
        <p:nvSpPr>
          <p:cNvPr id="7" name="箭头: V 形 6"/>
          <p:cNvSpPr/>
          <p:nvPr/>
        </p:nvSpPr>
        <p:spPr>
          <a:xfrm rot="16200000" flipH="1">
            <a:off x="5828062" y="4988625"/>
            <a:ext cx="535875" cy="975360"/>
          </a:xfrm>
          <a:prstGeom prst="chevron">
            <a:avLst>
              <a:gd name="adj" fmla="val 72508"/>
            </a:avLst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21112" y="1348896"/>
            <a:ext cx="141148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19174" y="3045706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11992" y="8331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17682" y="1326335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15448" y="2458804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639574" y="4511432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 bldLvl="0" animBg="1"/>
      <p:bldP spid="8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258568" y="2473325"/>
            <a:ext cx="9674225" cy="1450975"/>
            <a:chOff x="1193967" y="2574234"/>
            <a:chExt cx="6125818" cy="1451114"/>
          </a:xfrm>
        </p:grpSpPr>
        <p:sp>
          <p:nvSpPr>
            <p:cNvPr id="13" name="矩形 12"/>
            <p:cNvSpPr/>
            <p:nvPr/>
          </p:nvSpPr>
          <p:spPr>
            <a:xfrm>
              <a:off x="1193967" y="2905918"/>
              <a:ext cx="6125818" cy="553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tx1"/>
                  </a:solidFill>
                  <a:cs typeface="+mn-ea"/>
                  <a:sym typeface="+mn-lt"/>
                </a:rPr>
                <a:t>海盐县供销合作总社2022年未收取政务公开相关处理费。</a:t>
              </a: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左中括号 13"/>
            <p:cNvSpPr/>
            <p:nvPr/>
          </p:nvSpPr>
          <p:spPr>
            <a:xfrm>
              <a:off x="1232452" y="2574235"/>
              <a:ext cx="314739" cy="1451113"/>
            </a:xfrm>
            <a:prstGeom prst="leftBracket">
              <a:avLst>
                <a:gd name="adj" fmla="val 0"/>
              </a:avLst>
            </a:prstGeom>
            <a:ln w="698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左中括号 14"/>
            <p:cNvSpPr/>
            <p:nvPr/>
          </p:nvSpPr>
          <p:spPr>
            <a:xfrm flipH="1">
              <a:off x="6958751" y="2574234"/>
              <a:ext cx="314739" cy="1451113"/>
            </a:xfrm>
            <a:prstGeom prst="leftBracket">
              <a:avLst>
                <a:gd name="adj" fmla="val 0"/>
              </a:avLst>
            </a:prstGeom>
            <a:ln w="698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 rot="16200000">
            <a:off x="-973919" y="2493227"/>
            <a:ext cx="6858000" cy="1871540"/>
          </a:xfrm>
          <a:prstGeom prst="rect">
            <a:avLst/>
          </a:prstGeom>
          <a:gradFill>
            <a:gsLst>
              <a:gs pos="77000">
                <a:srgbClr val="FE532B"/>
              </a:gs>
              <a:gs pos="0">
                <a:srgbClr val="FB6928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6140" y="692785"/>
            <a:ext cx="6141720" cy="587375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66093" y="2552318"/>
            <a:ext cx="2377976" cy="1753235"/>
          </a:xfrm>
          <a:prstGeom prst="rect">
            <a:avLst/>
          </a:prstGeom>
          <a:solidFill>
            <a:srgbClr val="FEFEFE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gradFill>
                  <a:gsLst>
                    <a:gs pos="100000">
                      <a:srgbClr val="ED4023"/>
                    </a:gs>
                    <a:gs pos="0">
                      <a:srgbClr val="FE532B"/>
                    </a:gs>
                  </a:gsLst>
                  <a:lin ang="5400000" scaled="0"/>
                </a:gradFill>
                <a:cs typeface="+mn-ea"/>
                <a:sym typeface="+mn-lt"/>
              </a:rPr>
              <a:t>目</a:t>
            </a:r>
            <a:endParaRPr lang="zh-CN" altLang="en-US" sz="5400" b="1" dirty="0">
              <a:gradFill>
                <a:gsLst>
                  <a:gs pos="100000">
                    <a:srgbClr val="ED4023"/>
                  </a:gs>
                  <a:gs pos="0">
                    <a:srgbClr val="FE532B"/>
                  </a:gs>
                </a:gsLst>
                <a:lin ang="5400000" scaled="0"/>
              </a:gradFill>
              <a:cs typeface="+mn-ea"/>
              <a:sym typeface="+mn-lt"/>
            </a:endParaRPr>
          </a:p>
          <a:p>
            <a:pPr algn="ctr"/>
            <a:r>
              <a:rPr lang="zh-CN" altLang="en-US" sz="5400" b="1" dirty="0">
                <a:gradFill>
                  <a:gsLst>
                    <a:gs pos="100000">
                      <a:srgbClr val="ED4023"/>
                    </a:gs>
                    <a:gs pos="0">
                      <a:srgbClr val="FE532B"/>
                    </a:gs>
                  </a:gsLst>
                  <a:lin ang="5400000" scaled="0"/>
                </a:gradFill>
                <a:cs typeface="+mn-ea"/>
                <a:sym typeface="+mn-lt"/>
              </a:rPr>
              <a:t>录</a:t>
            </a:r>
            <a:endParaRPr lang="en-US" altLang="zh-CN" sz="5400" dirty="0">
              <a:gradFill>
                <a:gsLst>
                  <a:gs pos="100000">
                    <a:srgbClr val="ED4023"/>
                  </a:gs>
                  <a:gs pos="0">
                    <a:srgbClr val="FE532B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373245" y="644525"/>
            <a:ext cx="713105" cy="680085"/>
          </a:xfrm>
          <a:prstGeom prst="ellipse">
            <a:avLst/>
          </a:prstGeom>
          <a:gradFill>
            <a:gsLst>
              <a:gs pos="98000">
                <a:srgbClr val="FB6928"/>
              </a:gs>
              <a:gs pos="19000">
                <a:srgbClr val="F54A05"/>
              </a:gs>
            </a:gsLst>
            <a:lin ang="27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44698" y="758903"/>
            <a:ext cx="1402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总体情况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73245" y="697230"/>
            <a:ext cx="713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676140" y="1584960"/>
            <a:ext cx="6142990" cy="587375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4373245" y="1536700"/>
            <a:ext cx="713105" cy="680085"/>
          </a:xfrm>
          <a:prstGeom prst="ellipse">
            <a:avLst/>
          </a:prstGeom>
          <a:gradFill>
            <a:gsLst>
              <a:gs pos="98000">
                <a:srgbClr val="FB6928"/>
              </a:gs>
              <a:gs pos="19000">
                <a:srgbClr val="F54A05"/>
              </a:gs>
            </a:gsLst>
            <a:lin ang="27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344698" y="1651078"/>
            <a:ext cx="32308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主动公开政府信息情况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4373245" y="1589405"/>
            <a:ext cx="713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4676140" y="2543175"/>
            <a:ext cx="6141720" cy="587375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1" name="椭圆 100"/>
          <p:cNvSpPr/>
          <p:nvPr/>
        </p:nvSpPr>
        <p:spPr>
          <a:xfrm>
            <a:off x="4373245" y="2494915"/>
            <a:ext cx="713105" cy="680085"/>
          </a:xfrm>
          <a:prstGeom prst="ellipse">
            <a:avLst/>
          </a:prstGeom>
          <a:gradFill>
            <a:gsLst>
              <a:gs pos="98000">
                <a:srgbClr val="FB6928"/>
              </a:gs>
              <a:gs pos="19000">
                <a:srgbClr val="F54A05"/>
              </a:gs>
            </a:gsLst>
            <a:lin ang="27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5344698" y="2609293"/>
            <a:ext cx="47548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收到和处理政府信息公开申请情况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4373245" y="2547620"/>
            <a:ext cx="713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676140" y="3501390"/>
            <a:ext cx="6142355" cy="587375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4373245" y="3453130"/>
            <a:ext cx="713105" cy="680085"/>
          </a:xfrm>
          <a:prstGeom prst="ellipse">
            <a:avLst/>
          </a:prstGeom>
          <a:gradFill>
            <a:gsLst>
              <a:gs pos="98000">
                <a:srgbClr val="FB6928"/>
              </a:gs>
              <a:gs pos="19000">
                <a:srgbClr val="F54A05"/>
              </a:gs>
            </a:gsLst>
            <a:lin ang="27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5344698" y="3567508"/>
            <a:ext cx="53644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政府信息公开行政复议、行政诉讼情况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4373245" y="3505835"/>
            <a:ext cx="713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4676140" y="4464685"/>
            <a:ext cx="6141720" cy="587375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4373245" y="4416425"/>
            <a:ext cx="713105" cy="680085"/>
          </a:xfrm>
          <a:prstGeom prst="ellipse">
            <a:avLst/>
          </a:prstGeom>
          <a:gradFill>
            <a:gsLst>
              <a:gs pos="98000">
                <a:srgbClr val="FB6928"/>
              </a:gs>
              <a:gs pos="19000">
                <a:srgbClr val="F54A05"/>
              </a:gs>
            </a:gsLst>
            <a:lin ang="27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5344698" y="4530803"/>
            <a:ext cx="38404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存在的主要问题及改进情况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4373245" y="4469130"/>
            <a:ext cx="713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4676140" y="5433060"/>
            <a:ext cx="6141720" cy="587375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4373245" y="5384800"/>
            <a:ext cx="713105" cy="680085"/>
          </a:xfrm>
          <a:prstGeom prst="ellipse">
            <a:avLst/>
          </a:prstGeom>
          <a:gradFill>
            <a:gsLst>
              <a:gs pos="98000">
                <a:srgbClr val="FB6928"/>
              </a:gs>
              <a:gs pos="19000">
                <a:srgbClr val="F54A05"/>
              </a:gs>
            </a:gsLst>
            <a:lin ang="27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344698" y="5499178"/>
            <a:ext cx="29260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其他需要报告的事项</a:t>
            </a:r>
            <a:endParaRPr lang="zh-CN" altLang="en-US" sz="2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4373245" y="5437505"/>
            <a:ext cx="713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6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bldLvl="0" animBg="1"/>
      <p:bldP spid="6" grpId="0" bldLvl="0" animBg="1"/>
      <p:bldP spid="7" grpId="0" bldLvl="0" animBg="1"/>
      <p:bldP spid="8" grpId="0"/>
      <p:bldP spid="20" grpId="0"/>
      <p:bldP spid="96" grpId="0" bldLvl="0" animBg="1"/>
      <p:bldP spid="97" grpId="0" bldLvl="0" animBg="1"/>
      <p:bldP spid="98" grpId="0"/>
      <p:bldP spid="99" grpId="0"/>
      <p:bldP spid="100" grpId="0" bldLvl="0" animBg="1"/>
      <p:bldP spid="101" grpId="0" bldLvl="0" animBg="1"/>
      <p:bldP spid="102" grpId="0"/>
      <p:bldP spid="103" grpId="0"/>
      <p:bldP spid="104" grpId="0" bldLvl="0" animBg="1"/>
      <p:bldP spid="105" grpId="0" bldLvl="0" animBg="1"/>
      <p:bldP spid="106" grpId="0"/>
      <p:bldP spid="107" grpId="0"/>
      <p:bldP spid="108" grpId="0" bldLvl="0" animBg="1"/>
      <p:bldP spid="109" grpId="0" bldLvl="0" animBg="1"/>
      <p:bldP spid="110" grpId="0"/>
      <p:bldP spid="111" grpId="0"/>
      <p:bldP spid="112" grpId="0" bldLvl="0" animBg="1"/>
      <p:bldP spid="113" grpId="0" bldLvl="0" animBg="1"/>
      <p:bldP spid="114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03408" y="831203"/>
            <a:ext cx="2185182" cy="218518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85359" y="3584511"/>
            <a:ext cx="26212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800" b="1" dirty="0">
                <a:solidFill>
                  <a:srgbClr val="FB6928"/>
                </a:solidFill>
                <a:cs typeface="+mn-ea"/>
                <a:sym typeface="+mn-lt"/>
              </a:rPr>
              <a:t>总体情况</a:t>
            </a:r>
            <a:endParaRPr sz="4800" b="1" dirty="0">
              <a:solidFill>
                <a:srgbClr val="FB6928"/>
              </a:solidFill>
              <a:cs typeface="+mn-ea"/>
              <a:sym typeface="+mn-lt"/>
            </a:endParaRPr>
          </a:p>
        </p:txBody>
      </p:sp>
      <p:sp>
        <p:nvSpPr>
          <p:cNvPr id="7" name="箭头: V 形 6"/>
          <p:cNvSpPr/>
          <p:nvPr/>
        </p:nvSpPr>
        <p:spPr>
          <a:xfrm rot="16200000" flipH="1">
            <a:off x="5828062" y="4988625"/>
            <a:ext cx="535875" cy="975360"/>
          </a:xfrm>
          <a:prstGeom prst="chevron">
            <a:avLst>
              <a:gd name="adj" fmla="val 72508"/>
            </a:avLst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21112" y="1348896"/>
            <a:ext cx="1411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19174" y="3045706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11992" y="8331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17682" y="1326335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15448" y="2458804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639574" y="4353952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bldLvl="0" animBg="1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000814" y="324006"/>
            <a:ext cx="33832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54A05"/>
                </a:solidFill>
                <a:cs typeface="+mn-ea"/>
                <a:sym typeface="+mn-lt"/>
              </a:rPr>
              <a:t>（一）主动公开情况</a:t>
            </a:r>
            <a:endParaRPr sz="2800" b="1" dirty="0">
              <a:solidFill>
                <a:srgbClr val="F54A05"/>
              </a:solidFill>
              <a:cs typeface="+mn-ea"/>
              <a:sym typeface="+mn-lt"/>
            </a:endParaRPr>
          </a:p>
        </p:txBody>
      </p:sp>
      <p:grpSp>
        <p:nvGrpSpPr>
          <p:cNvPr id="46" name="Group 8"/>
          <p:cNvGrpSpPr>
            <a:grpSpLocks noChangeAspect="1"/>
          </p:cNvGrpSpPr>
          <p:nvPr/>
        </p:nvGrpSpPr>
        <p:grpSpPr bwMode="auto">
          <a:xfrm>
            <a:off x="453997" y="347345"/>
            <a:ext cx="546900" cy="498286"/>
            <a:chOff x="185" y="-402"/>
            <a:chExt cx="810" cy="738"/>
          </a:xfrm>
        </p:grpSpPr>
        <p:sp>
          <p:nvSpPr>
            <p:cNvPr id="4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3" name="圆角矩形 42"/>
          <p:cNvSpPr/>
          <p:nvPr/>
        </p:nvSpPr>
        <p:spPr>
          <a:xfrm>
            <a:off x="818515" y="1341120"/>
            <a:ext cx="4450080" cy="1911350"/>
          </a:xfrm>
          <a:prstGeom prst="roundRect">
            <a:avLst>
              <a:gd name="adj" fmla="val 7254"/>
            </a:avLst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íšliḑé"/>
          <p:cNvSpPr/>
          <p:nvPr/>
        </p:nvSpPr>
        <p:spPr bwMode="auto">
          <a:xfrm>
            <a:off x="1227455" y="1530985"/>
            <a:ext cx="3676650" cy="4222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  <a:scene3d>
              <a:camera prst="orthographicFront"/>
              <a:lightRig rig="threePt" dir="t"/>
            </a:scene3d>
            <a:sp3d contourW="12700"/>
          </a:bodyPr>
          <a:p>
            <a:endParaRPr lang="en-US" alt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517015" y="1558290"/>
            <a:ext cx="309816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01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做好信息公开常态化工作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963930" y="2162175"/>
            <a:ext cx="4203700" cy="922020"/>
          </a:xfrm>
          <a:prstGeom prst="rect">
            <a:avLst/>
          </a:prstGeom>
        </p:spPr>
        <p:txBody>
          <a:bodyPr wrap="square">
            <a:spAutoFit/>
          </a:bodyPr>
          <a:p>
            <a:pPr lvl="0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坚持以公开为常态、不公开为例外，加强政府信息公开主动性，2022年通过海盐县人民政府网站发布政务信息</a:t>
            </a:r>
            <a:r>
              <a:rPr lang="zh-CN" altLang="en-US" dirty="0">
                <a:solidFill>
                  <a:srgbClr val="EE4D32"/>
                </a:solidFill>
                <a:cs typeface="+mn-ea"/>
                <a:sym typeface="+mn-lt"/>
              </a:rPr>
              <a:t>73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条。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6033135" y="1341120"/>
            <a:ext cx="4450080" cy="1911350"/>
          </a:xfrm>
          <a:prstGeom prst="roundRect">
            <a:avLst>
              <a:gd name="adj" fmla="val 7254"/>
            </a:avLst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íšliḑé"/>
          <p:cNvSpPr/>
          <p:nvPr/>
        </p:nvSpPr>
        <p:spPr bwMode="auto">
          <a:xfrm>
            <a:off x="6442075" y="1530985"/>
            <a:ext cx="3676650" cy="4222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  <a:scene3d>
              <a:camera prst="orthographicFront"/>
              <a:lightRig rig="threePt" dir="t"/>
            </a:scene3d>
            <a:sp3d contourW="12700"/>
          </a:bodyPr>
          <a:p>
            <a:endParaRPr lang="en-US" alt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731635" y="1558290"/>
            <a:ext cx="309816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02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深化重点领域信息公开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178550" y="2162175"/>
            <a:ext cx="4203700" cy="922020"/>
          </a:xfrm>
          <a:prstGeom prst="rect">
            <a:avLst/>
          </a:prstGeom>
        </p:spPr>
        <p:txBody>
          <a:bodyPr wrap="square">
            <a:spAutoFit/>
          </a:bodyPr>
          <a:p>
            <a:pPr lvl="0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聚焦群众关切、社会关注度高的重点领域，发布土地托管、稳产保供、春耕备耕等群众关心的热点信息</a:t>
            </a:r>
            <a:r>
              <a:rPr lang="zh-CN" altLang="en-US" dirty="0">
                <a:solidFill>
                  <a:srgbClr val="EE4D32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条。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818515" y="3747770"/>
            <a:ext cx="4450080" cy="2177415"/>
          </a:xfrm>
          <a:prstGeom prst="roundRect">
            <a:avLst>
              <a:gd name="adj" fmla="val 7254"/>
            </a:avLst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íšliḑé"/>
          <p:cNvSpPr/>
          <p:nvPr/>
        </p:nvSpPr>
        <p:spPr bwMode="auto">
          <a:xfrm>
            <a:off x="1227455" y="3937635"/>
            <a:ext cx="3676650" cy="4222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  <a:scene3d>
              <a:camera prst="orthographicFront"/>
              <a:lightRig rig="threePt" dir="t"/>
            </a:scene3d>
            <a:sp3d contourW="12700"/>
          </a:bodyPr>
          <a:p>
            <a:endParaRPr lang="en-US" alt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517015" y="3964940"/>
            <a:ext cx="309816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03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抓好政策解读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63930" y="4568825"/>
            <a:ext cx="4203700" cy="1198880"/>
          </a:xfrm>
          <a:prstGeom prst="rect">
            <a:avLst/>
          </a:prstGeom>
        </p:spPr>
        <p:txBody>
          <a:bodyPr wrap="square">
            <a:spAutoFit/>
          </a:bodyPr>
          <a:p>
            <a:pPr lvl="0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通过“三服务”活动、农事服务中心窗口等渠道，做好“三农”政策宣传解读和咨询工作，发布图文、视频等多种形式的解读</a:t>
            </a:r>
            <a:r>
              <a:rPr lang="zh-CN" altLang="en-US" dirty="0">
                <a:solidFill>
                  <a:srgbClr val="EE4D32"/>
                </a:solidFill>
                <a:cs typeface="+mn-ea"/>
                <a:sym typeface="+mn-lt"/>
              </a:rPr>
              <a:t>13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条。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6033135" y="3747770"/>
            <a:ext cx="4450080" cy="2177415"/>
          </a:xfrm>
          <a:prstGeom prst="roundRect">
            <a:avLst>
              <a:gd name="adj" fmla="val 7254"/>
            </a:avLst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íšliḑé"/>
          <p:cNvSpPr/>
          <p:nvPr/>
        </p:nvSpPr>
        <p:spPr bwMode="auto">
          <a:xfrm>
            <a:off x="6442075" y="3937635"/>
            <a:ext cx="3676650" cy="4222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  <a:scene3d>
              <a:camera prst="orthographicFront"/>
              <a:lightRig rig="threePt" dir="t"/>
            </a:scene3d>
            <a:sp3d contourW="12700"/>
          </a:bodyPr>
          <a:p>
            <a:endParaRPr lang="en-US" alt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731635" y="3964940"/>
            <a:ext cx="309816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04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积极回应社会关切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178550" y="4568825"/>
            <a:ext cx="4203700" cy="1198880"/>
          </a:xfrm>
          <a:prstGeom prst="rect">
            <a:avLst/>
          </a:prstGeom>
        </p:spPr>
        <p:txBody>
          <a:bodyPr wrap="square">
            <a:spAutoFit/>
          </a:bodyPr>
          <a:p>
            <a:pPr lvl="0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开通微信公众号留言平台，及时回应群众咨询的高频问题，切实增强政府信息的公信力和引导力。2022年通过互动留言平台回应社会热点和群众关切</a:t>
            </a:r>
            <a:r>
              <a:rPr lang="zh-CN" altLang="en-US" dirty="0">
                <a:solidFill>
                  <a:srgbClr val="EE4D32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件。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345180" y="2169795"/>
            <a:ext cx="7028815" cy="2519045"/>
            <a:chOff x="639144" y="4352764"/>
            <a:chExt cx="6105520" cy="2156795"/>
          </a:xfrm>
        </p:grpSpPr>
        <p:sp>
          <p:nvSpPr>
            <p:cNvPr id="11" name="矩形 10"/>
            <p:cNvSpPr/>
            <p:nvPr/>
          </p:nvSpPr>
          <p:spPr>
            <a:xfrm>
              <a:off x="850126" y="4530135"/>
              <a:ext cx="5682588" cy="1659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ea typeface="+mn-lt"/>
                  <a:cs typeface="+mn-lt"/>
                  <a:sym typeface="+mn-lt"/>
                </a:rPr>
                <a:t>规范完善依申请公开办理流程，开通现场申请、网上申请、信函、传真等多个受理渠道。</a:t>
              </a:r>
              <a:endParaRPr lang="en-US" altLang="zh-CN" sz="2000" dirty="0">
                <a:solidFill>
                  <a:schemeClr val="tx1"/>
                </a:solidFill>
                <a:ea typeface="+mn-lt"/>
                <a:cs typeface="+mn-lt"/>
                <a:sym typeface="+mn-lt"/>
              </a:endParaRPr>
            </a:p>
            <a:p>
              <a:pPr indent="0">
                <a:lnSpc>
                  <a:spcPct val="150000"/>
                </a:lnSpc>
                <a:buFont typeface="Wingdings" panose="05000000000000000000" pitchFamily="2" charset="2"/>
                <a:buNone/>
              </a:pPr>
              <a:r>
                <a:rPr lang="zh-CN" altLang="en-US" sz="2000" dirty="0">
                  <a:solidFill>
                    <a:schemeClr val="tx1"/>
                  </a:solidFill>
                  <a:ea typeface="+mn-lt"/>
                  <a:cs typeface="+mn-lt"/>
                  <a:sym typeface="+mn-lt"/>
                </a:rPr>
                <a:t>2022年，县社未收到依申请公开政府信息办理事项，未发生因政府信息公开申请行政复议、提起行政诉讼的情况。</a:t>
              </a:r>
              <a:endParaRPr lang="zh-CN" altLang="en-US" sz="2000" dirty="0">
                <a:solidFill>
                  <a:schemeClr val="tx1"/>
                </a:solidFill>
                <a:ea typeface="+mn-lt"/>
                <a:cs typeface="+mn-lt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39144" y="4352764"/>
              <a:ext cx="6105520" cy="2156795"/>
            </a:xfrm>
            <a:prstGeom prst="rect">
              <a:avLst/>
            </a:prstGeom>
            <a:noFill/>
            <a:ln>
              <a:solidFill>
                <a:srgbClr val="F36B2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000814" y="324006"/>
            <a:ext cx="37388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EE4D32"/>
                </a:solidFill>
                <a:cs typeface="+mn-ea"/>
                <a:sym typeface="+mn-lt"/>
              </a:rPr>
              <a:t>（</a:t>
            </a:r>
            <a:r>
              <a:rPr lang="zh-CN" sz="2800" b="1" dirty="0">
                <a:solidFill>
                  <a:srgbClr val="EE4D32"/>
                </a:solidFill>
                <a:cs typeface="+mn-ea"/>
                <a:sym typeface="+mn-lt"/>
              </a:rPr>
              <a:t>二</a:t>
            </a:r>
            <a:r>
              <a:rPr sz="2800" b="1" dirty="0">
                <a:solidFill>
                  <a:srgbClr val="EE4D32"/>
                </a:solidFill>
                <a:cs typeface="+mn-ea"/>
                <a:sym typeface="+mn-lt"/>
              </a:rPr>
              <a:t>）依申请公开情况</a:t>
            </a:r>
            <a:endParaRPr sz="2800" b="1" dirty="0">
              <a:solidFill>
                <a:srgbClr val="EE4D32"/>
              </a:solidFill>
              <a:cs typeface="+mn-ea"/>
              <a:sym typeface="+mn-lt"/>
            </a:endParaRPr>
          </a:p>
        </p:txBody>
      </p:sp>
      <p:sp>
        <p:nvSpPr>
          <p:cNvPr id="28" name="Freeform 14"/>
          <p:cNvSpPr>
            <a:spLocks noEditPoints="1"/>
          </p:cNvSpPr>
          <p:nvPr/>
        </p:nvSpPr>
        <p:spPr bwMode="auto">
          <a:xfrm>
            <a:off x="1107365" y="2316339"/>
            <a:ext cx="1507658" cy="2058461"/>
          </a:xfrm>
          <a:custGeom>
            <a:avLst/>
            <a:gdLst>
              <a:gd name="T0" fmla="*/ 95 w 723"/>
              <a:gd name="T1" fmla="*/ 160 h 986"/>
              <a:gd name="T2" fmla="*/ 80 w 723"/>
              <a:gd name="T3" fmla="*/ 986 h 986"/>
              <a:gd name="T4" fmla="*/ 723 w 723"/>
              <a:gd name="T5" fmla="*/ 242 h 986"/>
              <a:gd name="T6" fmla="*/ 668 w 723"/>
              <a:gd name="T7" fmla="*/ 260 h 986"/>
              <a:gd name="T8" fmla="*/ 83 w 723"/>
              <a:gd name="T9" fmla="*/ 929 h 986"/>
              <a:gd name="T10" fmla="*/ 313 w 723"/>
              <a:gd name="T11" fmla="*/ 105 h 986"/>
              <a:gd name="T12" fmla="*/ 410 w 723"/>
              <a:gd name="T13" fmla="*/ 105 h 986"/>
              <a:gd name="T14" fmla="*/ 360 w 723"/>
              <a:gd name="T15" fmla="*/ 157 h 986"/>
              <a:gd name="T16" fmla="*/ 253 w 723"/>
              <a:gd name="T17" fmla="*/ 107 h 986"/>
              <a:gd name="T18" fmla="*/ 133 w 723"/>
              <a:gd name="T19" fmla="*/ 250 h 986"/>
              <a:gd name="T20" fmla="*/ 590 w 723"/>
              <a:gd name="T21" fmla="*/ 250 h 986"/>
              <a:gd name="T22" fmla="*/ 470 w 723"/>
              <a:gd name="T23" fmla="*/ 107 h 986"/>
              <a:gd name="T24" fmla="*/ 253 w 723"/>
              <a:gd name="T25" fmla="*/ 107 h 986"/>
              <a:gd name="T26" fmla="*/ 255 w 723"/>
              <a:gd name="T27" fmla="*/ 749 h 986"/>
              <a:gd name="T28" fmla="*/ 175 w 723"/>
              <a:gd name="T29" fmla="*/ 771 h 986"/>
              <a:gd name="T30" fmla="*/ 158 w 723"/>
              <a:gd name="T31" fmla="*/ 789 h 986"/>
              <a:gd name="T32" fmla="*/ 255 w 723"/>
              <a:gd name="T33" fmla="*/ 796 h 986"/>
              <a:gd name="T34" fmla="*/ 153 w 723"/>
              <a:gd name="T35" fmla="*/ 846 h 986"/>
              <a:gd name="T36" fmla="*/ 280 w 723"/>
              <a:gd name="T37" fmla="*/ 784 h 986"/>
              <a:gd name="T38" fmla="*/ 280 w 723"/>
              <a:gd name="T39" fmla="*/ 744 h 986"/>
              <a:gd name="T40" fmla="*/ 128 w 723"/>
              <a:gd name="T41" fmla="*/ 751 h 986"/>
              <a:gd name="T42" fmla="*/ 248 w 723"/>
              <a:gd name="T43" fmla="*/ 879 h 986"/>
              <a:gd name="T44" fmla="*/ 248 w 723"/>
              <a:gd name="T45" fmla="*/ 387 h 986"/>
              <a:gd name="T46" fmla="*/ 175 w 723"/>
              <a:gd name="T47" fmla="*/ 409 h 986"/>
              <a:gd name="T48" fmla="*/ 200 w 723"/>
              <a:gd name="T49" fmla="*/ 474 h 986"/>
              <a:gd name="T50" fmla="*/ 153 w 723"/>
              <a:gd name="T51" fmla="*/ 492 h 986"/>
              <a:gd name="T52" fmla="*/ 248 w 723"/>
              <a:gd name="T53" fmla="*/ 362 h 986"/>
              <a:gd name="T54" fmla="*/ 128 w 723"/>
              <a:gd name="T55" fmla="*/ 489 h 986"/>
              <a:gd name="T56" fmla="*/ 279 w 723"/>
              <a:gd name="T57" fmla="*/ 416 h 986"/>
              <a:gd name="T58" fmla="*/ 278 w 723"/>
              <a:gd name="T59" fmla="*/ 382 h 986"/>
              <a:gd name="T60" fmla="*/ 255 w 723"/>
              <a:gd name="T61" fmla="*/ 582 h 986"/>
              <a:gd name="T62" fmla="*/ 158 w 723"/>
              <a:gd name="T63" fmla="*/ 607 h 986"/>
              <a:gd name="T64" fmla="*/ 255 w 723"/>
              <a:gd name="T65" fmla="*/ 672 h 986"/>
              <a:gd name="T66" fmla="*/ 280 w 723"/>
              <a:gd name="T67" fmla="*/ 563 h 986"/>
              <a:gd name="T68" fmla="*/ 128 w 723"/>
              <a:gd name="T69" fmla="*/ 569 h 986"/>
              <a:gd name="T70" fmla="*/ 255 w 723"/>
              <a:gd name="T71" fmla="*/ 696 h 986"/>
              <a:gd name="T72" fmla="*/ 334 w 723"/>
              <a:gd name="T73" fmla="*/ 538 h 986"/>
              <a:gd name="T74" fmla="*/ 378 w 723"/>
              <a:gd name="T75" fmla="*/ 836 h 986"/>
              <a:gd name="T76" fmla="*/ 580 w 723"/>
              <a:gd name="T77" fmla="*/ 774 h 986"/>
              <a:gd name="T78" fmla="*/ 370 w 723"/>
              <a:gd name="T79" fmla="*/ 829 h 986"/>
              <a:gd name="T80" fmla="*/ 580 w 723"/>
              <a:gd name="T81" fmla="*/ 587 h 986"/>
              <a:gd name="T82" fmla="*/ 370 w 723"/>
              <a:gd name="T83" fmla="*/ 474 h 986"/>
              <a:gd name="T84" fmla="*/ 370 w 723"/>
              <a:gd name="T85" fmla="*/ 407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23" h="986">
                <a:moveTo>
                  <a:pt x="55" y="260"/>
                </a:moveTo>
                <a:cubicBezTo>
                  <a:pt x="55" y="232"/>
                  <a:pt x="68" y="218"/>
                  <a:pt x="95" y="217"/>
                </a:cubicBezTo>
                <a:lnTo>
                  <a:pt x="95" y="160"/>
                </a:lnTo>
                <a:cubicBezTo>
                  <a:pt x="45" y="161"/>
                  <a:pt x="0" y="193"/>
                  <a:pt x="0" y="242"/>
                </a:cubicBezTo>
                <a:lnTo>
                  <a:pt x="0" y="906"/>
                </a:lnTo>
                <a:cubicBezTo>
                  <a:pt x="0" y="947"/>
                  <a:pt x="40" y="986"/>
                  <a:pt x="80" y="986"/>
                </a:cubicBezTo>
                <a:lnTo>
                  <a:pt x="643" y="986"/>
                </a:lnTo>
                <a:cubicBezTo>
                  <a:pt x="683" y="986"/>
                  <a:pt x="723" y="947"/>
                  <a:pt x="723" y="906"/>
                </a:cubicBezTo>
                <a:lnTo>
                  <a:pt x="723" y="242"/>
                </a:lnTo>
                <a:cubicBezTo>
                  <a:pt x="723" y="193"/>
                  <a:pt x="678" y="161"/>
                  <a:pt x="628" y="160"/>
                </a:cubicBezTo>
                <a:lnTo>
                  <a:pt x="628" y="217"/>
                </a:lnTo>
                <a:cubicBezTo>
                  <a:pt x="655" y="218"/>
                  <a:pt x="668" y="232"/>
                  <a:pt x="668" y="260"/>
                </a:cubicBezTo>
                <a:lnTo>
                  <a:pt x="668" y="889"/>
                </a:lnTo>
                <a:cubicBezTo>
                  <a:pt x="668" y="908"/>
                  <a:pt x="659" y="929"/>
                  <a:pt x="640" y="929"/>
                </a:cubicBezTo>
                <a:lnTo>
                  <a:pt x="83" y="929"/>
                </a:lnTo>
                <a:cubicBezTo>
                  <a:pt x="61" y="929"/>
                  <a:pt x="55" y="906"/>
                  <a:pt x="55" y="884"/>
                </a:cubicBezTo>
                <a:lnTo>
                  <a:pt x="55" y="260"/>
                </a:lnTo>
                <a:close/>
                <a:moveTo>
                  <a:pt x="313" y="105"/>
                </a:moveTo>
                <a:cubicBezTo>
                  <a:pt x="313" y="82"/>
                  <a:pt x="335" y="60"/>
                  <a:pt x="358" y="60"/>
                </a:cubicBezTo>
                <a:lnTo>
                  <a:pt x="365" y="60"/>
                </a:lnTo>
                <a:cubicBezTo>
                  <a:pt x="388" y="60"/>
                  <a:pt x="410" y="82"/>
                  <a:pt x="410" y="105"/>
                </a:cubicBezTo>
                <a:lnTo>
                  <a:pt x="410" y="110"/>
                </a:lnTo>
                <a:cubicBezTo>
                  <a:pt x="410" y="135"/>
                  <a:pt x="388" y="157"/>
                  <a:pt x="363" y="157"/>
                </a:cubicBezTo>
                <a:lnTo>
                  <a:pt x="360" y="157"/>
                </a:lnTo>
                <a:cubicBezTo>
                  <a:pt x="335" y="157"/>
                  <a:pt x="313" y="135"/>
                  <a:pt x="313" y="110"/>
                </a:cubicBezTo>
                <a:lnTo>
                  <a:pt x="313" y="105"/>
                </a:lnTo>
                <a:close/>
                <a:moveTo>
                  <a:pt x="253" y="107"/>
                </a:moveTo>
                <a:lnTo>
                  <a:pt x="173" y="107"/>
                </a:lnTo>
                <a:cubicBezTo>
                  <a:pt x="145" y="107"/>
                  <a:pt x="133" y="120"/>
                  <a:pt x="133" y="147"/>
                </a:cubicBezTo>
                <a:lnTo>
                  <a:pt x="133" y="250"/>
                </a:lnTo>
                <a:cubicBezTo>
                  <a:pt x="133" y="267"/>
                  <a:pt x="144" y="285"/>
                  <a:pt x="160" y="285"/>
                </a:cubicBezTo>
                <a:lnTo>
                  <a:pt x="563" y="285"/>
                </a:lnTo>
                <a:cubicBezTo>
                  <a:pt x="579" y="285"/>
                  <a:pt x="590" y="267"/>
                  <a:pt x="590" y="250"/>
                </a:cubicBezTo>
                <a:lnTo>
                  <a:pt x="590" y="147"/>
                </a:lnTo>
                <a:cubicBezTo>
                  <a:pt x="590" y="120"/>
                  <a:pt x="578" y="107"/>
                  <a:pt x="550" y="107"/>
                </a:cubicBezTo>
                <a:lnTo>
                  <a:pt x="470" y="107"/>
                </a:lnTo>
                <a:cubicBezTo>
                  <a:pt x="470" y="52"/>
                  <a:pt x="423" y="0"/>
                  <a:pt x="370" y="0"/>
                </a:cubicBezTo>
                <a:lnTo>
                  <a:pt x="353" y="0"/>
                </a:lnTo>
                <a:cubicBezTo>
                  <a:pt x="300" y="0"/>
                  <a:pt x="253" y="52"/>
                  <a:pt x="253" y="107"/>
                </a:cubicBezTo>
                <a:close/>
                <a:moveTo>
                  <a:pt x="153" y="756"/>
                </a:moveTo>
                <a:cubicBezTo>
                  <a:pt x="153" y="751"/>
                  <a:pt x="154" y="749"/>
                  <a:pt x="160" y="749"/>
                </a:cubicBezTo>
                <a:lnTo>
                  <a:pt x="255" y="749"/>
                </a:lnTo>
                <a:lnTo>
                  <a:pt x="255" y="756"/>
                </a:lnTo>
                <a:cubicBezTo>
                  <a:pt x="255" y="764"/>
                  <a:pt x="216" y="787"/>
                  <a:pt x="208" y="791"/>
                </a:cubicBezTo>
                <a:cubicBezTo>
                  <a:pt x="201" y="786"/>
                  <a:pt x="186" y="771"/>
                  <a:pt x="175" y="771"/>
                </a:cubicBezTo>
                <a:lnTo>
                  <a:pt x="173" y="771"/>
                </a:lnTo>
                <a:cubicBezTo>
                  <a:pt x="167" y="771"/>
                  <a:pt x="158" y="780"/>
                  <a:pt x="158" y="786"/>
                </a:cubicBezTo>
                <a:lnTo>
                  <a:pt x="158" y="789"/>
                </a:lnTo>
                <a:cubicBezTo>
                  <a:pt x="158" y="795"/>
                  <a:pt x="193" y="834"/>
                  <a:pt x="200" y="834"/>
                </a:cubicBezTo>
                <a:lnTo>
                  <a:pt x="203" y="834"/>
                </a:lnTo>
                <a:cubicBezTo>
                  <a:pt x="208" y="834"/>
                  <a:pt x="247" y="802"/>
                  <a:pt x="255" y="796"/>
                </a:cubicBezTo>
                <a:cubicBezTo>
                  <a:pt x="255" y="810"/>
                  <a:pt x="261" y="854"/>
                  <a:pt x="248" y="854"/>
                </a:cubicBezTo>
                <a:lnTo>
                  <a:pt x="160" y="854"/>
                </a:lnTo>
                <a:cubicBezTo>
                  <a:pt x="154" y="854"/>
                  <a:pt x="153" y="852"/>
                  <a:pt x="153" y="846"/>
                </a:cubicBezTo>
                <a:lnTo>
                  <a:pt x="153" y="756"/>
                </a:lnTo>
                <a:close/>
                <a:moveTo>
                  <a:pt x="248" y="879"/>
                </a:moveTo>
                <a:cubicBezTo>
                  <a:pt x="295" y="879"/>
                  <a:pt x="277" y="827"/>
                  <a:pt x="280" y="784"/>
                </a:cubicBezTo>
                <a:cubicBezTo>
                  <a:pt x="282" y="762"/>
                  <a:pt x="337" y="742"/>
                  <a:pt x="343" y="721"/>
                </a:cubicBezTo>
                <a:lnTo>
                  <a:pt x="335" y="721"/>
                </a:lnTo>
                <a:cubicBezTo>
                  <a:pt x="318" y="721"/>
                  <a:pt x="293" y="737"/>
                  <a:pt x="280" y="744"/>
                </a:cubicBezTo>
                <a:cubicBezTo>
                  <a:pt x="274" y="735"/>
                  <a:pt x="268" y="724"/>
                  <a:pt x="253" y="724"/>
                </a:cubicBezTo>
                <a:lnTo>
                  <a:pt x="155" y="724"/>
                </a:lnTo>
                <a:cubicBezTo>
                  <a:pt x="141" y="724"/>
                  <a:pt x="128" y="737"/>
                  <a:pt x="128" y="751"/>
                </a:cubicBezTo>
                <a:lnTo>
                  <a:pt x="128" y="851"/>
                </a:lnTo>
                <a:cubicBezTo>
                  <a:pt x="128" y="868"/>
                  <a:pt x="143" y="879"/>
                  <a:pt x="160" y="879"/>
                </a:cubicBezTo>
                <a:lnTo>
                  <a:pt x="248" y="879"/>
                </a:lnTo>
                <a:close/>
                <a:moveTo>
                  <a:pt x="153" y="394"/>
                </a:moveTo>
                <a:cubicBezTo>
                  <a:pt x="153" y="389"/>
                  <a:pt x="154" y="387"/>
                  <a:pt x="160" y="387"/>
                </a:cubicBezTo>
                <a:lnTo>
                  <a:pt x="248" y="387"/>
                </a:lnTo>
                <a:cubicBezTo>
                  <a:pt x="253" y="387"/>
                  <a:pt x="255" y="389"/>
                  <a:pt x="255" y="394"/>
                </a:cubicBezTo>
                <a:cubicBezTo>
                  <a:pt x="255" y="401"/>
                  <a:pt x="213" y="429"/>
                  <a:pt x="208" y="429"/>
                </a:cubicBezTo>
                <a:cubicBezTo>
                  <a:pt x="203" y="429"/>
                  <a:pt x="190" y="409"/>
                  <a:pt x="175" y="409"/>
                </a:cubicBezTo>
                <a:cubicBezTo>
                  <a:pt x="168" y="409"/>
                  <a:pt x="158" y="417"/>
                  <a:pt x="158" y="424"/>
                </a:cubicBezTo>
                <a:lnTo>
                  <a:pt x="158" y="427"/>
                </a:lnTo>
                <a:cubicBezTo>
                  <a:pt x="158" y="437"/>
                  <a:pt x="192" y="470"/>
                  <a:pt x="200" y="474"/>
                </a:cubicBezTo>
                <a:lnTo>
                  <a:pt x="255" y="434"/>
                </a:lnTo>
                <a:lnTo>
                  <a:pt x="255" y="492"/>
                </a:lnTo>
                <a:lnTo>
                  <a:pt x="153" y="492"/>
                </a:lnTo>
                <a:lnTo>
                  <a:pt x="153" y="394"/>
                </a:lnTo>
                <a:close/>
                <a:moveTo>
                  <a:pt x="278" y="382"/>
                </a:moveTo>
                <a:cubicBezTo>
                  <a:pt x="275" y="369"/>
                  <a:pt x="264" y="362"/>
                  <a:pt x="248" y="362"/>
                </a:cubicBezTo>
                <a:lnTo>
                  <a:pt x="160" y="362"/>
                </a:lnTo>
                <a:cubicBezTo>
                  <a:pt x="143" y="362"/>
                  <a:pt x="128" y="373"/>
                  <a:pt x="128" y="390"/>
                </a:cubicBezTo>
                <a:lnTo>
                  <a:pt x="128" y="489"/>
                </a:lnTo>
                <a:cubicBezTo>
                  <a:pt x="128" y="504"/>
                  <a:pt x="141" y="517"/>
                  <a:pt x="155" y="517"/>
                </a:cubicBezTo>
                <a:lnTo>
                  <a:pt x="253" y="517"/>
                </a:lnTo>
                <a:cubicBezTo>
                  <a:pt x="292" y="517"/>
                  <a:pt x="280" y="455"/>
                  <a:pt x="279" y="416"/>
                </a:cubicBezTo>
                <a:lnTo>
                  <a:pt x="343" y="362"/>
                </a:lnTo>
                <a:cubicBezTo>
                  <a:pt x="343" y="362"/>
                  <a:pt x="338" y="360"/>
                  <a:pt x="338" y="360"/>
                </a:cubicBezTo>
                <a:cubicBezTo>
                  <a:pt x="313" y="360"/>
                  <a:pt x="293" y="381"/>
                  <a:pt x="278" y="382"/>
                </a:cubicBezTo>
                <a:close/>
                <a:moveTo>
                  <a:pt x="153" y="569"/>
                </a:moveTo>
                <a:lnTo>
                  <a:pt x="255" y="569"/>
                </a:lnTo>
                <a:lnTo>
                  <a:pt x="255" y="582"/>
                </a:lnTo>
                <a:lnTo>
                  <a:pt x="208" y="612"/>
                </a:lnTo>
                <a:lnTo>
                  <a:pt x="176" y="588"/>
                </a:lnTo>
                <a:cubicBezTo>
                  <a:pt x="168" y="593"/>
                  <a:pt x="158" y="595"/>
                  <a:pt x="158" y="607"/>
                </a:cubicBezTo>
                <a:cubicBezTo>
                  <a:pt x="158" y="614"/>
                  <a:pt x="193" y="654"/>
                  <a:pt x="200" y="654"/>
                </a:cubicBezTo>
                <a:cubicBezTo>
                  <a:pt x="212" y="654"/>
                  <a:pt x="242" y="620"/>
                  <a:pt x="255" y="617"/>
                </a:cubicBezTo>
                <a:lnTo>
                  <a:pt x="255" y="672"/>
                </a:lnTo>
                <a:lnTo>
                  <a:pt x="153" y="672"/>
                </a:lnTo>
                <a:lnTo>
                  <a:pt x="153" y="569"/>
                </a:lnTo>
                <a:close/>
                <a:moveTo>
                  <a:pt x="280" y="563"/>
                </a:moveTo>
                <a:cubicBezTo>
                  <a:pt x="275" y="555"/>
                  <a:pt x="269" y="544"/>
                  <a:pt x="255" y="544"/>
                </a:cubicBezTo>
                <a:lnTo>
                  <a:pt x="153" y="544"/>
                </a:lnTo>
                <a:cubicBezTo>
                  <a:pt x="140" y="544"/>
                  <a:pt x="128" y="557"/>
                  <a:pt x="128" y="569"/>
                </a:cubicBezTo>
                <a:lnTo>
                  <a:pt x="128" y="672"/>
                </a:lnTo>
                <a:cubicBezTo>
                  <a:pt x="128" y="684"/>
                  <a:pt x="140" y="696"/>
                  <a:pt x="153" y="696"/>
                </a:cubicBezTo>
                <a:lnTo>
                  <a:pt x="255" y="696"/>
                </a:lnTo>
                <a:cubicBezTo>
                  <a:pt x="291" y="696"/>
                  <a:pt x="280" y="632"/>
                  <a:pt x="279" y="596"/>
                </a:cubicBezTo>
                <a:lnTo>
                  <a:pt x="343" y="542"/>
                </a:lnTo>
                <a:lnTo>
                  <a:pt x="334" y="538"/>
                </a:lnTo>
                <a:lnTo>
                  <a:pt x="280" y="563"/>
                </a:lnTo>
                <a:close/>
                <a:moveTo>
                  <a:pt x="370" y="829"/>
                </a:moveTo>
                <a:cubicBezTo>
                  <a:pt x="370" y="834"/>
                  <a:pt x="372" y="836"/>
                  <a:pt x="378" y="836"/>
                </a:cubicBezTo>
                <a:lnTo>
                  <a:pt x="573" y="836"/>
                </a:lnTo>
                <a:cubicBezTo>
                  <a:pt x="579" y="836"/>
                  <a:pt x="580" y="834"/>
                  <a:pt x="580" y="829"/>
                </a:cubicBezTo>
                <a:lnTo>
                  <a:pt x="580" y="774"/>
                </a:lnTo>
                <a:cubicBezTo>
                  <a:pt x="580" y="768"/>
                  <a:pt x="579" y="766"/>
                  <a:pt x="573" y="766"/>
                </a:cubicBezTo>
                <a:lnTo>
                  <a:pt x="370" y="766"/>
                </a:lnTo>
                <a:lnTo>
                  <a:pt x="370" y="829"/>
                </a:lnTo>
                <a:close/>
                <a:moveTo>
                  <a:pt x="370" y="654"/>
                </a:moveTo>
                <a:lnTo>
                  <a:pt x="580" y="654"/>
                </a:lnTo>
                <a:lnTo>
                  <a:pt x="580" y="587"/>
                </a:lnTo>
                <a:lnTo>
                  <a:pt x="370" y="587"/>
                </a:lnTo>
                <a:lnTo>
                  <a:pt x="370" y="654"/>
                </a:lnTo>
                <a:close/>
                <a:moveTo>
                  <a:pt x="370" y="474"/>
                </a:moveTo>
                <a:lnTo>
                  <a:pt x="523" y="474"/>
                </a:lnTo>
                <a:lnTo>
                  <a:pt x="523" y="407"/>
                </a:lnTo>
                <a:lnTo>
                  <a:pt x="370" y="407"/>
                </a:lnTo>
                <a:lnTo>
                  <a:pt x="370" y="474"/>
                </a:lnTo>
                <a:close/>
              </a:path>
            </a:pathLst>
          </a:custGeom>
          <a:gradFill>
            <a:gsLst>
              <a:gs pos="0">
                <a:srgbClr val="FE532B"/>
              </a:gs>
              <a:gs pos="100000">
                <a:srgbClr val="F54A05"/>
              </a:gs>
            </a:gsLst>
            <a:lin ang="5400000" scaled="1"/>
          </a:gradFill>
          <a:ln>
            <a:noFill/>
          </a:ln>
        </p:spPr>
        <p:txBody>
          <a:bodyPr vert="horz" wrap="square" lIns="68571" tIns="34285" rIns="68571" bIns="34285" numCol="1" anchor="t" anchorCtr="0" compatLnSpc="1"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6" name="Group 8"/>
          <p:cNvGrpSpPr>
            <a:grpSpLocks noChangeAspect="1"/>
          </p:cNvGrpSpPr>
          <p:nvPr/>
        </p:nvGrpSpPr>
        <p:grpSpPr bwMode="auto">
          <a:xfrm>
            <a:off x="560677" y="347345"/>
            <a:ext cx="546900" cy="498286"/>
            <a:chOff x="185" y="-402"/>
            <a:chExt cx="810" cy="738"/>
          </a:xfrm>
        </p:grpSpPr>
        <p:sp>
          <p:nvSpPr>
            <p:cNvPr id="4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000814" y="324006"/>
            <a:ext cx="40944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EE4D32"/>
                </a:solidFill>
                <a:cs typeface="+mn-ea"/>
                <a:sym typeface="+mn-lt"/>
              </a:rPr>
              <a:t>（三）政府信息管理情况</a:t>
            </a:r>
            <a:endParaRPr sz="2800" b="1" dirty="0">
              <a:solidFill>
                <a:srgbClr val="EE4D32"/>
              </a:solidFill>
              <a:cs typeface="+mn-ea"/>
              <a:sym typeface="+mn-lt"/>
            </a:endParaRPr>
          </a:p>
        </p:txBody>
      </p:sp>
      <p:grpSp>
        <p:nvGrpSpPr>
          <p:cNvPr id="46" name="Group 8"/>
          <p:cNvGrpSpPr>
            <a:grpSpLocks noChangeAspect="1"/>
          </p:cNvGrpSpPr>
          <p:nvPr/>
        </p:nvGrpSpPr>
        <p:grpSpPr bwMode="auto">
          <a:xfrm>
            <a:off x="560677" y="347345"/>
            <a:ext cx="546900" cy="498286"/>
            <a:chOff x="185" y="-402"/>
            <a:chExt cx="810" cy="738"/>
          </a:xfrm>
        </p:grpSpPr>
        <p:sp>
          <p:nvSpPr>
            <p:cNvPr id="4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Oval 11"/>
          <p:cNvSpPr>
            <a:spLocks noChangeArrowheads="1"/>
          </p:cNvSpPr>
          <p:nvPr/>
        </p:nvSpPr>
        <p:spPr bwMode="auto">
          <a:xfrm>
            <a:off x="1301750" y="1840230"/>
            <a:ext cx="798830" cy="792480"/>
          </a:xfrm>
          <a:prstGeom prst="ellipse">
            <a:avLst/>
          </a:prstGeom>
          <a:solidFill>
            <a:srgbClr val="FB6928"/>
          </a:solidFill>
          <a:ln>
            <a:solidFill>
              <a:srgbClr val="FB6928"/>
            </a:solidFill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rgbClr val="233348"/>
              </a:solidFill>
              <a:latin typeface="Calibri" panose="020F0502020204030204"/>
            </a:endParaRPr>
          </a:p>
        </p:txBody>
      </p:sp>
      <p:sp>
        <p:nvSpPr>
          <p:cNvPr id="71" name="Oval 11"/>
          <p:cNvSpPr>
            <a:spLocks noChangeArrowheads="1"/>
          </p:cNvSpPr>
          <p:nvPr/>
        </p:nvSpPr>
        <p:spPr bwMode="auto">
          <a:xfrm>
            <a:off x="1503045" y="2007235"/>
            <a:ext cx="396875" cy="458470"/>
          </a:xfrm>
          <a:custGeom>
            <a:avLst/>
            <a:gdLst>
              <a:gd name="connsiteX0" fmla="*/ 192241 w 462838"/>
              <a:gd name="connsiteY0" fmla="*/ 447667 h 603193"/>
              <a:gd name="connsiteX1" fmla="*/ 350547 w 462838"/>
              <a:gd name="connsiteY1" fmla="*/ 447667 h 603193"/>
              <a:gd name="connsiteX2" fmla="*/ 368351 w 462838"/>
              <a:gd name="connsiteY2" fmla="*/ 465414 h 603193"/>
              <a:gd name="connsiteX3" fmla="*/ 350547 w 462838"/>
              <a:gd name="connsiteY3" fmla="*/ 483161 h 603193"/>
              <a:gd name="connsiteX4" fmla="*/ 192241 w 462838"/>
              <a:gd name="connsiteY4" fmla="*/ 483161 h 603193"/>
              <a:gd name="connsiteX5" fmla="*/ 174437 w 462838"/>
              <a:gd name="connsiteY5" fmla="*/ 465414 h 603193"/>
              <a:gd name="connsiteX6" fmla="*/ 192241 w 462838"/>
              <a:gd name="connsiteY6" fmla="*/ 447667 h 603193"/>
              <a:gd name="connsiteX7" fmla="*/ 130898 w 462838"/>
              <a:gd name="connsiteY7" fmla="*/ 446891 h 603193"/>
              <a:gd name="connsiteX8" fmla="*/ 149527 w 462838"/>
              <a:gd name="connsiteY8" fmla="*/ 465485 h 603193"/>
              <a:gd name="connsiteX9" fmla="*/ 130898 w 462838"/>
              <a:gd name="connsiteY9" fmla="*/ 484079 h 603193"/>
              <a:gd name="connsiteX10" fmla="*/ 112269 w 462838"/>
              <a:gd name="connsiteY10" fmla="*/ 465485 h 603193"/>
              <a:gd name="connsiteX11" fmla="*/ 130898 w 462838"/>
              <a:gd name="connsiteY11" fmla="*/ 446891 h 603193"/>
              <a:gd name="connsiteX12" fmla="*/ 192241 w 462838"/>
              <a:gd name="connsiteY12" fmla="*/ 350922 h 603193"/>
              <a:gd name="connsiteX13" fmla="*/ 350547 w 462838"/>
              <a:gd name="connsiteY13" fmla="*/ 350922 h 603193"/>
              <a:gd name="connsiteX14" fmla="*/ 368351 w 462838"/>
              <a:gd name="connsiteY14" fmla="*/ 368705 h 603193"/>
              <a:gd name="connsiteX15" fmla="*/ 350547 w 462838"/>
              <a:gd name="connsiteY15" fmla="*/ 386487 h 603193"/>
              <a:gd name="connsiteX16" fmla="*/ 192241 w 462838"/>
              <a:gd name="connsiteY16" fmla="*/ 386487 h 603193"/>
              <a:gd name="connsiteX17" fmla="*/ 174437 w 462838"/>
              <a:gd name="connsiteY17" fmla="*/ 368705 h 603193"/>
              <a:gd name="connsiteX18" fmla="*/ 192241 w 462838"/>
              <a:gd name="connsiteY18" fmla="*/ 350922 h 603193"/>
              <a:gd name="connsiteX19" fmla="*/ 130898 w 462838"/>
              <a:gd name="connsiteY19" fmla="*/ 350145 h 603193"/>
              <a:gd name="connsiteX20" fmla="*/ 149527 w 462838"/>
              <a:gd name="connsiteY20" fmla="*/ 368669 h 603193"/>
              <a:gd name="connsiteX21" fmla="*/ 130898 w 462838"/>
              <a:gd name="connsiteY21" fmla="*/ 387193 h 603193"/>
              <a:gd name="connsiteX22" fmla="*/ 112269 w 462838"/>
              <a:gd name="connsiteY22" fmla="*/ 368669 h 603193"/>
              <a:gd name="connsiteX23" fmla="*/ 130898 w 462838"/>
              <a:gd name="connsiteY23" fmla="*/ 350145 h 603193"/>
              <a:gd name="connsiteX24" fmla="*/ 192241 w 462838"/>
              <a:gd name="connsiteY24" fmla="*/ 254177 h 603193"/>
              <a:gd name="connsiteX25" fmla="*/ 350547 w 462838"/>
              <a:gd name="connsiteY25" fmla="*/ 254177 h 603193"/>
              <a:gd name="connsiteX26" fmla="*/ 368351 w 462838"/>
              <a:gd name="connsiteY26" fmla="*/ 271960 h 603193"/>
              <a:gd name="connsiteX27" fmla="*/ 350547 w 462838"/>
              <a:gd name="connsiteY27" fmla="*/ 289742 h 603193"/>
              <a:gd name="connsiteX28" fmla="*/ 192241 w 462838"/>
              <a:gd name="connsiteY28" fmla="*/ 289742 h 603193"/>
              <a:gd name="connsiteX29" fmla="*/ 174437 w 462838"/>
              <a:gd name="connsiteY29" fmla="*/ 271960 h 603193"/>
              <a:gd name="connsiteX30" fmla="*/ 192241 w 462838"/>
              <a:gd name="connsiteY30" fmla="*/ 254177 h 603193"/>
              <a:gd name="connsiteX31" fmla="*/ 130898 w 462838"/>
              <a:gd name="connsiteY31" fmla="*/ 253471 h 603193"/>
              <a:gd name="connsiteX32" fmla="*/ 149527 w 462838"/>
              <a:gd name="connsiteY32" fmla="*/ 271959 h 603193"/>
              <a:gd name="connsiteX33" fmla="*/ 130898 w 462838"/>
              <a:gd name="connsiteY33" fmla="*/ 290447 h 603193"/>
              <a:gd name="connsiteX34" fmla="*/ 112269 w 462838"/>
              <a:gd name="connsiteY34" fmla="*/ 271959 h 603193"/>
              <a:gd name="connsiteX35" fmla="*/ 130898 w 462838"/>
              <a:gd name="connsiteY35" fmla="*/ 253471 h 603193"/>
              <a:gd name="connsiteX36" fmla="*/ 324432 w 462838"/>
              <a:gd name="connsiteY36" fmla="*/ 56735 h 603193"/>
              <a:gd name="connsiteX37" fmla="*/ 324432 w 462838"/>
              <a:gd name="connsiteY37" fmla="*/ 138207 h 603193"/>
              <a:gd name="connsiteX38" fmla="*/ 406022 w 462838"/>
              <a:gd name="connsiteY38" fmla="*/ 138207 h 603193"/>
              <a:gd name="connsiteX39" fmla="*/ 35603 w 462838"/>
              <a:gd name="connsiteY39" fmla="*/ 35552 h 603193"/>
              <a:gd name="connsiteX40" fmla="*/ 35603 w 462838"/>
              <a:gd name="connsiteY40" fmla="*/ 567642 h 603193"/>
              <a:gd name="connsiteX41" fmla="*/ 427235 w 462838"/>
              <a:gd name="connsiteY41" fmla="*/ 567642 h 603193"/>
              <a:gd name="connsiteX42" fmla="*/ 427235 w 462838"/>
              <a:gd name="connsiteY42" fmla="*/ 173759 h 603193"/>
              <a:gd name="connsiteX43" fmla="*/ 306630 w 462838"/>
              <a:gd name="connsiteY43" fmla="*/ 173759 h 603193"/>
              <a:gd name="connsiteX44" fmla="*/ 288829 w 462838"/>
              <a:gd name="connsiteY44" fmla="*/ 155983 h 603193"/>
              <a:gd name="connsiteX45" fmla="*/ 288829 w 462838"/>
              <a:gd name="connsiteY45" fmla="*/ 35552 h 603193"/>
              <a:gd name="connsiteX46" fmla="*/ 17802 w 462838"/>
              <a:gd name="connsiteY46" fmla="*/ 0 h 603193"/>
              <a:gd name="connsiteX47" fmla="*/ 310636 w 462838"/>
              <a:gd name="connsiteY47" fmla="*/ 0 h 603193"/>
              <a:gd name="connsiteX48" fmla="*/ 323245 w 462838"/>
              <a:gd name="connsiteY48" fmla="*/ 5185 h 603193"/>
              <a:gd name="connsiteX49" fmla="*/ 457646 w 462838"/>
              <a:gd name="connsiteY49" fmla="*/ 139540 h 603193"/>
              <a:gd name="connsiteX50" fmla="*/ 462838 w 462838"/>
              <a:gd name="connsiteY50" fmla="*/ 151984 h 603193"/>
              <a:gd name="connsiteX51" fmla="*/ 462838 w 462838"/>
              <a:gd name="connsiteY51" fmla="*/ 585417 h 603193"/>
              <a:gd name="connsiteX52" fmla="*/ 445037 w 462838"/>
              <a:gd name="connsiteY52" fmla="*/ 603193 h 603193"/>
              <a:gd name="connsiteX53" fmla="*/ 17802 w 462838"/>
              <a:gd name="connsiteY53" fmla="*/ 603193 h 603193"/>
              <a:gd name="connsiteX54" fmla="*/ 0 w 462838"/>
              <a:gd name="connsiteY54" fmla="*/ 585417 h 603193"/>
              <a:gd name="connsiteX55" fmla="*/ 0 w 462838"/>
              <a:gd name="connsiteY55" fmla="*/ 17776 h 603193"/>
              <a:gd name="connsiteX56" fmla="*/ 17802 w 462838"/>
              <a:gd name="connsiteY56" fmla="*/ 0 h 60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62838" h="603193">
                <a:moveTo>
                  <a:pt x="192241" y="447667"/>
                </a:moveTo>
                <a:lnTo>
                  <a:pt x="350547" y="447667"/>
                </a:lnTo>
                <a:cubicBezTo>
                  <a:pt x="360339" y="447667"/>
                  <a:pt x="368351" y="455653"/>
                  <a:pt x="368351" y="465414"/>
                </a:cubicBezTo>
                <a:cubicBezTo>
                  <a:pt x="368351" y="475323"/>
                  <a:pt x="360339" y="483161"/>
                  <a:pt x="350547" y="483161"/>
                </a:cubicBezTo>
                <a:lnTo>
                  <a:pt x="192241" y="483161"/>
                </a:lnTo>
                <a:cubicBezTo>
                  <a:pt x="182449" y="483161"/>
                  <a:pt x="174437" y="475323"/>
                  <a:pt x="174437" y="465414"/>
                </a:cubicBezTo>
                <a:cubicBezTo>
                  <a:pt x="174437" y="455653"/>
                  <a:pt x="182449" y="447667"/>
                  <a:pt x="192241" y="447667"/>
                </a:cubicBezTo>
                <a:close/>
                <a:moveTo>
                  <a:pt x="130898" y="446891"/>
                </a:moveTo>
                <a:cubicBezTo>
                  <a:pt x="141187" y="446891"/>
                  <a:pt x="149527" y="455216"/>
                  <a:pt x="149527" y="465485"/>
                </a:cubicBezTo>
                <a:cubicBezTo>
                  <a:pt x="149527" y="475754"/>
                  <a:pt x="141187" y="484079"/>
                  <a:pt x="130898" y="484079"/>
                </a:cubicBezTo>
                <a:cubicBezTo>
                  <a:pt x="120609" y="484079"/>
                  <a:pt x="112269" y="475754"/>
                  <a:pt x="112269" y="465485"/>
                </a:cubicBezTo>
                <a:cubicBezTo>
                  <a:pt x="112269" y="455216"/>
                  <a:pt x="120609" y="446891"/>
                  <a:pt x="130898" y="446891"/>
                </a:cubicBezTo>
                <a:close/>
                <a:moveTo>
                  <a:pt x="192241" y="350922"/>
                </a:moveTo>
                <a:lnTo>
                  <a:pt x="350547" y="350922"/>
                </a:lnTo>
                <a:cubicBezTo>
                  <a:pt x="360339" y="350922"/>
                  <a:pt x="368351" y="358924"/>
                  <a:pt x="368351" y="368705"/>
                </a:cubicBezTo>
                <a:cubicBezTo>
                  <a:pt x="368351" y="378485"/>
                  <a:pt x="360339" y="386487"/>
                  <a:pt x="350547" y="386487"/>
                </a:cubicBezTo>
                <a:lnTo>
                  <a:pt x="192241" y="386487"/>
                </a:lnTo>
                <a:cubicBezTo>
                  <a:pt x="182449" y="386487"/>
                  <a:pt x="174437" y="378485"/>
                  <a:pt x="174437" y="368705"/>
                </a:cubicBezTo>
                <a:cubicBezTo>
                  <a:pt x="174437" y="358924"/>
                  <a:pt x="182449" y="350922"/>
                  <a:pt x="192241" y="350922"/>
                </a:cubicBezTo>
                <a:close/>
                <a:moveTo>
                  <a:pt x="130898" y="350145"/>
                </a:moveTo>
                <a:cubicBezTo>
                  <a:pt x="141187" y="350145"/>
                  <a:pt x="149527" y="358438"/>
                  <a:pt x="149527" y="368669"/>
                </a:cubicBezTo>
                <a:cubicBezTo>
                  <a:pt x="149527" y="378900"/>
                  <a:pt x="141187" y="387193"/>
                  <a:pt x="130898" y="387193"/>
                </a:cubicBezTo>
                <a:cubicBezTo>
                  <a:pt x="120609" y="387193"/>
                  <a:pt x="112269" y="378900"/>
                  <a:pt x="112269" y="368669"/>
                </a:cubicBezTo>
                <a:cubicBezTo>
                  <a:pt x="112269" y="358438"/>
                  <a:pt x="120609" y="350145"/>
                  <a:pt x="130898" y="350145"/>
                </a:cubicBezTo>
                <a:close/>
                <a:moveTo>
                  <a:pt x="192241" y="254177"/>
                </a:moveTo>
                <a:lnTo>
                  <a:pt x="350547" y="254177"/>
                </a:lnTo>
                <a:cubicBezTo>
                  <a:pt x="360339" y="254177"/>
                  <a:pt x="368351" y="262179"/>
                  <a:pt x="368351" y="271960"/>
                </a:cubicBezTo>
                <a:cubicBezTo>
                  <a:pt x="368351" y="281740"/>
                  <a:pt x="360339" y="289742"/>
                  <a:pt x="350547" y="289742"/>
                </a:cubicBezTo>
                <a:lnTo>
                  <a:pt x="192241" y="289742"/>
                </a:lnTo>
                <a:cubicBezTo>
                  <a:pt x="182449" y="289742"/>
                  <a:pt x="174437" y="281740"/>
                  <a:pt x="174437" y="271960"/>
                </a:cubicBezTo>
                <a:cubicBezTo>
                  <a:pt x="174437" y="262179"/>
                  <a:pt x="182449" y="254177"/>
                  <a:pt x="192241" y="254177"/>
                </a:cubicBezTo>
                <a:close/>
                <a:moveTo>
                  <a:pt x="130898" y="253471"/>
                </a:moveTo>
                <a:cubicBezTo>
                  <a:pt x="141187" y="253471"/>
                  <a:pt x="149527" y="261748"/>
                  <a:pt x="149527" y="271959"/>
                </a:cubicBezTo>
                <a:cubicBezTo>
                  <a:pt x="149527" y="282170"/>
                  <a:pt x="141187" y="290447"/>
                  <a:pt x="130898" y="290447"/>
                </a:cubicBezTo>
                <a:cubicBezTo>
                  <a:pt x="120609" y="290447"/>
                  <a:pt x="112269" y="282170"/>
                  <a:pt x="112269" y="271959"/>
                </a:cubicBezTo>
                <a:cubicBezTo>
                  <a:pt x="112269" y="261748"/>
                  <a:pt x="120609" y="253471"/>
                  <a:pt x="130898" y="253471"/>
                </a:cubicBezTo>
                <a:close/>
                <a:moveTo>
                  <a:pt x="324432" y="56735"/>
                </a:moveTo>
                <a:lnTo>
                  <a:pt x="324432" y="138207"/>
                </a:lnTo>
                <a:lnTo>
                  <a:pt x="406022" y="138207"/>
                </a:lnTo>
                <a:close/>
                <a:moveTo>
                  <a:pt x="35603" y="35552"/>
                </a:moveTo>
                <a:lnTo>
                  <a:pt x="35603" y="567642"/>
                </a:lnTo>
                <a:lnTo>
                  <a:pt x="427235" y="567642"/>
                </a:lnTo>
                <a:lnTo>
                  <a:pt x="427235" y="173759"/>
                </a:lnTo>
                <a:lnTo>
                  <a:pt x="306630" y="173759"/>
                </a:lnTo>
                <a:cubicBezTo>
                  <a:pt x="296840" y="173759"/>
                  <a:pt x="288829" y="165760"/>
                  <a:pt x="288829" y="155983"/>
                </a:cubicBezTo>
                <a:lnTo>
                  <a:pt x="288829" y="35552"/>
                </a:lnTo>
                <a:close/>
                <a:moveTo>
                  <a:pt x="17802" y="0"/>
                </a:moveTo>
                <a:lnTo>
                  <a:pt x="310636" y="0"/>
                </a:lnTo>
                <a:cubicBezTo>
                  <a:pt x="315383" y="0"/>
                  <a:pt x="319833" y="1926"/>
                  <a:pt x="323245" y="5185"/>
                </a:cubicBezTo>
                <a:lnTo>
                  <a:pt x="457646" y="139540"/>
                </a:lnTo>
                <a:cubicBezTo>
                  <a:pt x="460910" y="142799"/>
                  <a:pt x="462838" y="147391"/>
                  <a:pt x="462838" y="151984"/>
                </a:cubicBezTo>
                <a:lnTo>
                  <a:pt x="462838" y="585417"/>
                </a:lnTo>
                <a:cubicBezTo>
                  <a:pt x="462838" y="595194"/>
                  <a:pt x="454827" y="603193"/>
                  <a:pt x="445037" y="603193"/>
                </a:cubicBezTo>
                <a:lnTo>
                  <a:pt x="17802" y="603193"/>
                </a:lnTo>
                <a:cubicBezTo>
                  <a:pt x="8011" y="603193"/>
                  <a:pt x="0" y="595194"/>
                  <a:pt x="0" y="585417"/>
                </a:cubicBezTo>
                <a:lnTo>
                  <a:pt x="0" y="17776"/>
                </a:lnTo>
                <a:cubicBezTo>
                  <a:pt x="0" y="7999"/>
                  <a:pt x="8011" y="0"/>
                  <a:pt x="178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>
              <a:solidFill>
                <a:srgbClr val="233348"/>
              </a:solidFill>
              <a:latin typeface="Calibri" panose="020F050202020403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5535" y="1840230"/>
            <a:ext cx="2915920" cy="332295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ea typeface="+mn-lt"/>
                <a:cs typeface="+mn-lt"/>
                <a:sym typeface="+mn-lt"/>
              </a:rPr>
              <a:t>制定出台政务新媒体安全管理制度，完善信息公开审批制度，对拟发布内容的准确性、及时性、完整性、安全性进行审核。</a:t>
            </a:r>
            <a:endParaRPr lang="zh-CN" altLang="en-US" sz="2000" dirty="0">
              <a:solidFill>
                <a:schemeClr val="tx1"/>
              </a:solidFill>
              <a:ea typeface="+mn-lt"/>
              <a:cs typeface="+mn-lt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solidFill>
                <a:schemeClr val="tx1"/>
              </a:solidFill>
              <a:ea typeface="+mn-lt"/>
              <a:cs typeface="+mn-lt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6092893" y="2226239"/>
            <a:ext cx="0" cy="274504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îṥ1ide"/>
          <p:cNvSpPr/>
          <p:nvPr/>
        </p:nvSpPr>
        <p:spPr bwMode="auto">
          <a:xfrm>
            <a:off x="6894151" y="1840170"/>
            <a:ext cx="834226" cy="834227"/>
          </a:xfrm>
          <a:custGeom>
            <a:avLst/>
            <a:gdLst>
              <a:gd name="T0" fmla="*/ 864961 w 19679"/>
              <a:gd name="T1" fmla="*/ 949654 h 19679"/>
              <a:gd name="T2" fmla="*/ 864961 w 19679"/>
              <a:gd name="T3" fmla="*/ 949654 h 19679"/>
              <a:gd name="T4" fmla="*/ 864961 w 19679"/>
              <a:gd name="T5" fmla="*/ 949654 h 19679"/>
              <a:gd name="T6" fmla="*/ 864961 w 19679"/>
              <a:gd name="T7" fmla="*/ 94965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B6928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ísḻiḑè"/>
          <p:cNvSpPr/>
          <p:nvPr/>
        </p:nvSpPr>
        <p:spPr bwMode="auto">
          <a:xfrm>
            <a:off x="7072476" y="1994268"/>
            <a:ext cx="477575" cy="440312"/>
          </a:xfrm>
          <a:custGeom>
            <a:avLst/>
            <a:gdLst>
              <a:gd name="connsiteX0" fmla="*/ 469488 w 578320"/>
              <a:gd name="connsiteY0" fmla="*/ 312166 h 533197"/>
              <a:gd name="connsiteX1" fmla="*/ 523904 w 578320"/>
              <a:gd name="connsiteY1" fmla="*/ 363740 h 533197"/>
              <a:gd name="connsiteX2" fmla="*/ 523904 w 578320"/>
              <a:gd name="connsiteY2" fmla="*/ 376634 h 533197"/>
              <a:gd name="connsiteX3" fmla="*/ 527594 w 578320"/>
              <a:gd name="connsiteY3" fmla="*/ 391369 h 533197"/>
              <a:gd name="connsiteX4" fmla="*/ 512837 w 578320"/>
              <a:gd name="connsiteY4" fmla="*/ 411630 h 533197"/>
              <a:gd name="connsiteX5" fmla="*/ 498080 w 578320"/>
              <a:gd name="connsiteY5" fmla="*/ 440180 h 533197"/>
              <a:gd name="connsiteX6" fmla="*/ 529438 w 578320"/>
              <a:gd name="connsiteY6" fmla="*/ 475176 h 533197"/>
              <a:gd name="connsiteX7" fmla="*/ 578320 w 578320"/>
              <a:gd name="connsiteY7" fmla="*/ 518462 h 533197"/>
              <a:gd name="connsiteX8" fmla="*/ 485168 w 578320"/>
              <a:gd name="connsiteY8" fmla="*/ 533197 h 533197"/>
              <a:gd name="connsiteX9" fmla="*/ 477789 w 578320"/>
              <a:gd name="connsiteY9" fmla="*/ 486228 h 533197"/>
              <a:gd name="connsiteX10" fmla="*/ 481478 w 578320"/>
              <a:gd name="connsiteY10" fmla="*/ 479781 h 533197"/>
              <a:gd name="connsiteX11" fmla="*/ 480556 w 578320"/>
              <a:gd name="connsiteY11" fmla="*/ 477939 h 533197"/>
              <a:gd name="connsiteX12" fmla="*/ 471333 w 578320"/>
              <a:gd name="connsiteY12" fmla="*/ 466888 h 533197"/>
              <a:gd name="connsiteX13" fmla="*/ 467644 w 578320"/>
              <a:gd name="connsiteY13" fmla="*/ 466888 h 533197"/>
              <a:gd name="connsiteX14" fmla="*/ 458421 w 578320"/>
              <a:gd name="connsiteY14" fmla="*/ 477939 h 533197"/>
              <a:gd name="connsiteX15" fmla="*/ 458421 w 578320"/>
              <a:gd name="connsiteY15" fmla="*/ 479781 h 533197"/>
              <a:gd name="connsiteX16" fmla="*/ 462110 w 578320"/>
              <a:gd name="connsiteY16" fmla="*/ 486228 h 533197"/>
              <a:gd name="connsiteX17" fmla="*/ 454732 w 578320"/>
              <a:gd name="connsiteY17" fmla="*/ 533197 h 533197"/>
              <a:gd name="connsiteX18" fmla="*/ 361579 w 578320"/>
              <a:gd name="connsiteY18" fmla="*/ 518462 h 533197"/>
              <a:gd name="connsiteX19" fmla="*/ 409539 w 578320"/>
              <a:gd name="connsiteY19" fmla="*/ 475176 h 533197"/>
              <a:gd name="connsiteX20" fmla="*/ 440897 w 578320"/>
              <a:gd name="connsiteY20" fmla="*/ 440180 h 533197"/>
              <a:gd name="connsiteX21" fmla="*/ 427063 w 578320"/>
              <a:gd name="connsiteY21" fmla="*/ 411630 h 533197"/>
              <a:gd name="connsiteX22" fmla="*/ 411383 w 578320"/>
              <a:gd name="connsiteY22" fmla="*/ 391369 h 533197"/>
              <a:gd name="connsiteX23" fmla="*/ 415995 w 578320"/>
              <a:gd name="connsiteY23" fmla="*/ 376634 h 533197"/>
              <a:gd name="connsiteX24" fmla="*/ 415995 w 578320"/>
              <a:gd name="connsiteY24" fmla="*/ 363740 h 533197"/>
              <a:gd name="connsiteX25" fmla="*/ 469488 w 578320"/>
              <a:gd name="connsiteY25" fmla="*/ 312166 h 533197"/>
              <a:gd name="connsiteX26" fmla="*/ 107909 w 578320"/>
              <a:gd name="connsiteY26" fmla="*/ 312166 h 533197"/>
              <a:gd name="connsiteX27" fmla="*/ 162325 w 578320"/>
              <a:gd name="connsiteY27" fmla="*/ 363740 h 533197"/>
              <a:gd name="connsiteX28" fmla="*/ 162325 w 578320"/>
              <a:gd name="connsiteY28" fmla="*/ 376634 h 533197"/>
              <a:gd name="connsiteX29" fmla="*/ 166937 w 578320"/>
              <a:gd name="connsiteY29" fmla="*/ 391369 h 533197"/>
              <a:gd name="connsiteX30" fmla="*/ 151257 w 578320"/>
              <a:gd name="connsiteY30" fmla="*/ 411630 h 533197"/>
              <a:gd name="connsiteX31" fmla="*/ 137423 w 578320"/>
              <a:gd name="connsiteY31" fmla="*/ 440180 h 533197"/>
              <a:gd name="connsiteX32" fmla="*/ 167859 w 578320"/>
              <a:gd name="connsiteY32" fmla="*/ 475176 h 533197"/>
              <a:gd name="connsiteX33" fmla="*/ 216741 w 578320"/>
              <a:gd name="connsiteY33" fmla="*/ 518462 h 533197"/>
              <a:gd name="connsiteX34" fmla="*/ 123588 w 578320"/>
              <a:gd name="connsiteY34" fmla="*/ 533197 h 533197"/>
              <a:gd name="connsiteX35" fmla="*/ 116210 w 578320"/>
              <a:gd name="connsiteY35" fmla="*/ 486228 h 533197"/>
              <a:gd name="connsiteX36" fmla="*/ 119899 w 578320"/>
              <a:gd name="connsiteY36" fmla="*/ 479781 h 533197"/>
              <a:gd name="connsiteX37" fmla="*/ 119899 w 578320"/>
              <a:gd name="connsiteY37" fmla="*/ 477939 h 533197"/>
              <a:gd name="connsiteX38" fmla="*/ 109754 w 578320"/>
              <a:gd name="connsiteY38" fmla="*/ 466888 h 533197"/>
              <a:gd name="connsiteX39" fmla="*/ 106987 w 578320"/>
              <a:gd name="connsiteY39" fmla="*/ 466888 h 533197"/>
              <a:gd name="connsiteX40" fmla="*/ 96842 w 578320"/>
              <a:gd name="connsiteY40" fmla="*/ 477939 h 533197"/>
              <a:gd name="connsiteX41" fmla="*/ 96842 w 578320"/>
              <a:gd name="connsiteY41" fmla="*/ 479781 h 533197"/>
              <a:gd name="connsiteX42" fmla="*/ 100531 w 578320"/>
              <a:gd name="connsiteY42" fmla="*/ 486228 h 533197"/>
              <a:gd name="connsiteX43" fmla="*/ 93152 w 578320"/>
              <a:gd name="connsiteY43" fmla="*/ 533197 h 533197"/>
              <a:gd name="connsiteX44" fmla="*/ 0 w 578320"/>
              <a:gd name="connsiteY44" fmla="*/ 518462 h 533197"/>
              <a:gd name="connsiteX45" fmla="*/ 48882 w 578320"/>
              <a:gd name="connsiteY45" fmla="*/ 475176 h 533197"/>
              <a:gd name="connsiteX46" fmla="*/ 79318 w 578320"/>
              <a:gd name="connsiteY46" fmla="*/ 440180 h 533197"/>
              <a:gd name="connsiteX47" fmla="*/ 65483 w 578320"/>
              <a:gd name="connsiteY47" fmla="*/ 411630 h 533197"/>
              <a:gd name="connsiteX48" fmla="*/ 49804 w 578320"/>
              <a:gd name="connsiteY48" fmla="*/ 391369 h 533197"/>
              <a:gd name="connsiteX49" fmla="*/ 54416 w 578320"/>
              <a:gd name="connsiteY49" fmla="*/ 376634 h 533197"/>
              <a:gd name="connsiteX50" fmla="*/ 54416 w 578320"/>
              <a:gd name="connsiteY50" fmla="*/ 363740 h 533197"/>
              <a:gd name="connsiteX51" fmla="*/ 107909 w 578320"/>
              <a:gd name="connsiteY51" fmla="*/ 312166 h 533197"/>
              <a:gd name="connsiteX52" fmla="*/ 288717 w 578320"/>
              <a:gd name="connsiteY52" fmla="*/ 237601 h 533197"/>
              <a:gd name="connsiteX53" fmla="*/ 303485 w 578320"/>
              <a:gd name="connsiteY53" fmla="*/ 252338 h 533197"/>
              <a:gd name="connsiteX54" fmla="*/ 303485 w 578320"/>
              <a:gd name="connsiteY54" fmla="*/ 331547 h 533197"/>
              <a:gd name="connsiteX55" fmla="*/ 384708 w 578320"/>
              <a:gd name="connsiteY55" fmla="*/ 398782 h 533197"/>
              <a:gd name="connsiteX56" fmla="*/ 386554 w 578320"/>
              <a:gd name="connsiteY56" fmla="*/ 419045 h 533197"/>
              <a:gd name="connsiteX57" fmla="*/ 375478 w 578320"/>
              <a:gd name="connsiteY57" fmla="*/ 423650 h 533197"/>
              <a:gd name="connsiteX58" fmla="*/ 366248 w 578320"/>
              <a:gd name="connsiteY58" fmla="*/ 420887 h 533197"/>
              <a:gd name="connsiteX59" fmla="*/ 288717 w 578320"/>
              <a:gd name="connsiteY59" fmla="*/ 356415 h 533197"/>
              <a:gd name="connsiteX60" fmla="*/ 212108 w 578320"/>
              <a:gd name="connsiteY60" fmla="*/ 420887 h 533197"/>
              <a:gd name="connsiteX61" fmla="*/ 191802 w 578320"/>
              <a:gd name="connsiteY61" fmla="*/ 419045 h 533197"/>
              <a:gd name="connsiteX62" fmla="*/ 193648 w 578320"/>
              <a:gd name="connsiteY62" fmla="*/ 398782 h 533197"/>
              <a:gd name="connsiteX63" fmla="*/ 274872 w 578320"/>
              <a:gd name="connsiteY63" fmla="*/ 331547 h 533197"/>
              <a:gd name="connsiteX64" fmla="*/ 274872 w 578320"/>
              <a:gd name="connsiteY64" fmla="*/ 252338 h 533197"/>
              <a:gd name="connsiteX65" fmla="*/ 288717 w 578320"/>
              <a:gd name="connsiteY65" fmla="*/ 237601 h 533197"/>
              <a:gd name="connsiteX66" fmla="*/ 288699 w 578320"/>
              <a:gd name="connsiteY66" fmla="*/ 0 h 533197"/>
              <a:gd name="connsiteX67" fmla="*/ 343115 w 578320"/>
              <a:gd name="connsiteY67" fmla="*/ 50653 h 533197"/>
              <a:gd name="connsiteX68" fmla="*/ 343115 w 578320"/>
              <a:gd name="connsiteY68" fmla="*/ 63546 h 533197"/>
              <a:gd name="connsiteX69" fmla="*/ 346805 w 578320"/>
              <a:gd name="connsiteY69" fmla="*/ 78282 h 533197"/>
              <a:gd name="connsiteX70" fmla="*/ 332048 w 578320"/>
              <a:gd name="connsiteY70" fmla="*/ 98543 h 533197"/>
              <a:gd name="connsiteX71" fmla="*/ 318213 w 578320"/>
              <a:gd name="connsiteY71" fmla="*/ 127093 h 533197"/>
              <a:gd name="connsiteX72" fmla="*/ 348649 w 578320"/>
              <a:gd name="connsiteY72" fmla="*/ 163010 h 533197"/>
              <a:gd name="connsiteX73" fmla="*/ 397531 w 578320"/>
              <a:gd name="connsiteY73" fmla="*/ 206295 h 533197"/>
              <a:gd name="connsiteX74" fmla="*/ 304379 w 578320"/>
              <a:gd name="connsiteY74" fmla="*/ 220110 h 533197"/>
              <a:gd name="connsiteX75" fmla="*/ 297000 w 578320"/>
              <a:gd name="connsiteY75" fmla="*/ 173141 h 533197"/>
              <a:gd name="connsiteX76" fmla="*/ 300689 w 578320"/>
              <a:gd name="connsiteY76" fmla="*/ 167615 h 533197"/>
              <a:gd name="connsiteX77" fmla="*/ 300689 w 578320"/>
              <a:gd name="connsiteY77" fmla="*/ 164852 h 533197"/>
              <a:gd name="connsiteX78" fmla="*/ 290544 w 578320"/>
              <a:gd name="connsiteY78" fmla="*/ 154722 h 533197"/>
              <a:gd name="connsiteX79" fmla="*/ 287777 w 578320"/>
              <a:gd name="connsiteY79" fmla="*/ 154722 h 533197"/>
              <a:gd name="connsiteX80" fmla="*/ 277632 w 578320"/>
              <a:gd name="connsiteY80" fmla="*/ 164852 h 533197"/>
              <a:gd name="connsiteX81" fmla="*/ 277632 w 578320"/>
              <a:gd name="connsiteY81" fmla="*/ 167615 h 533197"/>
              <a:gd name="connsiteX82" fmla="*/ 281321 w 578320"/>
              <a:gd name="connsiteY82" fmla="*/ 173141 h 533197"/>
              <a:gd name="connsiteX83" fmla="*/ 273943 w 578320"/>
              <a:gd name="connsiteY83" fmla="*/ 221031 h 533197"/>
              <a:gd name="connsiteX84" fmla="*/ 180790 w 578320"/>
              <a:gd name="connsiteY84" fmla="*/ 206295 h 533197"/>
              <a:gd name="connsiteX85" fmla="*/ 228750 w 578320"/>
              <a:gd name="connsiteY85" fmla="*/ 163010 h 533197"/>
              <a:gd name="connsiteX86" fmla="*/ 260108 w 578320"/>
              <a:gd name="connsiteY86" fmla="*/ 127093 h 533197"/>
              <a:gd name="connsiteX87" fmla="*/ 246274 w 578320"/>
              <a:gd name="connsiteY87" fmla="*/ 98543 h 533197"/>
              <a:gd name="connsiteX88" fmla="*/ 230594 w 578320"/>
              <a:gd name="connsiteY88" fmla="*/ 78282 h 533197"/>
              <a:gd name="connsiteX89" fmla="*/ 235206 w 578320"/>
              <a:gd name="connsiteY89" fmla="*/ 63546 h 533197"/>
              <a:gd name="connsiteX90" fmla="*/ 235206 w 578320"/>
              <a:gd name="connsiteY90" fmla="*/ 50653 h 533197"/>
              <a:gd name="connsiteX91" fmla="*/ 288699 w 578320"/>
              <a:gd name="connsiteY91" fmla="*/ 0 h 53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78320" h="533197">
                <a:moveTo>
                  <a:pt x="469488" y="312166"/>
                </a:moveTo>
                <a:cubicBezTo>
                  <a:pt x="499002" y="312166"/>
                  <a:pt x="523904" y="335190"/>
                  <a:pt x="523904" y="363740"/>
                </a:cubicBezTo>
                <a:lnTo>
                  <a:pt x="523904" y="376634"/>
                </a:lnTo>
                <a:cubicBezTo>
                  <a:pt x="523904" y="376634"/>
                  <a:pt x="529438" y="381238"/>
                  <a:pt x="527594" y="391369"/>
                </a:cubicBezTo>
                <a:cubicBezTo>
                  <a:pt x="526671" y="404262"/>
                  <a:pt x="512837" y="411630"/>
                  <a:pt x="512837" y="411630"/>
                </a:cubicBezTo>
                <a:cubicBezTo>
                  <a:pt x="512837" y="411630"/>
                  <a:pt x="509147" y="430970"/>
                  <a:pt x="498080" y="440180"/>
                </a:cubicBezTo>
                <a:cubicBezTo>
                  <a:pt x="494391" y="467809"/>
                  <a:pt x="513759" y="470572"/>
                  <a:pt x="529438" y="475176"/>
                </a:cubicBezTo>
                <a:cubicBezTo>
                  <a:pt x="555263" y="483465"/>
                  <a:pt x="578320" y="485307"/>
                  <a:pt x="578320" y="518462"/>
                </a:cubicBezTo>
                <a:cubicBezTo>
                  <a:pt x="578320" y="525829"/>
                  <a:pt x="543273" y="532276"/>
                  <a:pt x="485168" y="533197"/>
                </a:cubicBezTo>
                <a:lnTo>
                  <a:pt x="477789" y="486228"/>
                </a:lnTo>
                <a:lnTo>
                  <a:pt x="481478" y="479781"/>
                </a:lnTo>
                <a:cubicBezTo>
                  <a:pt x="481478" y="478860"/>
                  <a:pt x="481478" y="477939"/>
                  <a:pt x="480556" y="477939"/>
                </a:cubicBezTo>
                <a:lnTo>
                  <a:pt x="471333" y="466888"/>
                </a:lnTo>
                <a:cubicBezTo>
                  <a:pt x="470411" y="465967"/>
                  <a:pt x="468566" y="465967"/>
                  <a:pt x="467644" y="466888"/>
                </a:cubicBezTo>
                <a:lnTo>
                  <a:pt x="458421" y="477939"/>
                </a:lnTo>
                <a:cubicBezTo>
                  <a:pt x="457499" y="477939"/>
                  <a:pt x="457499" y="478860"/>
                  <a:pt x="458421" y="479781"/>
                </a:cubicBezTo>
                <a:lnTo>
                  <a:pt x="462110" y="486228"/>
                </a:lnTo>
                <a:lnTo>
                  <a:pt x="454732" y="533197"/>
                </a:lnTo>
                <a:cubicBezTo>
                  <a:pt x="396627" y="532276"/>
                  <a:pt x="361579" y="525829"/>
                  <a:pt x="361579" y="518462"/>
                </a:cubicBezTo>
                <a:cubicBezTo>
                  <a:pt x="361579" y="485307"/>
                  <a:pt x="384637" y="483465"/>
                  <a:pt x="409539" y="475176"/>
                </a:cubicBezTo>
                <a:cubicBezTo>
                  <a:pt x="425218" y="470572"/>
                  <a:pt x="444586" y="466888"/>
                  <a:pt x="440897" y="440180"/>
                </a:cubicBezTo>
                <a:cubicBezTo>
                  <a:pt x="430752" y="430970"/>
                  <a:pt x="427063" y="411630"/>
                  <a:pt x="427063" y="411630"/>
                </a:cubicBezTo>
                <a:cubicBezTo>
                  <a:pt x="427063" y="411630"/>
                  <a:pt x="413228" y="404262"/>
                  <a:pt x="411383" y="391369"/>
                </a:cubicBezTo>
                <a:cubicBezTo>
                  <a:pt x="410461" y="381238"/>
                  <a:pt x="415995" y="376634"/>
                  <a:pt x="415995" y="376634"/>
                </a:cubicBezTo>
                <a:lnTo>
                  <a:pt x="415995" y="363740"/>
                </a:lnTo>
                <a:cubicBezTo>
                  <a:pt x="415995" y="335190"/>
                  <a:pt x="439975" y="312166"/>
                  <a:pt x="469488" y="312166"/>
                </a:cubicBezTo>
                <a:close/>
                <a:moveTo>
                  <a:pt x="107909" y="312166"/>
                </a:moveTo>
                <a:cubicBezTo>
                  <a:pt x="138345" y="312166"/>
                  <a:pt x="162325" y="335190"/>
                  <a:pt x="162325" y="363740"/>
                </a:cubicBezTo>
                <a:lnTo>
                  <a:pt x="162325" y="376634"/>
                </a:lnTo>
                <a:cubicBezTo>
                  <a:pt x="162325" y="376634"/>
                  <a:pt x="167859" y="381238"/>
                  <a:pt x="166937" y="391369"/>
                </a:cubicBezTo>
                <a:cubicBezTo>
                  <a:pt x="165092" y="404262"/>
                  <a:pt x="151257" y="411630"/>
                  <a:pt x="151257" y="411630"/>
                </a:cubicBezTo>
                <a:cubicBezTo>
                  <a:pt x="151257" y="411630"/>
                  <a:pt x="147568" y="430970"/>
                  <a:pt x="137423" y="440180"/>
                </a:cubicBezTo>
                <a:cubicBezTo>
                  <a:pt x="132811" y="467809"/>
                  <a:pt x="152180" y="470572"/>
                  <a:pt x="167859" y="475176"/>
                </a:cubicBezTo>
                <a:cubicBezTo>
                  <a:pt x="193684" y="483465"/>
                  <a:pt x="216741" y="485307"/>
                  <a:pt x="216741" y="518462"/>
                </a:cubicBezTo>
                <a:cubicBezTo>
                  <a:pt x="216741" y="525829"/>
                  <a:pt x="181693" y="532276"/>
                  <a:pt x="123588" y="533197"/>
                </a:cubicBezTo>
                <a:lnTo>
                  <a:pt x="116210" y="486228"/>
                </a:lnTo>
                <a:lnTo>
                  <a:pt x="119899" y="479781"/>
                </a:lnTo>
                <a:cubicBezTo>
                  <a:pt x="120821" y="478860"/>
                  <a:pt x="119899" y="477939"/>
                  <a:pt x="119899" y="477939"/>
                </a:cubicBezTo>
                <a:lnTo>
                  <a:pt x="109754" y="466888"/>
                </a:lnTo>
                <a:cubicBezTo>
                  <a:pt x="108832" y="465967"/>
                  <a:pt x="107909" y="465967"/>
                  <a:pt x="106987" y="466888"/>
                </a:cubicBezTo>
                <a:lnTo>
                  <a:pt x="96842" y="477939"/>
                </a:lnTo>
                <a:cubicBezTo>
                  <a:pt x="96842" y="477939"/>
                  <a:pt x="95919" y="478860"/>
                  <a:pt x="96842" y="479781"/>
                </a:cubicBezTo>
                <a:lnTo>
                  <a:pt x="100531" y="486228"/>
                </a:lnTo>
                <a:lnTo>
                  <a:pt x="93152" y="533197"/>
                </a:lnTo>
                <a:cubicBezTo>
                  <a:pt x="35047" y="532276"/>
                  <a:pt x="0" y="525829"/>
                  <a:pt x="0" y="518462"/>
                </a:cubicBezTo>
                <a:cubicBezTo>
                  <a:pt x="0" y="485307"/>
                  <a:pt x="23057" y="483465"/>
                  <a:pt x="48882" y="475176"/>
                </a:cubicBezTo>
                <a:cubicBezTo>
                  <a:pt x="64561" y="470572"/>
                  <a:pt x="83929" y="466888"/>
                  <a:pt x="79318" y="440180"/>
                </a:cubicBezTo>
                <a:cubicBezTo>
                  <a:pt x="69173" y="430970"/>
                  <a:pt x="65483" y="411630"/>
                  <a:pt x="65483" y="411630"/>
                </a:cubicBezTo>
                <a:cubicBezTo>
                  <a:pt x="65483" y="411630"/>
                  <a:pt x="51649" y="404262"/>
                  <a:pt x="49804" y="391369"/>
                </a:cubicBezTo>
                <a:cubicBezTo>
                  <a:pt x="48882" y="381238"/>
                  <a:pt x="54416" y="376634"/>
                  <a:pt x="54416" y="376634"/>
                </a:cubicBezTo>
                <a:lnTo>
                  <a:pt x="54416" y="363740"/>
                </a:lnTo>
                <a:cubicBezTo>
                  <a:pt x="54416" y="335190"/>
                  <a:pt x="78396" y="312166"/>
                  <a:pt x="107909" y="312166"/>
                </a:cubicBezTo>
                <a:close/>
                <a:moveTo>
                  <a:pt x="288717" y="237601"/>
                </a:moveTo>
                <a:cubicBezTo>
                  <a:pt x="297024" y="237601"/>
                  <a:pt x="303485" y="244048"/>
                  <a:pt x="303485" y="252338"/>
                </a:cubicBezTo>
                <a:lnTo>
                  <a:pt x="303485" y="331547"/>
                </a:lnTo>
                <a:lnTo>
                  <a:pt x="384708" y="398782"/>
                </a:lnTo>
                <a:cubicBezTo>
                  <a:pt x="390246" y="403387"/>
                  <a:pt x="391169" y="412598"/>
                  <a:pt x="386554" y="419045"/>
                </a:cubicBezTo>
                <a:cubicBezTo>
                  <a:pt x="383785" y="421808"/>
                  <a:pt x="379170" y="423650"/>
                  <a:pt x="375478" y="423650"/>
                </a:cubicBezTo>
                <a:cubicBezTo>
                  <a:pt x="371786" y="423650"/>
                  <a:pt x="369017" y="422729"/>
                  <a:pt x="366248" y="420887"/>
                </a:cubicBezTo>
                <a:lnTo>
                  <a:pt x="288717" y="356415"/>
                </a:lnTo>
                <a:lnTo>
                  <a:pt x="212108" y="420887"/>
                </a:lnTo>
                <a:cubicBezTo>
                  <a:pt x="205647" y="425492"/>
                  <a:pt x="196417" y="424571"/>
                  <a:pt x="191802" y="419045"/>
                </a:cubicBezTo>
                <a:cubicBezTo>
                  <a:pt x="186264" y="412598"/>
                  <a:pt x="187187" y="403387"/>
                  <a:pt x="193648" y="398782"/>
                </a:cubicBezTo>
                <a:lnTo>
                  <a:pt x="274872" y="331547"/>
                </a:lnTo>
                <a:lnTo>
                  <a:pt x="274872" y="252338"/>
                </a:lnTo>
                <a:cubicBezTo>
                  <a:pt x="274872" y="244048"/>
                  <a:pt x="281333" y="237601"/>
                  <a:pt x="288717" y="237601"/>
                </a:cubicBezTo>
                <a:close/>
                <a:moveTo>
                  <a:pt x="288699" y="0"/>
                </a:moveTo>
                <a:cubicBezTo>
                  <a:pt x="318213" y="0"/>
                  <a:pt x="343115" y="22103"/>
                  <a:pt x="343115" y="50653"/>
                </a:cubicBezTo>
                <a:lnTo>
                  <a:pt x="343115" y="63546"/>
                </a:lnTo>
                <a:cubicBezTo>
                  <a:pt x="343115" y="63546"/>
                  <a:pt x="348649" y="68151"/>
                  <a:pt x="346805" y="78282"/>
                </a:cubicBezTo>
                <a:cubicBezTo>
                  <a:pt x="345882" y="92096"/>
                  <a:pt x="332048" y="98543"/>
                  <a:pt x="332048" y="98543"/>
                </a:cubicBezTo>
                <a:cubicBezTo>
                  <a:pt x="332048" y="98543"/>
                  <a:pt x="328358" y="117883"/>
                  <a:pt x="318213" y="127093"/>
                </a:cubicBezTo>
                <a:cubicBezTo>
                  <a:pt x="313602" y="154722"/>
                  <a:pt x="332970" y="157484"/>
                  <a:pt x="348649" y="163010"/>
                </a:cubicBezTo>
                <a:cubicBezTo>
                  <a:pt x="374474" y="171299"/>
                  <a:pt x="397531" y="172220"/>
                  <a:pt x="397531" y="206295"/>
                </a:cubicBezTo>
                <a:cubicBezTo>
                  <a:pt x="397531" y="212742"/>
                  <a:pt x="362484" y="219189"/>
                  <a:pt x="304379" y="220110"/>
                </a:cubicBezTo>
                <a:lnTo>
                  <a:pt x="297000" y="173141"/>
                </a:lnTo>
                <a:lnTo>
                  <a:pt x="300689" y="167615"/>
                </a:lnTo>
                <a:cubicBezTo>
                  <a:pt x="300689" y="166694"/>
                  <a:pt x="300689" y="165773"/>
                  <a:pt x="300689" y="164852"/>
                </a:cubicBezTo>
                <a:lnTo>
                  <a:pt x="290544" y="154722"/>
                </a:lnTo>
                <a:cubicBezTo>
                  <a:pt x="289622" y="153801"/>
                  <a:pt x="287777" y="153801"/>
                  <a:pt x="287777" y="154722"/>
                </a:cubicBezTo>
                <a:lnTo>
                  <a:pt x="277632" y="164852"/>
                </a:lnTo>
                <a:cubicBezTo>
                  <a:pt x="276710" y="165773"/>
                  <a:pt x="276710" y="166694"/>
                  <a:pt x="277632" y="167615"/>
                </a:cubicBezTo>
                <a:lnTo>
                  <a:pt x="281321" y="173141"/>
                </a:lnTo>
                <a:lnTo>
                  <a:pt x="273943" y="221031"/>
                </a:lnTo>
                <a:cubicBezTo>
                  <a:pt x="215838" y="219189"/>
                  <a:pt x="180790" y="212742"/>
                  <a:pt x="180790" y="206295"/>
                </a:cubicBezTo>
                <a:cubicBezTo>
                  <a:pt x="180790" y="172220"/>
                  <a:pt x="203848" y="171299"/>
                  <a:pt x="228750" y="163010"/>
                </a:cubicBezTo>
                <a:cubicBezTo>
                  <a:pt x="244429" y="157484"/>
                  <a:pt x="264720" y="154722"/>
                  <a:pt x="260108" y="127093"/>
                </a:cubicBezTo>
                <a:cubicBezTo>
                  <a:pt x="249963" y="117883"/>
                  <a:pt x="246274" y="98543"/>
                  <a:pt x="246274" y="98543"/>
                </a:cubicBezTo>
                <a:cubicBezTo>
                  <a:pt x="246274" y="98543"/>
                  <a:pt x="232439" y="92096"/>
                  <a:pt x="230594" y="78282"/>
                </a:cubicBezTo>
                <a:cubicBezTo>
                  <a:pt x="229672" y="68151"/>
                  <a:pt x="235206" y="63546"/>
                  <a:pt x="235206" y="63546"/>
                </a:cubicBezTo>
                <a:lnTo>
                  <a:pt x="235206" y="50653"/>
                </a:lnTo>
                <a:cubicBezTo>
                  <a:pt x="235206" y="22103"/>
                  <a:pt x="259186" y="0"/>
                  <a:pt x="2886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36890" y="1840230"/>
            <a:ext cx="2915920" cy="193802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ea typeface="+mn-lt"/>
                <a:cs typeface="+mn-lt"/>
                <a:sym typeface="+mn-lt"/>
              </a:rPr>
              <a:t>召开3次信息公开工作会议，对上级文件进行培训，对信息的发布和审核要求进行强调。</a:t>
            </a:r>
            <a:endParaRPr lang="zh-CN" altLang="en-US" sz="2000" dirty="0">
              <a:solidFill>
                <a:schemeClr val="tx1"/>
              </a:solidFill>
              <a:ea typeface="+mn-lt"/>
              <a:cs typeface="+mn-lt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000814" y="324006"/>
            <a:ext cx="33832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EE4D32"/>
                </a:solidFill>
                <a:cs typeface="+mn-ea"/>
                <a:sym typeface="+mn-lt"/>
              </a:rPr>
              <a:t>（四）平台建设情况</a:t>
            </a:r>
            <a:endParaRPr sz="2800" b="1" dirty="0">
              <a:solidFill>
                <a:srgbClr val="EE4D32"/>
              </a:solidFill>
              <a:cs typeface="+mn-ea"/>
              <a:sym typeface="+mn-lt"/>
            </a:endParaRPr>
          </a:p>
        </p:txBody>
      </p:sp>
      <p:grpSp>
        <p:nvGrpSpPr>
          <p:cNvPr id="46" name="Group 8"/>
          <p:cNvGrpSpPr>
            <a:grpSpLocks noChangeAspect="1"/>
          </p:cNvGrpSpPr>
          <p:nvPr/>
        </p:nvGrpSpPr>
        <p:grpSpPr bwMode="auto">
          <a:xfrm>
            <a:off x="560677" y="347345"/>
            <a:ext cx="546900" cy="498286"/>
            <a:chOff x="185" y="-402"/>
            <a:chExt cx="810" cy="738"/>
          </a:xfrm>
        </p:grpSpPr>
        <p:sp>
          <p:nvSpPr>
            <p:cNvPr id="4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íŝľiďe"/>
          <p:cNvGrpSpPr/>
          <p:nvPr/>
        </p:nvGrpSpPr>
        <p:grpSpPr>
          <a:xfrm>
            <a:off x="4238625" y="3048635"/>
            <a:ext cx="2628900" cy="2685415"/>
            <a:chOff x="4187880" y="1980163"/>
            <a:chExt cx="3816242" cy="3816423"/>
          </a:xfrm>
        </p:grpSpPr>
        <p:sp>
          <p:nvSpPr>
            <p:cNvPr id="12" name="ïs1ïde"/>
            <p:cNvSpPr/>
            <p:nvPr/>
          </p:nvSpPr>
          <p:spPr>
            <a:xfrm>
              <a:off x="4642419" y="1980163"/>
              <a:ext cx="3223492" cy="188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extrusionOk="0">
                  <a:moveTo>
                    <a:pt x="0" y="7364"/>
                  </a:moveTo>
                  <a:lnTo>
                    <a:pt x="4221" y="20670"/>
                  </a:lnTo>
                  <a:cubicBezTo>
                    <a:pt x="4281" y="18027"/>
                    <a:pt x="5038" y="15556"/>
                    <a:pt x="6297" y="13894"/>
                  </a:cubicBezTo>
                  <a:cubicBezTo>
                    <a:pt x="7479" y="12333"/>
                    <a:pt x="9001" y="11630"/>
                    <a:pt x="10508" y="11947"/>
                  </a:cubicBezTo>
                  <a:lnTo>
                    <a:pt x="21600" y="12861"/>
                  </a:lnTo>
                  <a:cubicBezTo>
                    <a:pt x="19899" y="6224"/>
                    <a:pt x="16234" y="1478"/>
                    <a:pt x="11893" y="289"/>
                  </a:cubicBezTo>
                  <a:cubicBezTo>
                    <a:pt x="7444" y="-930"/>
                    <a:pt x="2930" y="1756"/>
                    <a:pt x="0" y="7364"/>
                  </a:cubicBezTo>
                  <a:close/>
                </a:path>
              </a:pathLst>
            </a:custGeom>
            <a:solidFill>
              <a:srgbClr val="ED4023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4" name="iṥḻiḍè"/>
            <p:cNvSpPr/>
            <p:nvPr/>
          </p:nvSpPr>
          <p:spPr>
            <a:xfrm>
              <a:off x="4187880" y="2739668"/>
              <a:ext cx="2345224" cy="302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extrusionOk="0">
                  <a:moveTo>
                    <a:pt x="3509" y="0"/>
                  </a:moveTo>
                  <a:lnTo>
                    <a:pt x="10247" y="10469"/>
                  </a:lnTo>
                  <a:cubicBezTo>
                    <a:pt x="11074" y="12007"/>
                    <a:pt x="12677" y="13195"/>
                    <a:pt x="14660" y="13739"/>
                  </a:cubicBezTo>
                  <a:cubicBezTo>
                    <a:pt x="16756" y="14314"/>
                    <a:pt x="19063" y="14114"/>
                    <a:pt x="20956" y="13194"/>
                  </a:cubicBezTo>
                  <a:lnTo>
                    <a:pt x="14097" y="21600"/>
                  </a:lnTo>
                  <a:cubicBezTo>
                    <a:pt x="7204" y="20596"/>
                    <a:pt x="1765" y="16355"/>
                    <a:pt x="346" y="10880"/>
                  </a:cubicBezTo>
                  <a:cubicBezTo>
                    <a:pt x="-644" y="7059"/>
                    <a:pt x="512" y="3083"/>
                    <a:pt x="3509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4" name="ïṩlïḋé"/>
            <p:cNvSpPr/>
            <p:nvPr/>
          </p:nvSpPr>
          <p:spPr>
            <a:xfrm>
              <a:off x="5863632" y="3165806"/>
              <a:ext cx="2140490" cy="263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052" extrusionOk="0">
                  <a:moveTo>
                    <a:pt x="19386" y="520"/>
                  </a:moveTo>
                  <a:lnTo>
                    <a:pt x="5965" y="0"/>
                  </a:lnTo>
                  <a:cubicBezTo>
                    <a:pt x="8250" y="1033"/>
                    <a:pt x="9788" y="2931"/>
                    <a:pt x="10086" y="5085"/>
                  </a:cubicBezTo>
                  <a:cubicBezTo>
                    <a:pt x="10308" y="6692"/>
                    <a:pt x="9809" y="8309"/>
                    <a:pt x="8686" y="9627"/>
                  </a:cubicBezTo>
                  <a:lnTo>
                    <a:pt x="0" y="20932"/>
                  </a:lnTo>
                  <a:cubicBezTo>
                    <a:pt x="6366" y="21600"/>
                    <a:pt x="12685" y="19431"/>
                    <a:pt x="16644" y="15219"/>
                  </a:cubicBezTo>
                  <a:cubicBezTo>
                    <a:pt x="20562" y="11051"/>
                    <a:pt x="21600" y="5484"/>
                    <a:pt x="19386" y="5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6" name="í$ḷiďé"/>
            <p:cNvSpPr/>
            <p:nvPr/>
          </p:nvSpPr>
          <p:spPr>
            <a:xfrm>
              <a:off x="5499569" y="2123382"/>
              <a:ext cx="708804" cy="91284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îŝlïḑè"/>
            <p:cNvSpPr/>
            <p:nvPr/>
          </p:nvSpPr>
          <p:spPr>
            <a:xfrm>
              <a:off x="6834318" y="3794414"/>
              <a:ext cx="1092891" cy="82137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ïSlïde"/>
            <p:cNvSpPr/>
            <p:nvPr/>
          </p:nvSpPr>
          <p:spPr>
            <a:xfrm>
              <a:off x="4552059" y="4379652"/>
              <a:ext cx="1092891" cy="821378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7" name="圆角矩形 7"/>
          <p:cNvSpPr/>
          <p:nvPr/>
        </p:nvSpPr>
        <p:spPr>
          <a:xfrm>
            <a:off x="5344795" y="4050665"/>
            <a:ext cx="614045" cy="686435"/>
          </a:xfrm>
          <a:custGeom>
            <a:avLst/>
            <a:gdLst>
              <a:gd name="connsiteX0" fmla="*/ 58918 w 323554"/>
              <a:gd name="connsiteY0" fmla="*/ 189699 h 313525"/>
              <a:gd name="connsiteX1" fmla="*/ 101421 w 323554"/>
              <a:gd name="connsiteY1" fmla="*/ 189699 h 313525"/>
              <a:gd name="connsiteX2" fmla="*/ 103997 w 323554"/>
              <a:gd name="connsiteY2" fmla="*/ 189699 h 313525"/>
              <a:gd name="connsiteX3" fmla="*/ 114301 w 323554"/>
              <a:gd name="connsiteY3" fmla="*/ 201731 h 313525"/>
              <a:gd name="connsiteX4" fmla="*/ 113013 w 323554"/>
              <a:gd name="connsiteY4" fmla="*/ 205741 h 313525"/>
              <a:gd name="connsiteX5" fmla="*/ 101421 w 323554"/>
              <a:gd name="connsiteY5" fmla="*/ 215099 h 313525"/>
              <a:gd name="connsiteX6" fmla="*/ 58918 w 323554"/>
              <a:gd name="connsiteY6" fmla="*/ 215099 h 313525"/>
              <a:gd name="connsiteX7" fmla="*/ 46038 w 323554"/>
              <a:gd name="connsiteY7" fmla="*/ 201731 h 313525"/>
              <a:gd name="connsiteX8" fmla="*/ 58918 w 323554"/>
              <a:gd name="connsiteY8" fmla="*/ 189699 h 313525"/>
              <a:gd name="connsiteX9" fmla="*/ 149225 w 323554"/>
              <a:gd name="connsiteY9" fmla="*/ 165887 h 313525"/>
              <a:gd name="connsiteX10" fmla="*/ 142875 w 323554"/>
              <a:gd name="connsiteY10" fmla="*/ 186525 h 313525"/>
              <a:gd name="connsiteX11" fmla="*/ 153988 w 323554"/>
              <a:gd name="connsiteY11" fmla="*/ 196050 h 313525"/>
              <a:gd name="connsiteX12" fmla="*/ 173038 w 323554"/>
              <a:gd name="connsiteY12" fmla="*/ 188112 h 313525"/>
              <a:gd name="connsiteX13" fmla="*/ 145188 w 323554"/>
              <a:gd name="connsiteY13" fmla="*/ 151599 h 313525"/>
              <a:gd name="connsiteX14" fmla="*/ 187326 w 323554"/>
              <a:gd name="connsiteY14" fmla="*/ 190104 h 313525"/>
              <a:gd name="connsiteX15" fmla="*/ 138803 w 323554"/>
              <a:gd name="connsiteY15" fmla="*/ 210640 h 313525"/>
              <a:gd name="connsiteX16" fmla="*/ 131142 w 323554"/>
              <a:gd name="connsiteY16" fmla="*/ 210640 h 313525"/>
              <a:gd name="connsiteX17" fmla="*/ 129865 w 323554"/>
              <a:gd name="connsiteY17" fmla="*/ 202939 h 313525"/>
              <a:gd name="connsiteX18" fmla="*/ 145188 w 323554"/>
              <a:gd name="connsiteY18" fmla="*/ 151599 h 313525"/>
              <a:gd name="connsiteX19" fmla="*/ 58982 w 323554"/>
              <a:gd name="connsiteY19" fmla="*/ 146837 h 313525"/>
              <a:gd name="connsiteX20" fmla="*/ 130176 w 323554"/>
              <a:gd name="connsiteY20" fmla="*/ 146837 h 313525"/>
              <a:gd name="connsiteX21" fmla="*/ 130176 w 323554"/>
              <a:gd name="connsiteY21" fmla="*/ 148186 h 313525"/>
              <a:gd name="connsiteX22" fmla="*/ 122409 w 323554"/>
              <a:gd name="connsiteY22" fmla="*/ 173825 h 313525"/>
              <a:gd name="connsiteX23" fmla="*/ 58982 w 323554"/>
              <a:gd name="connsiteY23" fmla="*/ 173825 h 313525"/>
              <a:gd name="connsiteX24" fmla="*/ 46038 w 323554"/>
              <a:gd name="connsiteY24" fmla="*/ 160331 h 313525"/>
              <a:gd name="connsiteX25" fmla="*/ 58982 w 323554"/>
              <a:gd name="connsiteY25" fmla="*/ 146837 h 313525"/>
              <a:gd name="connsiteX26" fmla="*/ 59011 w 323554"/>
              <a:gd name="connsiteY26" fmla="*/ 105562 h 313525"/>
              <a:gd name="connsiteX27" fmla="*/ 166688 w 323554"/>
              <a:gd name="connsiteY27" fmla="*/ 105562 h 313525"/>
              <a:gd name="connsiteX28" fmla="*/ 144634 w 323554"/>
              <a:gd name="connsiteY28" fmla="*/ 130962 h 313525"/>
              <a:gd name="connsiteX29" fmla="*/ 59011 w 323554"/>
              <a:gd name="connsiteY29" fmla="*/ 130962 h 313525"/>
              <a:gd name="connsiteX30" fmla="*/ 46038 w 323554"/>
              <a:gd name="connsiteY30" fmla="*/ 118930 h 313525"/>
              <a:gd name="connsiteX31" fmla="*/ 59011 w 323554"/>
              <a:gd name="connsiteY31" fmla="*/ 105562 h 313525"/>
              <a:gd name="connsiteX32" fmla="*/ 226883 w 323554"/>
              <a:gd name="connsiteY32" fmla="*/ 81749 h 313525"/>
              <a:gd name="connsiteX33" fmla="*/ 224292 w 323554"/>
              <a:gd name="connsiteY33" fmla="*/ 83037 h 313525"/>
              <a:gd name="connsiteX34" fmla="*/ 171159 w 323554"/>
              <a:gd name="connsiteY34" fmla="*/ 140996 h 313525"/>
              <a:gd name="connsiteX35" fmla="*/ 172455 w 323554"/>
              <a:gd name="connsiteY35" fmla="*/ 146148 h 313525"/>
              <a:gd name="connsiteX36" fmla="*/ 175047 w 323554"/>
              <a:gd name="connsiteY36" fmla="*/ 148724 h 313525"/>
              <a:gd name="connsiteX37" fmla="*/ 177639 w 323554"/>
              <a:gd name="connsiteY37" fmla="*/ 150012 h 313525"/>
              <a:gd name="connsiteX38" fmla="*/ 180230 w 323554"/>
              <a:gd name="connsiteY38" fmla="*/ 148724 h 313525"/>
              <a:gd name="connsiteX39" fmla="*/ 232067 w 323554"/>
              <a:gd name="connsiteY39" fmla="*/ 90765 h 313525"/>
              <a:gd name="connsiteX40" fmla="*/ 232067 w 323554"/>
              <a:gd name="connsiteY40" fmla="*/ 85613 h 313525"/>
              <a:gd name="connsiteX41" fmla="*/ 229475 w 323554"/>
              <a:gd name="connsiteY41" fmla="*/ 83037 h 313525"/>
              <a:gd name="connsiteX42" fmla="*/ 226883 w 323554"/>
              <a:gd name="connsiteY42" fmla="*/ 81749 h 313525"/>
              <a:gd name="connsiteX43" fmla="*/ 247254 w 323554"/>
              <a:gd name="connsiteY43" fmla="*/ 62303 h 313525"/>
              <a:gd name="connsiteX44" fmla="*/ 242491 w 323554"/>
              <a:gd name="connsiteY44" fmla="*/ 63493 h 313525"/>
              <a:gd name="connsiteX45" fmla="*/ 237729 w 323554"/>
              <a:gd name="connsiteY45" fmla="*/ 68256 h 313525"/>
              <a:gd name="connsiteX46" fmla="*/ 236538 w 323554"/>
              <a:gd name="connsiteY46" fmla="*/ 70637 h 313525"/>
              <a:gd name="connsiteX47" fmla="*/ 237729 w 323554"/>
              <a:gd name="connsiteY47" fmla="*/ 73019 h 313525"/>
              <a:gd name="connsiteX48" fmla="*/ 240110 w 323554"/>
              <a:gd name="connsiteY48" fmla="*/ 74209 h 313525"/>
              <a:gd name="connsiteX49" fmla="*/ 242491 w 323554"/>
              <a:gd name="connsiteY49" fmla="*/ 75400 h 313525"/>
              <a:gd name="connsiteX50" fmla="*/ 244873 w 323554"/>
              <a:gd name="connsiteY50" fmla="*/ 75400 h 313525"/>
              <a:gd name="connsiteX51" fmla="*/ 244873 w 323554"/>
              <a:gd name="connsiteY51" fmla="*/ 74209 h 313525"/>
              <a:gd name="connsiteX52" fmla="*/ 249635 w 323554"/>
              <a:gd name="connsiteY52" fmla="*/ 69447 h 313525"/>
              <a:gd name="connsiteX53" fmla="*/ 249635 w 323554"/>
              <a:gd name="connsiteY53" fmla="*/ 64684 h 313525"/>
              <a:gd name="connsiteX54" fmla="*/ 247254 w 323554"/>
              <a:gd name="connsiteY54" fmla="*/ 62303 h 313525"/>
              <a:gd name="connsiteX55" fmla="*/ 24647 w 323554"/>
              <a:gd name="connsiteY55" fmla="*/ 48412 h 313525"/>
              <a:gd name="connsiteX56" fmla="*/ 201069 w 323554"/>
              <a:gd name="connsiteY56" fmla="*/ 48412 h 313525"/>
              <a:gd name="connsiteX57" fmla="*/ 214041 w 323554"/>
              <a:gd name="connsiteY57" fmla="*/ 52292 h 313525"/>
              <a:gd name="connsiteX58" fmla="*/ 193285 w 323554"/>
              <a:gd name="connsiteY58" fmla="*/ 76863 h 313525"/>
              <a:gd name="connsiteX59" fmla="*/ 181610 w 323554"/>
              <a:gd name="connsiteY59" fmla="*/ 72983 h 313525"/>
              <a:gd name="connsiteX60" fmla="*/ 45403 w 323554"/>
              <a:gd name="connsiteY60" fmla="*/ 72983 h 313525"/>
              <a:gd name="connsiteX61" fmla="*/ 24647 w 323554"/>
              <a:gd name="connsiteY61" fmla="*/ 93675 h 313525"/>
              <a:gd name="connsiteX62" fmla="*/ 24647 w 323554"/>
              <a:gd name="connsiteY62" fmla="*/ 268262 h 313525"/>
              <a:gd name="connsiteX63" fmla="*/ 45403 w 323554"/>
              <a:gd name="connsiteY63" fmla="*/ 287660 h 313525"/>
              <a:gd name="connsiteX64" fmla="*/ 181610 w 323554"/>
              <a:gd name="connsiteY64" fmla="*/ 287660 h 313525"/>
              <a:gd name="connsiteX65" fmla="*/ 202366 w 323554"/>
              <a:gd name="connsiteY65" fmla="*/ 268262 h 313525"/>
              <a:gd name="connsiteX66" fmla="*/ 202366 w 323554"/>
              <a:gd name="connsiteY66" fmla="*/ 202307 h 313525"/>
              <a:gd name="connsiteX67" fmla="*/ 203663 w 323554"/>
              <a:gd name="connsiteY67" fmla="*/ 201014 h 313525"/>
              <a:gd name="connsiteX68" fmla="*/ 206258 w 323554"/>
              <a:gd name="connsiteY68" fmla="*/ 198427 h 313525"/>
              <a:gd name="connsiteX69" fmla="*/ 227013 w 323554"/>
              <a:gd name="connsiteY69" fmla="*/ 175149 h 313525"/>
              <a:gd name="connsiteX70" fmla="*/ 227013 w 323554"/>
              <a:gd name="connsiteY70" fmla="*/ 287660 h 313525"/>
              <a:gd name="connsiteX71" fmla="*/ 201069 w 323554"/>
              <a:gd name="connsiteY71" fmla="*/ 313525 h 313525"/>
              <a:gd name="connsiteX72" fmla="*/ 25944 w 323554"/>
              <a:gd name="connsiteY72" fmla="*/ 313525 h 313525"/>
              <a:gd name="connsiteX73" fmla="*/ 0 w 323554"/>
              <a:gd name="connsiteY73" fmla="*/ 287660 h 313525"/>
              <a:gd name="connsiteX74" fmla="*/ 0 w 323554"/>
              <a:gd name="connsiteY74" fmla="*/ 72983 h 313525"/>
              <a:gd name="connsiteX75" fmla="*/ 24647 w 323554"/>
              <a:gd name="connsiteY75" fmla="*/ 48412 h 313525"/>
              <a:gd name="connsiteX76" fmla="*/ 242888 w 323554"/>
              <a:gd name="connsiteY76" fmla="*/ 42062 h 313525"/>
              <a:gd name="connsiteX77" fmla="*/ 285751 w 323554"/>
              <a:gd name="connsiteY77" fmla="*/ 81750 h 313525"/>
              <a:gd name="connsiteX78" fmla="*/ 279401 w 323554"/>
              <a:gd name="connsiteY78" fmla="*/ 89687 h 313525"/>
              <a:gd name="connsiteX79" fmla="*/ 200026 w 323554"/>
              <a:gd name="connsiteY79" fmla="*/ 178587 h 313525"/>
              <a:gd name="connsiteX80" fmla="*/ 193676 w 323554"/>
              <a:gd name="connsiteY80" fmla="*/ 184937 h 313525"/>
              <a:gd name="connsiteX81" fmla="*/ 150813 w 323554"/>
              <a:gd name="connsiteY81" fmla="*/ 146837 h 313525"/>
              <a:gd name="connsiteX82" fmla="*/ 155576 w 323554"/>
              <a:gd name="connsiteY82" fmla="*/ 138899 h 313525"/>
              <a:gd name="connsiteX83" fmla="*/ 236538 w 323554"/>
              <a:gd name="connsiteY83" fmla="*/ 48412 h 313525"/>
              <a:gd name="connsiteX84" fmla="*/ 257175 w 323554"/>
              <a:gd name="connsiteY84" fmla="*/ 26187 h 313525"/>
              <a:gd name="connsiteX85" fmla="*/ 301625 w 323554"/>
              <a:gd name="connsiteY85" fmla="*/ 64287 h 313525"/>
              <a:gd name="connsiteX86" fmla="*/ 295275 w 323554"/>
              <a:gd name="connsiteY86" fmla="*/ 72225 h 313525"/>
              <a:gd name="connsiteX87" fmla="*/ 290513 w 323554"/>
              <a:gd name="connsiteY87" fmla="*/ 75400 h 313525"/>
              <a:gd name="connsiteX88" fmla="*/ 247650 w 323554"/>
              <a:gd name="connsiteY88" fmla="*/ 37300 h 313525"/>
              <a:gd name="connsiteX89" fmla="*/ 250825 w 323554"/>
              <a:gd name="connsiteY89" fmla="*/ 34125 h 313525"/>
              <a:gd name="connsiteX90" fmla="*/ 285750 w 323554"/>
              <a:gd name="connsiteY90" fmla="*/ 11899 h 313525"/>
              <a:gd name="connsiteX91" fmla="*/ 279400 w 323554"/>
              <a:gd name="connsiteY91" fmla="*/ 19837 h 313525"/>
              <a:gd name="connsiteX92" fmla="*/ 304800 w 323554"/>
              <a:gd name="connsiteY92" fmla="*/ 43649 h 313525"/>
              <a:gd name="connsiteX93" fmla="*/ 312738 w 323554"/>
              <a:gd name="connsiteY93" fmla="*/ 35712 h 313525"/>
              <a:gd name="connsiteX94" fmla="*/ 285265 w 323554"/>
              <a:gd name="connsiteY94" fmla="*/ 516 h 313525"/>
              <a:gd name="connsiteX95" fmla="*/ 294336 w 323554"/>
              <a:gd name="connsiteY95" fmla="*/ 3151 h 313525"/>
              <a:gd name="connsiteX96" fmla="*/ 318958 w 323554"/>
              <a:gd name="connsiteY96" fmla="*/ 25545 h 313525"/>
              <a:gd name="connsiteX97" fmla="*/ 320254 w 323554"/>
              <a:gd name="connsiteY97" fmla="*/ 43987 h 313525"/>
              <a:gd name="connsiteX98" fmla="*/ 305999 w 323554"/>
              <a:gd name="connsiteY98" fmla="*/ 61112 h 313525"/>
              <a:gd name="connsiteX99" fmla="*/ 261938 w 323554"/>
              <a:gd name="connsiteY99" fmla="*/ 20276 h 313525"/>
              <a:gd name="connsiteX100" fmla="*/ 276193 w 323554"/>
              <a:gd name="connsiteY100" fmla="*/ 4468 h 313525"/>
              <a:gd name="connsiteX101" fmla="*/ 285265 w 323554"/>
              <a:gd name="connsiteY101" fmla="*/ 516 h 31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23554" h="313525">
                <a:moveTo>
                  <a:pt x="58918" y="189699"/>
                </a:moveTo>
                <a:cubicBezTo>
                  <a:pt x="58918" y="189699"/>
                  <a:pt x="58918" y="189699"/>
                  <a:pt x="101421" y="189699"/>
                </a:cubicBezTo>
                <a:cubicBezTo>
                  <a:pt x="102709" y="189699"/>
                  <a:pt x="102709" y="189699"/>
                  <a:pt x="103997" y="189699"/>
                </a:cubicBezTo>
                <a:cubicBezTo>
                  <a:pt x="109149" y="189699"/>
                  <a:pt x="114301" y="195046"/>
                  <a:pt x="114301" y="201731"/>
                </a:cubicBezTo>
                <a:cubicBezTo>
                  <a:pt x="114301" y="203067"/>
                  <a:pt x="114301" y="204404"/>
                  <a:pt x="113013" y="205741"/>
                </a:cubicBezTo>
                <a:cubicBezTo>
                  <a:pt x="111725" y="211088"/>
                  <a:pt x="107861" y="215099"/>
                  <a:pt x="101421" y="215099"/>
                </a:cubicBezTo>
                <a:cubicBezTo>
                  <a:pt x="101421" y="215099"/>
                  <a:pt x="101421" y="215099"/>
                  <a:pt x="58918" y="215099"/>
                </a:cubicBezTo>
                <a:cubicBezTo>
                  <a:pt x="51190" y="215099"/>
                  <a:pt x="46038" y="209752"/>
                  <a:pt x="46038" y="201731"/>
                </a:cubicBezTo>
                <a:cubicBezTo>
                  <a:pt x="46038" y="195046"/>
                  <a:pt x="51190" y="189699"/>
                  <a:pt x="58918" y="189699"/>
                </a:cubicBezTo>
                <a:close/>
                <a:moveTo>
                  <a:pt x="149225" y="165887"/>
                </a:moveTo>
                <a:lnTo>
                  <a:pt x="142875" y="186525"/>
                </a:lnTo>
                <a:lnTo>
                  <a:pt x="153988" y="196050"/>
                </a:lnTo>
                <a:lnTo>
                  <a:pt x="173038" y="188112"/>
                </a:lnTo>
                <a:close/>
                <a:moveTo>
                  <a:pt x="145188" y="151599"/>
                </a:moveTo>
                <a:cubicBezTo>
                  <a:pt x="145188" y="151599"/>
                  <a:pt x="145188" y="151599"/>
                  <a:pt x="187326" y="190104"/>
                </a:cubicBezTo>
                <a:cubicBezTo>
                  <a:pt x="187326" y="190104"/>
                  <a:pt x="187326" y="190104"/>
                  <a:pt x="138803" y="210640"/>
                </a:cubicBezTo>
                <a:cubicBezTo>
                  <a:pt x="136249" y="211924"/>
                  <a:pt x="133696" y="211924"/>
                  <a:pt x="131142" y="210640"/>
                </a:cubicBezTo>
                <a:cubicBezTo>
                  <a:pt x="129865" y="208073"/>
                  <a:pt x="128588" y="205506"/>
                  <a:pt x="129865" y="202939"/>
                </a:cubicBezTo>
                <a:cubicBezTo>
                  <a:pt x="129865" y="202939"/>
                  <a:pt x="129865" y="202939"/>
                  <a:pt x="145188" y="151599"/>
                </a:cubicBezTo>
                <a:close/>
                <a:moveTo>
                  <a:pt x="58982" y="146837"/>
                </a:moveTo>
                <a:cubicBezTo>
                  <a:pt x="58982" y="146837"/>
                  <a:pt x="58982" y="146837"/>
                  <a:pt x="130176" y="146837"/>
                </a:cubicBezTo>
                <a:cubicBezTo>
                  <a:pt x="130176" y="148186"/>
                  <a:pt x="130176" y="148186"/>
                  <a:pt x="130176" y="148186"/>
                </a:cubicBezTo>
                <a:lnTo>
                  <a:pt x="122409" y="173825"/>
                </a:lnTo>
                <a:cubicBezTo>
                  <a:pt x="122409" y="173825"/>
                  <a:pt x="122409" y="173825"/>
                  <a:pt x="58982" y="173825"/>
                </a:cubicBezTo>
                <a:cubicBezTo>
                  <a:pt x="51216" y="173825"/>
                  <a:pt x="46038" y="167078"/>
                  <a:pt x="46038" y="160331"/>
                </a:cubicBezTo>
                <a:cubicBezTo>
                  <a:pt x="46038" y="153584"/>
                  <a:pt x="51216" y="146837"/>
                  <a:pt x="58982" y="146837"/>
                </a:cubicBezTo>
                <a:close/>
                <a:moveTo>
                  <a:pt x="59011" y="105562"/>
                </a:moveTo>
                <a:lnTo>
                  <a:pt x="166688" y="105562"/>
                </a:lnTo>
                <a:cubicBezTo>
                  <a:pt x="166688" y="105562"/>
                  <a:pt x="166688" y="105562"/>
                  <a:pt x="144634" y="130962"/>
                </a:cubicBezTo>
                <a:cubicBezTo>
                  <a:pt x="144634" y="130962"/>
                  <a:pt x="144634" y="130962"/>
                  <a:pt x="59011" y="130962"/>
                </a:cubicBezTo>
                <a:cubicBezTo>
                  <a:pt x="51227" y="130962"/>
                  <a:pt x="46038" y="125615"/>
                  <a:pt x="46038" y="118930"/>
                </a:cubicBezTo>
                <a:cubicBezTo>
                  <a:pt x="46038" y="110909"/>
                  <a:pt x="51227" y="105562"/>
                  <a:pt x="59011" y="105562"/>
                </a:cubicBezTo>
                <a:close/>
                <a:moveTo>
                  <a:pt x="226883" y="81749"/>
                </a:moveTo>
                <a:cubicBezTo>
                  <a:pt x="225587" y="81749"/>
                  <a:pt x="224292" y="83037"/>
                  <a:pt x="224292" y="83037"/>
                </a:cubicBezTo>
                <a:cubicBezTo>
                  <a:pt x="224292" y="83037"/>
                  <a:pt x="224292" y="83037"/>
                  <a:pt x="171159" y="140996"/>
                </a:cubicBezTo>
                <a:cubicBezTo>
                  <a:pt x="169863" y="142284"/>
                  <a:pt x="169863" y="144860"/>
                  <a:pt x="172455" y="146148"/>
                </a:cubicBezTo>
                <a:cubicBezTo>
                  <a:pt x="172455" y="146148"/>
                  <a:pt x="172455" y="146148"/>
                  <a:pt x="175047" y="148724"/>
                </a:cubicBezTo>
                <a:cubicBezTo>
                  <a:pt x="175047" y="148724"/>
                  <a:pt x="176343" y="150012"/>
                  <a:pt x="177639" y="150012"/>
                </a:cubicBezTo>
                <a:cubicBezTo>
                  <a:pt x="177639" y="150012"/>
                  <a:pt x="178934" y="148724"/>
                  <a:pt x="180230" y="148724"/>
                </a:cubicBezTo>
                <a:cubicBezTo>
                  <a:pt x="180230" y="148724"/>
                  <a:pt x="180230" y="148724"/>
                  <a:pt x="232067" y="90765"/>
                </a:cubicBezTo>
                <a:cubicBezTo>
                  <a:pt x="233363" y="89477"/>
                  <a:pt x="233363" y="86901"/>
                  <a:pt x="232067" y="85613"/>
                </a:cubicBezTo>
                <a:cubicBezTo>
                  <a:pt x="232067" y="85613"/>
                  <a:pt x="232067" y="85613"/>
                  <a:pt x="229475" y="83037"/>
                </a:cubicBezTo>
                <a:cubicBezTo>
                  <a:pt x="228179" y="81749"/>
                  <a:pt x="226883" y="81749"/>
                  <a:pt x="226883" y="81749"/>
                </a:cubicBezTo>
                <a:close/>
                <a:moveTo>
                  <a:pt x="247254" y="62303"/>
                </a:moveTo>
                <a:cubicBezTo>
                  <a:pt x="244873" y="61112"/>
                  <a:pt x="243682" y="62303"/>
                  <a:pt x="242491" y="63493"/>
                </a:cubicBezTo>
                <a:cubicBezTo>
                  <a:pt x="242491" y="63493"/>
                  <a:pt x="242491" y="63493"/>
                  <a:pt x="237729" y="68256"/>
                </a:cubicBezTo>
                <a:cubicBezTo>
                  <a:pt x="237729" y="68256"/>
                  <a:pt x="236538" y="69447"/>
                  <a:pt x="236538" y="70637"/>
                </a:cubicBezTo>
                <a:cubicBezTo>
                  <a:pt x="236538" y="70637"/>
                  <a:pt x="237729" y="71828"/>
                  <a:pt x="237729" y="73019"/>
                </a:cubicBezTo>
                <a:cubicBezTo>
                  <a:pt x="237729" y="73019"/>
                  <a:pt x="237729" y="73019"/>
                  <a:pt x="240110" y="74209"/>
                </a:cubicBezTo>
                <a:cubicBezTo>
                  <a:pt x="241301" y="75400"/>
                  <a:pt x="242491" y="75400"/>
                  <a:pt x="242491" y="75400"/>
                </a:cubicBezTo>
                <a:cubicBezTo>
                  <a:pt x="243682" y="75400"/>
                  <a:pt x="243682" y="75400"/>
                  <a:pt x="244873" y="75400"/>
                </a:cubicBezTo>
                <a:cubicBezTo>
                  <a:pt x="244873" y="74209"/>
                  <a:pt x="244873" y="74209"/>
                  <a:pt x="244873" y="74209"/>
                </a:cubicBezTo>
                <a:cubicBezTo>
                  <a:pt x="244873" y="74209"/>
                  <a:pt x="244873" y="74209"/>
                  <a:pt x="249635" y="69447"/>
                </a:cubicBezTo>
                <a:cubicBezTo>
                  <a:pt x="250826" y="68256"/>
                  <a:pt x="250826" y="65875"/>
                  <a:pt x="249635" y="64684"/>
                </a:cubicBezTo>
                <a:cubicBezTo>
                  <a:pt x="249635" y="64684"/>
                  <a:pt x="249635" y="64684"/>
                  <a:pt x="247254" y="62303"/>
                </a:cubicBezTo>
                <a:close/>
                <a:moveTo>
                  <a:pt x="24647" y="48412"/>
                </a:moveTo>
                <a:cubicBezTo>
                  <a:pt x="24647" y="48412"/>
                  <a:pt x="24647" y="48412"/>
                  <a:pt x="201069" y="48412"/>
                </a:cubicBezTo>
                <a:cubicBezTo>
                  <a:pt x="206258" y="48412"/>
                  <a:pt x="210149" y="49705"/>
                  <a:pt x="214041" y="52292"/>
                </a:cubicBezTo>
                <a:cubicBezTo>
                  <a:pt x="214041" y="52292"/>
                  <a:pt x="214041" y="52292"/>
                  <a:pt x="193285" y="76863"/>
                </a:cubicBezTo>
                <a:cubicBezTo>
                  <a:pt x="189394" y="74277"/>
                  <a:pt x="185502" y="72983"/>
                  <a:pt x="181610" y="72983"/>
                </a:cubicBezTo>
                <a:cubicBezTo>
                  <a:pt x="181610" y="72983"/>
                  <a:pt x="181610" y="72983"/>
                  <a:pt x="45403" y="72983"/>
                </a:cubicBezTo>
                <a:cubicBezTo>
                  <a:pt x="33728" y="72983"/>
                  <a:pt x="24647" y="82036"/>
                  <a:pt x="24647" y="93675"/>
                </a:cubicBezTo>
                <a:cubicBezTo>
                  <a:pt x="24647" y="93675"/>
                  <a:pt x="24647" y="93675"/>
                  <a:pt x="24647" y="268262"/>
                </a:cubicBezTo>
                <a:cubicBezTo>
                  <a:pt x="24647" y="278608"/>
                  <a:pt x="33728" y="287660"/>
                  <a:pt x="45403" y="287660"/>
                </a:cubicBezTo>
                <a:cubicBezTo>
                  <a:pt x="45403" y="287660"/>
                  <a:pt x="45403" y="287660"/>
                  <a:pt x="181610" y="287660"/>
                </a:cubicBezTo>
                <a:cubicBezTo>
                  <a:pt x="193285" y="287660"/>
                  <a:pt x="202366" y="278608"/>
                  <a:pt x="202366" y="268262"/>
                </a:cubicBezTo>
                <a:cubicBezTo>
                  <a:pt x="202366" y="268262"/>
                  <a:pt x="202366" y="268262"/>
                  <a:pt x="202366" y="202307"/>
                </a:cubicBezTo>
                <a:cubicBezTo>
                  <a:pt x="202366" y="202307"/>
                  <a:pt x="202366" y="201014"/>
                  <a:pt x="203663" y="201014"/>
                </a:cubicBezTo>
                <a:cubicBezTo>
                  <a:pt x="203663" y="199720"/>
                  <a:pt x="204960" y="199720"/>
                  <a:pt x="206258" y="198427"/>
                </a:cubicBezTo>
                <a:cubicBezTo>
                  <a:pt x="206258" y="198427"/>
                  <a:pt x="206258" y="198427"/>
                  <a:pt x="227013" y="175149"/>
                </a:cubicBezTo>
                <a:cubicBezTo>
                  <a:pt x="227013" y="175149"/>
                  <a:pt x="227013" y="175149"/>
                  <a:pt x="227013" y="287660"/>
                </a:cubicBezTo>
                <a:cubicBezTo>
                  <a:pt x="227013" y="301886"/>
                  <a:pt x="215338" y="313525"/>
                  <a:pt x="201069" y="313525"/>
                </a:cubicBezTo>
                <a:cubicBezTo>
                  <a:pt x="201069" y="313525"/>
                  <a:pt x="201069" y="313525"/>
                  <a:pt x="25944" y="313525"/>
                </a:cubicBezTo>
                <a:cubicBezTo>
                  <a:pt x="11675" y="313525"/>
                  <a:pt x="0" y="301886"/>
                  <a:pt x="0" y="287660"/>
                </a:cubicBezTo>
                <a:cubicBezTo>
                  <a:pt x="0" y="287660"/>
                  <a:pt x="0" y="287660"/>
                  <a:pt x="0" y="72983"/>
                </a:cubicBezTo>
                <a:cubicBezTo>
                  <a:pt x="0" y="60051"/>
                  <a:pt x="10378" y="48412"/>
                  <a:pt x="24647" y="48412"/>
                </a:cubicBezTo>
                <a:close/>
                <a:moveTo>
                  <a:pt x="242888" y="42062"/>
                </a:moveTo>
                <a:lnTo>
                  <a:pt x="285751" y="81750"/>
                </a:lnTo>
                <a:lnTo>
                  <a:pt x="279401" y="89687"/>
                </a:lnTo>
                <a:lnTo>
                  <a:pt x="200026" y="178587"/>
                </a:lnTo>
                <a:lnTo>
                  <a:pt x="193676" y="184937"/>
                </a:lnTo>
                <a:lnTo>
                  <a:pt x="150813" y="146837"/>
                </a:lnTo>
                <a:lnTo>
                  <a:pt x="155576" y="138899"/>
                </a:lnTo>
                <a:lnTo>
                  <a:pt x="236538" y="48412"/>
                </a:lnTo>
                <a:close/>
                <a:moveTo>
                  <a:pt x="257175" y="26187"/>
                </a:moveTo>
                <a:lnTo>
                  <a:pt x="301625" y="64287"/>
                </a:lnTo>
                <a:lnTo>
                  <a:pt x="295275" y="72225"/>
                </a:lnTo>
                <a:lnTo>
                  <a:pt x="290513" y="75400"/>
                </a:lnTo>
                <a:lnTo>
                  <a:pt x="247650" y="37300"/>
                </a:lnTo>
                <a:lnTo>
                  <a:pt x="250825" y="34125"/>
                </a:lnTo>
                <a:close/>
                <a:moveTo>
                  <a:pt x="285750" y="11899"/>
                </a:moveTo>
                <a:lnTo>
                  <a:pt x="279400" y="19837"/>
                </a:lnTo>
                <a:lnTo>
                  <a:pt x="304800" y="43649"/>
                </a:lnTo>
                <a:lnTo>
                  <a:pt x="312738" y="35712"/>
                </a:lnTo>
                <a:close/>
                <a:moveTo>
                  <a:pt x="285265" y="516"/>
                </a:moveTo>
                <a:cubicBezTo>
                  <a:pt x="289152" y="-801"/>
                  <a:pt x="291744" y="516"/>
                  <a:pt x="294336" y="3151"/>
                </a:cubicBezTo>
                <a:cubicBezTo>
                  <a:pt x="294336" y="3151"/>
                  <a:pt x="294336" y="3151"/>
                  <a:pt x="318958" y="25545"/>
                </a:cubicBezTo>
                <a:cubicBezTo>
                  <a:pt x="324142" y="30814"/>
                  <a:pt x="325438" y="38718"/>
                  <a:pt x="320254" y="43987"/>
                </a:cubicBezTo>
                <a:cubicBezTo>
                  <a:pt x="320254" y="43987"/>
                  <a:pt x="320254" y="43987"/>
                  <a:pt x="305999" y="61112"/>
                </a:cubicBezTo>
                <a:cubicBezTo>
                  <a:pt x="305999" y="61112"/>
                  <a:pt x="305999" y="61112"/>
                  <a:pt x="261938" y="20276"/>
                </a:cubicBezTo>
                <a:cubicBezTo>
                  <a:pt x="261938" y="20276"/>
                  <a:pt x="261938" y="20276"/>
                  <a:pt x="276193" y="4468"/>
                </a:cubicBezTo>
                <a:cubicBezTo>
                  <a:pt x="278785" y="1834"/>
                  <a:pt x="281377" y="516"/>
                  <a:pt x="285265" y="5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89685" y="1184275"/>
            <a:ext cx="9157335" cy="5530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ea typeface="+mn-lt"/>
                <a:cs typeface="+mn-lt"/>
                <a:sym typeface="+mn-lt"/>
              </a:rPr>
              <a:t>以海盐县人民政府网站为信息公开主平台，积极打造政务媒体新矩阵。</a:t>
            </a:r>
            <a:endParaRPr lang="zh-CN" altLang="en-US" sz="2000" dirty="0">
              <a:solidFill>
                <a:schemeClr val="tx1"/>
              </a:solidFill>
              <a:ea typeface="+mn-lt"/>
              <a:cs typeface="+mn-lt"/>
              <a:sym typeface="+mn-lt"/>
            </a:endParaRPr>
          </a:p>
        </p:txBody>
      </p:sp>
      <p:sp>
        <p:nvSpPr>
          <p:cNvPr id="277" name="任意多边形 276"/>
          <p:cNvSpPr/>
          <p:nvPr/>
        </p:nvSpPr>
        <p:spPr>
          <a:xfrm flipV="1">
            <a:off x="7125501" y="4765055"/>
            <a:ext cx="690315" cy="693544"/>
          </a:xfrm>
          <a:custGeom>
            <a:avLst/>
            <a:gdLst/>
            <a:ahLst/>
            <a:cxnLst/>
            <a:rect l="0" t="0" r="0" b="0"/>
            <a:pathLst>
              <a:path w="560581" h="563203">
                <a:moveTo>
                  <a:pt x="4861" y="563203"/>
                </a:moveTo>
                <a:cubicBezTo>
                  <a:pt x="289840" y="486843"/>
                  <a:pt x="433520" y="321295"/>
                  <a:pt x="486379" y="106025"/>
                </a:cubicBezTo>
                <a:lnTo>
                  <a:pt x="560581" y="209464"/>
                </a:lnTo>
                <a:lnTo>
                  <a:pt x="504455" y="0"/>
                </a:lnTo>
                <a:lnTo>
                  <a:pt x="362816" y="153556"/>
                </a:lnTo>
                <a:lnTo>
                  <a:pt x="465454" y="104015"/>
                </a:lnTo>
                <a:cubicBezTo>
                  <a:pt x="408435" y="377281"/>
                  <a:pt x="183037" y="503793"/>
                  <a:pt x="0" y="545059"/>
                </a:cubicBezTo>
                <a:lnTo>
                  <a:pt x="4861" y="5632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7600" cap="flat">
            <a:noFill/>
            <a:bevel/>
          </a:ln>
        </p:spPr>
        <p:txBody>
          <a:bodyPr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4" name="任意多边形 263"/>
          <p:cNvSpPr/>
          <p:nvPr/>
        </p:nvSpPr>
        <p:spPr>
          <a:xfrm rot="20880000" flipV="1">
            <a:off x="3074883" y="4509044"/>
            <a:ext cx="773754" cy="510678"/>
          </a:xfrm>
          <a:custGeom>
            <a:avLst/>
            <a:gdLst/>
            <a:ahLst/>
            <a:cxnLst/>
            <a:rect l="0" t="0" r="0" b="0"/>
            <a:pathLst>
              <a:path w="628339" h="414704">
                <a:moveTo>
                  <a:pt x="628339" y="0"/>
                </a:moveTo>
                <a:cubicBezTo>
                  <a:pt x="333306" y="0"/>
                  <a:pt x="151676" y="122719"/>
                  <a:pt x="44902" y="316971"/>
                </a:cubicBezTo>
                <a:lnTo>
                  <a:pt x="0" y="197852"/>
                </a:lnTo>
                <a:lnTo>
                  <a:pt x="0" y="414704"/>
                </a:lnTo>
                <a:lnTo>
                  <a:pt x="176557" y="303040"/>
                </a:lnTo>
                <a:lnTo>
                  <a:pt x="64593" y="324328"/>
                </a:lnTo>
                <a:cubicBezTo>
                  <a:pt x="190397" y="75134"/>
                  <a:pt x="440859" y="11270"/>
                  <a:pt x="628339" y="18783"/>
                </a:cubicBezTo>
                <a:lnTo>
                  <a:pt x="62833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7600" cap="flat">
            <a:noFill/>
            <a:bevel/>
          </a:ln>
        </p:spPr>
        <p:txBody>
          <a:bodyPr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6" name="任意多边形 275"/>
          <p:cNvSpPr/>
          <p:nvPr/>
        </p:nvSpPr>
        <p:spPr>
          <a:xfrm rot="1560000" flipV="1">
            <a:off x="5937672" y="2457453"/>
            <a:ext cx="829136" cy="559835"/>
          </a:xfrm>
          <a:custGeom>
            <a:avLst/>
            <a:gdLst/>
            <a:ahLst/>
            <a:cxnLst/>
            <a:rect l="0" t="0" r="0" b="0"/>
            <a:pathLst>
              <a:path w="673313" h="454623">
                <a:moveTo>
                  <a:pt x="0" y="9392"/>
                </a:moveTo>
                <a:cubicBezTo>
                  <a:pt x="147516" y="264897"/>
                  <a:pt x="344608" y="360835"/>
                  <a:pt x="566222" y="356177"/>
                </a:cubicBezTo>
                <a:lnTo>
                  <a:pt x="485515" y="454623"/>
                </a:lnTo>
                <a:lnTo>
                  <a:pt x="673313" y="346197"/>
                </a:lnTo>
                <a:lnTo>
                  <a:pt x="488330" y="249126"/>
                </a:lnTo>
                <a:lnTo>
                  <a:pt x="562748" y="335446"/>
                </a:lnTo>
                <a:cubicBezTo>
                  <a:pt x="284039" y="351093"/>
                  <a:pt x="103501" y="166119"/>
                  <a:pt x="16267" y="0"/>
                </a:cubicBezTo>
                <a:lnTo>
                  <a:pt x="0" y="939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7600" cap="flat">
            <a:noFill/>
            <a:bevel/>
          </a:ln>
        </p:spPr>
        <p:txBody>
          <a:bodyPr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01255" y="5458460"/>
            <a:ext cx="4083685" cy="10147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ea typeface="+mn-lt"/>
                <a:cs typeface="+mn-lt"/>
                <a:sym typeface="+mn-lt"/>
              </a:rPr>
              <a:t>在“浙农服”平台公开为农服务信息。</a:t>
            </a:r>
            <a:endParaRPr lang="zh-CN" altLang="en-US" sz="2000" dirty="0">
              <a:solidFill>
                <a:schemeClr val="tx1"/>
              </a:solidFill>
              <a:ea typeface="+mn-lt"/>
              <a:cs typeface="+mn-lt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139305" y="2387600"/>
            <a:ext cx="4130675" cy="10147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ea typeface="+mn-lt"/>
                <a:cs typeface="+mn-lt"/>
                <a:sym typeface="+mn-lt"/>
              </a:rPr>
              <a:t>在“海盐供销 农合联”微信公众号宣传供销特色亮点推送图文</a:t>
            </a:r>
            <a:r>
              <a:rPr lang="zh-CN" altLang="en-US" sz="2000" dirty="0">
                <a:solidFill>
                  <a:srgbClr val="EE4D32"/>
                </a:solidFill>
                <a:ea typeface="+mn-lt"/>
                <a:cs typeface="+mn-lt"/>
                <a:sym typeface="+mn-lt"/>
              </a:rPr>
              <a:t>325</a:t>
            </a:r>
            <a:r>
              <a:rPr lang="zh-CN" altLang="en-US" sz="2000" dirty="0">
                <a:ea typeface="+mn-lt"/>
                <a:cs typeface="+mn-lt"/>
                <a:sym typeface="+mn-lt"/>
              </a:rPr>
              <a:t>条。</a:t>
            </a:r>
            <a:endParaRPr lang="zh-CN" altLang="en-US" sz="2000" dirty="0">
              <a:ea typeface="+mn-lt"/>
              <a:cs typeface="+mn-lt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5465" y="3288665"/>
            <a:ext cx="3484880" cy="147637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000" dirty="0">
                <a:ea typeface="+mn-lt"/>
                <a:cs typeface="+mn-lt"/>
                <a:sym typeface="+mn-lt"/>
              </a:rPr>
              <a:t>在嘉兴日报、爱海盐APP、学习强国等平台累计发布工作动态等信息</a:t>
            </a:r>
            <a:r>
              <a:rPr lang="zh-CN" altLang="en-US" sz="2000" dirty="0">
                <a:solidFill>
                  <a:srgbClr val="EE4D32"/>
                </a:solidFill>
                <a:ea typeface="+mn-lt"/>
                <a:cs typeface="+mn-lt"/>
                <a:sym typeface="+mn-lt"/>
              </a:rPr>
              <a:t>56</a:t>
            </a:r>
            <a:r>
              <a:rPr lang="zh-CN" altLang="en-US" sz="2000" dirty="0">
                <a:ea typeface="+mn-lt"/>
                <a:cs typeface="+mn-lt"/>
                <a:sym typeface="+mn-lt"/>
              </a:rPr>
              <a:t>条。</a:t>
            </a:r>
            <a:endParaRPr lang="zh-CN" altLang="en-US" sz="2000" dirty="0">
              <a:ea typeface="+mn-lt"/>
              <a:cs typeface="+mn-lt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345180" y="2169795"/>
            <a:ext cx="7028815" cy="2870835"/>
            <a:chOff x="639144" y="4352764"/>
            <a:chExt cx="6105520" cy="2457996"/>
          </a:xfrm>
        </p:grpSpPr>
        <p:sp>
          <p:nvSpPr>
            <p:cNvPr id="11" name="矩形 10"/>
            <p:cNvSpPr/>
            <p:nvPr/>
          </p:nvSpPr>
          <p:spPr>
            <a:xfrm>
              <a:off x="850126" y="4530135"/>
              <a:ext cx="5682588" cy="2054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ea typeface="+mn-lt"/>
                  <a:cs typeface="+mn-lt"/>
                  <a:sym typeface="+mn-lt"/>
                </a:rPr>
                <a:t>按照各科室职能分工,将政府信息公开任务分解到各科室,进一步压紧压实责任，自觉接受公众监督和社会评议，及时修正工作不足之处。</a:t>
              </a:r>
              <a:endParaRPr lang="zh-CN" altLang="en-US" sz="2000" dirty="0">
                <a:solidFill>
                  <a:schemeClr val="tx1"/>
                </a:solidFill>
                <a:ea typeface="+mn-lt"/>
                <a:cs typeface="+mn-lt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ea typeface="+mn-lt"/>
                  <a:cs typeface="+mn-lt"/>
                  <a:sym typeface="+mn-lt"/>
                </a:rPr>
                <a:t>2022年县社未收到针对本机关政府信息公开有关的投诉和举报，也未发生其他责任追究的情形。</a:t>
              </a:r>
              <a:endParaRPr lang="zh-CN" altLang="en-US" sz="2000" dirty="0">
                <a:solidFill>
                  <a:schemeClr val="tx1"/>
                </a:solidFill>
                <a:ea typeface="+mn-lt"/>
                <a:cs typeface="+mn-lt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39144" y="4352764"/>
              <a:ext cx="6105520" cy="2457996"/>
            </a:xfrm>
            <a:prstGeom prst="rect">
              <a:avLst/>
            </a:prstGeom>
            <a:noFill/>
            <a:ln>
              <a:solidFill>
                <a:srgbClr val="F36B2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000814" y="324006"/>
            <a:ext cx="33832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EE4D32"/>
                </a:solidFill>
                <a:cs typeface="+mn-ea"/>
                <a:sym typeface="+mn-lt"/>
              </a:rPr>
              <a:t>（五）监督保障情况</a:t>
            </a:r>
            <a:endParaRPr sz="2800" b="1" dirty="0">
              <a:solidFill>
                <a:srgbClr val="EE4D32"/>
              </a:solidFill>
              <a:cs typeface="+mn-ea"/>
              <a:sym typeface="+mn-lt"/>
            </a:endParaRPr>
          </a:p>
        </p:txBody>
      </p:sp>
      <p:sp>
        <p:nvSpPr>
          <p:cNvPr id="28" name="Freeform 14"/>
          <p:cNvSpPr>
            <a:spLocks noEditPoints="1"/>
          </p:cNvSpPr>
          <p:nvPr/>
        </p:nvSpPr>
        <p:spPr bwMode="auto">
          <a:xfrm>
            <a:off x="1107365" y="2316339"/>
            <a:ext cx="1507658" cy="2058461"/>
          </a:xfrm>
          <a:custGeom>
            <a:avLst/>
            <a:gdLst>
              <a:gd name="T0" fmla="*/ 95 w 723"/>
              <a:gd name="T1" fmla="*/ 160 h 986"/>
              <a:gd name="T2" fmla="*/ 80 w 723"/>
              <a:gd name="T3" fmla="*/ 986 h 986"/>
              <a:gd name="T4" fmla="*/ 723 w 723"/>
              <a:gd name="T5" fmla="*/ 242 h 986"/>
              <a:gd name="T6" fmla="*/ 668 w 723"/>
              <a:gd name="T7" fmla="*/ 260 h 986"/>
              <a:gd name="T8" fmla="*/ 83 w 723"/>
              <a:gd name="T9" fmla="*/ 929 h 986"/>
              <a:gd name="T10" fmla="*/ 313 w 723"/>
              <a:gd name="T11" fmla="*/ 105 h 986"/>
              <a:gd name="T12" fmla="*/ 410 w 723"/>
              <a:gd name="T13" fmla="*/ 105 h 986"/>
              <a:gd name="T14" fmla="*/ 360 w 723"/>
              <a:gd name="T15" fmla="*/ 157 h 986"/>
              <a:gd name="T16" fmla="*/ 253 w 723"/>
              <a:gd name="T17" fmla="*/ 107 h 986"/>
              <a:gd name="T18" fmla="*/ 133 w 723"/>
              <a:gd name="T19" fmla="*/ 250 h 986"/>
              <a:gd name="T20" fmla="*/ 590 w 723"/>
              <a:gd name="T21" fmla="*/ 250 h 986"/>
              <a:gd name="T22" fmla="*/ 470 w 723"/>
              <a:gd name="T23" fmla="*/ 107 h 986"/>
              <a:gd name="T24" fmla="*/ 253 w 723"/>
              <a:gd name="T25" fmla="*/ 107 h 986"/>
              <a:gd name="T26" fmla="*/ 255 w 723"/>
              <a:gd name="T27" fmla="*/ 749 h 986"/>
              <a:gd name="T28" fmla="*/ 175 w 723"/>
              <a:gd name="T29" fmla="*/ 771 h 986"/>
              <a:gd name="T30" fmla="*/ 158 w 723"/>
              <a:gd name="T31" fmla="*/ 789 h 986"/>
              <a:gd name="T32" fmla="*/ 255 w 723"/>
              <a:gd name="T33" fmla="*/ 796 h 986"/>
              <a:gd name="T34" fmla="*/ 153 w 723"/>
              <a:gd name="T35" fmla="*/ 846 h 986"/>
              <a:gd name="T36" fmla="*/ 280 w 723"/>
              <a:gd name="T37" fmla="*/ 784 h 986"/>
              <a:gd name="T38" fmla="*/ 280 w 723"/>
              <a:gd name="T39" fmla="*/ 744 h 986"/>
              <a:gd name="T40" fmla="*/ 128 w 723"/>
              <a:gd name="T41" fmla="*/ 751 h 986"/>
              <a:gd name="T42" fmla="*/ 248 w 723"/>
              <a:gd name="T43" fmla="*/ 879 h 986"/>
              <a:gd name="T44" fmla="*/ 248 w 723"/>
              <a:gd name="T45" fmla="*/ 387 h 986"/>
              <a:gd name="T46" fmla="*/ 175 w 723"/>
              <a:gd name="T47" fmla="*/ 409 h 986"/>
              <a:gd name="T48" fmla="*/ 200 w 723"/>
              <a:gd name="T49" fmla="*/ 474 h 986"/>
              <a:gd name="T50" fmla="*/ 153 w 723"/>
              <a:gd name="T51" fmla="*/ 492 h 986"/>
              <a:gd name="T52" fmla="*/ 248 w 723"/>
              <a:gd name="T53" fmla="*/ 362 h 986"/>
              <a:gd name="T54" fmla="*/ 128 w 723"/>
              <a:gd name="T55" fmla="*/ 489 h 986"/>
              <a:gd name="T56" fmla="*/ 279 w 723"/>
              <a:gd name="T57" fmla="*/ 416 h 986"/>
              <a:gd name="T58" fmla="*/ 278 w 723"/>
              <a:gd name="T59" fmla="*/ 382 h 986"/>
              <a:gd name="T60" fmla="*/ 255 w 723"/>
              <a:gd name="T61" fmla="*/ 582 h 986"/>
              <a:gd name="T62" fmla="*/ 158 w 723"/>
              <a:gd name="T63" fmla="*/ 607 h 986"/>
              <a:gd name="T64" fmla="*/ 255 w 723"/>
              <a:gd name="T65" fmla="*/ 672 h 986"/>
              <a:gd name="T66" fmla="*/ 280 w 723"/>
              <a:gd name="T67" fmla="*/ 563 h 986"/>
              <a:gd name="T68" fmla="*/ 128 w 723"/>
              <a:gd name="T69" fmla="*/ 569 h 986"/>
              <a:gd name="T70" fmla="*/ 255 w 723"/>
              <a:gd name="T71" fmla="*/ 696 h 986"/>
              <a:gd name="T72" fmla="*/ 334 w 723"/>
              <a:gd name="T73" fmla="*/ 538 h 986"/>
              <a:gd name="T74" fmla="*/ 378 w 723"/>
              <a:gd name="T75" fmla="*/ 836 h 986"/>
              <a:gd name="T76" fmla="*/ 580 w 723"/>
              <a:gd name="T77" fmla="*/ 774 h 986"/>
              <a:gd name="T78" fmla="*/ 370 w 723"/>
              <a:gd name="T79" fmla="*/ 829 h 986"/>
              <a:gd name="T80" fmla="*/ 580 w 723"/>
              <a:gd name="T81" fmla="*/ 587 h 986"/>
              <a:gd name="T82" fmla="*/ 370 w 723"/>
              <a:gd name="T83" fmla="*/ 474 h 986"/>
              <a:gd name="T84" fmla="*/ 370 w 723"/>
              <a:gd name="T85" fmla="*/ 407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23" h="986">
                <a:moveTo>
                  <a:pt x="55" y="260"/>
                </a:moveTo>
                <a:cubicBezTo>
                  <a:pt x="55" y="232"/>
                  <a:pt x="68" y="218"/>
                  <a:pt x="95" y="217"/>
                </a:cubicBezTo>
                <a:lnTo>
                  <a:pt x="95" y="160"/>
                </a:lnTo>
                <a:cubicBezTo>
                  <a:pt x="45" y="161"/>
                  <a:pt x="0" y="193"/>
                  <a:pt x="0" y="242"/>
                </a:cubicBezTo>
                <a:lnTo>
                  <a:pt x="0" y="906"/>
                </a:lnTo>
                <a:cubicBezTo>
                  <a:pt x="0" y="947"/>
                  <a:pt x="40" y="986"/>
                  <a:pt x="80" y="986"/>
                </a:cubicBezTo>
                <a:lnTo>
                  <a:pt x="643" y="986"/>
                </a:lnTo>
                <a:cubicBezTo>
                  <a:pt x="683" y="986"/>
                  <a:pt x="723" y="947"/>
                  <a:pt x="723" y="906"/>
                </a:cubicBezTo>
                <a:lnTo>
                  <a:pt x="723" y="242"/>
                </a:lnTo>
                <a:cubicBezTo>
                  <a:pt x="723" y="193"/>
                  <a:pt x="678" y="161"/>
                  <a:pt x="628" y="160"/>
                </a:cubicBezTo>
                <a:lnTo>
                  <a:pt x="628" y="217"/>
                </a:lnTo>
                <a:cubicBezTo>
                  <a:pt x="655" y="218"/>
                  <a:pt x="668" y="232"/>
                  <a:pt x="668" y="260"/>
                </a:cubicBezTo>
                <a:lnTo>
                  <a:pt x="668" y="889"/>
                </a:lnTo>
                <a:cubicBezTo>
                  <a:pt x="668" y="908"/>
                  <a:pt x="659" y="929"/>
                  <a:pt x="640" y="929"/>
                </a:cubicBezTo>
                <a:lnTo>
                  <a:pt x="83" y="929"/>
                </a:lnTo>
                <a:cubicBezTo>
                  <a:pt x="61" y="929"/>
                  <a:pt x="55" y="906"/>
                  <a:pt x="55" y="884"/>
                </a:cubicBezTo>
                <a:lnTo>
                  <a:pt x="55" y="260"/>
                </a:lnTo>
                <a:close/>
                <a:moveTo>
                  <a:pt x="313" y="105"/>
                </a:moveTo>
                <a:cubicBezTo>
                  <a:pt x="313" y="82"/>
                  <a:pt x="335" y="60"/>
                  <a:pt x="358" y="60"/>
                </a:cubicBezTo>
                <a:lnTo>
                  <a:pt x="365" y="60"/>
                </a:lnTo>
                <a:cubicBezTo>
                  <a:pt x="388" y="60"/>
                  <a:pt x="410" y="82"/>
                  <a:pt x="410" y="105"/>
                </a:cubicBezTo>
                <a:lnTo>
                  <a:pt x="410" y="110"/>
                </a:lnTo>
                <a:cubicBezTo>
                  <a:pt x="410" y="135"/>
                  <a:pt x="388" y="157"/>
                  <a:pt x="363" y="157"/>
                </a:cubicBezTo>
                <a:lnTo>
                  <a:pt x="360" y="157"/>
                </a:lnTo>
                <a:cubicBezTo>
                  <a:pt x="335" y="157"/>
                  <a:pt x="313" y="135"/>
                  <a:pt x="313" y="110"/>
                </a:cubicBezTo>
                <a:lnTo>
                  <a:pt x="313" y="105"/>
                </a:lnTo>
                <a:close/>
                <a:moveTo>
                  <a:pt x="253" y="107"/>
                </a:moveTo>
                <a:lnTo>
                  <a:pt x="173" y="107"/>
                </a:lnTo>
                <a:cubicBezTo>
                  <a:pt x="145" y="107"/>
                  <a:pt x="133" y="120"/>
                  <a:pt x="133" y="147"/>
                </a:cubicBezTo>
                <a:lnTo>
                  <a:pt x="133" y="250"/>
                </a:lnTo>
                <a:cubicBezTo>
                  <a:pt x="133" y="267"/>
                  <a:pt x="144" y="285"/>
                  <a:pt x="160" y="285"/>
                </a:cubicBezTo>
                <a:lnTo>
                  <a:pt x="563" y="285"/>
                </a:lnTo>
                <a:cubicBezTo>
                  <a:pt x="579" y="285"/>
                  <a:pt x="590" y="267"/>
                  <a:pt x="590" y="250"/>
                </a:cubicBezTo>
                <a:lnTo>
                  <a:pt x="590" y="147"/>
                </a:lnTo>
                <a:cubicBezTo>
                  <a:pt x="590" y="120"/>
                  <a:pt x="578" y="107"/>
                  <a:pt x="550" y="107"/>
                </a:cubicBezTo>
                <a:lnTo>
                  <a:pt x="470" y="107"/>
                </a:lnTo>
                <a:cubicBezTo>
                  <a:pt x="470" y="52"/>
                  <a:pt x="423" y="0"/>
                  <a:pt x="370" y="0"/>
                </a:cubicBezTo>
                <a:lnTo>
                  <a:pt x="353" y="0"/>
                </a:lnTo>
                <a:cubicBezTo>
                  <a:pt x="300" y="0"/>
                  <a:pt x="253" y="52"/>
                  <a:pt x="253" y="107"/>
                </a:cubicBezTo>
                <a:close/>
                <a:moveTo>
                  <a:pt x="153" y="756"/>
                </a:moveTo>
                <a:cubicBezTo>
                  <a:pt x="153" y="751"/>
                  <a:pt x="154" y="749"/>
                  <a:pt x="160" y="749"/>
                </a:cubicBezTo>
                <a:lnTo>
                  <a:pt x="255" y="749"/>
                </a:lnTo>
                <a:lnTo>
                  <a:pt x="255" y="756"/>
                </a:lnTo>
                <a:cubicBezTo>
                  <a:pt x="255" y="764"/>
                  <a:pt x="216" y="787"/>
                  <a:pt x="208" y="791"/>
                </a:cubicBezTo>
                <a:cubicBezTo>
                  <a:pt x="201" y="786"/>
                  <a:pt x="186" y="771"/>
                  <a:pt x="175" y="771"/>
                </a:cubicBezTo>
                <a:lnTo>
                  <a:pt x="173" y="771"/>
                </a:lnTo>
                <a:cubicBezTo>
                  <a:pt x="167" y="771"/>
                  <a:pt x="158" y="780"/>
                  <a:pt x="158" y="786"/>
                </a:cubicBezTo>
                <a:lnTo>
                  <a:pt x="158" y="789"/>
                </a:lnTo>
                <a:cubicBezTo>
                  <a:pt x="158" y="795"/>
                  <a:pt x="193" y="834"/>
                  <a:pt x="200" y="834"/>
                </a:cubicBezTo>
                <a:lnTo>
                  <a:pt x="203" y="834"/>
                </a:lnTo>
                <a:cubicBezTo>
                  <a:pt x="208" y="834"/>
                  <a:pt x="247" y="802"/>
                  <a:pt x="255" y="796"/>
                </a:cubicBezTo>
                <a:cubicBezTo>
                  <a:pt x="255" y="810"/>
                  <a:pt x="261" y="854"/>
                  <a:pt x="248" y="854"/>
                </a:cubicBezTo>
                <a:lnTo>
                  <a:pt x="160" y="854"/>
                </a:lnTo>
                <a:cubicBezTo>
                  <a:pt x="154" y="854"/>
                  <a:pt x="153" y="852"/>
                  <a:pt x="153" y="846"/>
                </a:cubicBezTo>
                <a:lnTo>
                  <a:pt x="153" y="756"/>
                </a:lnTo>
                <a:close/>
                <a:moveTo>
                  <a:pt x="248" y="879"/>
                </a:moveTo>
                <a:cubicBezTo>
                  <a:pt x="295" y="879"/>
                  <a:pt x="277" y="827"/>
                  <a:pt x="280" y="784"/>
                </a:cubicBezTo>
                <a:cubicBezTo>
                  <a:pt x="282" y="762"/>
                  <a:pt x="337" y="742"/>
                  <a:pt x="343" y="721"/>
                </a:cubicBezTo>
                <a:lnTo>
                  <a:pt x="335" y="721"/>
                </a:lnTo>
                <a:cubicBezTo>
                  <a:pt x="318" y="721"/>
                  <a:pt x="293" y="737"/>
                  <a:pt x="280" y="744"/>
                </a:cubicBezTo>
                <a:cubicBezTo>
                  <a:pt x="274" y="735"/>
                  <a:pt x="268" y="724"/>
                  <a:pt x="253" y="724"/>
                </a:cubicBezTo>
                <a:lnTo>
                  <a:pt x="155" y="724"/>
                </a:lnTo>
                <a:cubicBezTo>
                  <a:pt x="141" y="724"/>
                  <a:pt x="128" y="737"/>
                  <a:pt x="128" y="751"/>
                </a:cubicBezTo>
                <a:lnTo>
                  <a:pt x="128" y="851"/>
                </a:lnTo>
                <a:cubicBezTo>
                  <a:pt x="128" y="868"/>
                  <a:pt x="143" y="879"/>
                  <a:pt x="160" y="879"/>
                </a:cubicBezTo>
                <a:lnTo>
                  <a:pt x="248" y="879"/>
                </a:lnTo>
                <a:close/>
                <a:moveTo>
                  <a:pt x="153" y="394"/>
                </a:moveTo>
                <a:cubicBezTo>
                  <a:pt x="153" y="389"/>
                  <a:pt x="154" y="387"/>
                  <a:pt x="160" y="387"/>
                </a:cubicBezTo>
                <a:lnTo>
                  <a:pt x="248" y="387"/>
                </a:lnTo>
                <a:cubicBezTo>
                  <a:pt x="253" y="387"/>
                  <a:pt x="255" y="389"/>
                  <a:pt x="255" y="394"/>
                </a:cubicBezTo>
                <a:cubicBezTo>
                  <a:pt x="255" y="401"/>
                  <a:pt x="213" y="429"/>
                  <a:pt x="208" y="429"/>
                </a:cubicBezTo>
                <a:cubicBezTo>
                  <a:pt x="203" y="429"/>
                  <a:pt x="190" y="409"/>
                  <a:pt x="175" y="409"/>
                </a:cubicBezTo>
                <a:cubicBezTo>
                  <a:pt x="168" y="409"/>
                  <a:pt x="158" y="417"/>
                  <a:pt x="158" y="424"/>
                </a:cubicBezTo>
                <a:lnTo>
                  <a:pt x="158" y="427"/>
                </a:lnTo>
                <a:cubicBezTo>
                  <a:pt x="158" y="437"/>
                  <a:pt x="192" y="470"/>
                  <a:pt x="200" y="474"/>
                </a:cubicBezTo>
                <a:lnTo>
                  <a:pt x="255" y="434"/>
                </a:lnTo>
                <a:lnTo>
                  <a:pt x="255" y="492"/>
                </a:lnTo>
                <a:lnTo>
                  <a:pt x="153" y="492"/>
                </a:lnTo>
                <a:lnTo>
                  <a:pt x="153" y="394"/>
                </a:lnTo>
                <a:close/>
                <a:moveTo>
                  <a:pt x="278" y="382"/>
                </a:moveTo>
                <a:cubicBezTo>
                  <a:pt x="275" y="369"/>
                  <a:pt x="264" y="362"/>
                  <a:pt x="248" y="362"/>
                </a:cubicBezTo>
                <a:lnTo>
                  <a:pt x="160" y="362"/>
                </a:lnTo>
                <a:cubicBezTo>
                  <a:pt x="143" y="362"/>
                  <a:pt x="128" y="373"/>
                  <a:pt x="128" y="390"/>
                </a:cubicBezTo>
                <a:lnTo>
                  <a:pt x="128" y="489"/>
                </a:lnTo>
                <a:cubicBezTo>
                  <a:pt x="128" y="504"/>
                  <a:pt x="141" y="517"/>
                  <a:pt x="155" y="517"/>
                </a:cubicBezTo>
                <a:lnTo>
                  <a:pt x="253" y="517"/>
                </a:lnTo>
                <a:cubicBezTo>
                  <a:pt x="292" y="517"/>
                  <a:pt x="280" y="455"/>
                  <a:pt x="279" y="416"/>
                </a:cubicBezTo>
                <a:lnTo>
                  <a:pt x="343" y="362"/>
                </a:lnTo>
                <a:cubicBezTo>
                  <a:pt x="343" y="362"/>
                  <a:pt x="338" y="360"/>
                  <a:pt x="338" y="360"/>
                </a:cubicBezTo>
                <a:cubicBezTo>
                  <a:pt x="313" y="360"/>
                  <a:pt x="293" y="381"/>
                  <a:pt x="278" y="382"/>
                </a:cubicBezTo>
                <a:close/>
                <a:moveTo>
                  <a:pt x="153" y="569"/>
                </a:moveTo>
                <a:lnTo>
                  <a:pt x="255" y="569"/>
                </a:lnTo>
                <a:lnTo>
                  <a:pt x="255" y="582"/>
                </a:lnTo>
                <a:lnTo>
                  <a:pt x="208" y="612"/>
                </a:lnTo>
                <a:lnTo>
                  <a:pt x="176" y="588"/>
                </a:lnTo>
                <a:cubicBezTo>
                  <a:pt x="168" y="593"/>
                  <a:pt x="158" y="595"/>
                  <a:pt x="158" y="607"/>
                </a:cubicBezTo>
                <a:cubicBezTo>
                  <a:pt x="158" y="614"/>
                  <a:pt x="193" y="654"/>
                  <a:pt x="200" y="654"/>
                </a:cubicBezTo>
                <a:cubicBezTo>
                  <a:pt x="212" y="654"/>
                  <a:pt x="242" y="620"/>
                  <a:pt x="255" y="617"/>
                </a:cubicBezTo>
                <a:lnTo>
                  <a:pt x="255" y="672"/>
                </a:lnTo>
                <a:lnTo>
                  <a:pt x="153" y="672"/>
                </a:lnTo>
                <a:lnTo>
                  <a:pt x="153" y="569"/>
                </a:lnTo>
                <a:close/>
                <a:moveTo>
                  <a:pt x="280" y="563"/>
                </a:moveTo>
                <a:cubicBezTo>
                  <a:pt x="275" y="555"/>
                  <a:pt x="269" y="544"/>
                  <a:pt x="255" y="544"/>
                </a:cubicBezTo>
                <a:lnTo>
                  <a:pt x="153" y="544"/>
                </a:lnTo>
                <a:cubicBezTo>
                  <a:pt x="140" y="544"/>
                  <a:pt x="128" y="557"/>
                  <a:pt x="128" y="569"/>
                </a:cubicBezTo>
                <a:lnTo>
                  <a:pt x="128" y="672"/>
                </a:lnTo>
                <a:cubicBezTo>
                  <a:pt x="128" y="684"/>
                  <a:pt x="140" y="696"/>
                  <a:pt x="153" y="696"/>
                </a:cubicBezTo>
                <a:lnTo>
                  <a:pt x="255" y="696"/>
                </a:lnTo>
                <a:cubicBezTo>
                  <a:pt x="291" y="696"/>
                  <a:pt x="280" y="632"/>
                  <a:pt x="279" y="596"/>
                </a:cubicBezTo>
                <a:lnTo>
                  <a:pt x="343" y="542"/>
                </a:lnTo>
                <a:lnTo>
                  <a:pt x="334" y="538"/>
                </a:lnTo>
                <a:lnTo>
                  <a:pt x="280" y="563"/>
                </a:lnTo>
                <a:close/>
                <a:moveTo>
                  <a:pt x="370" y="829"/>
                </a:moveTo>
                <a:cubicBezTo>
                  <a:pt x="370" y="834"/>
                  <a:pt x="372" y="836"/>
                  <a:pt x="378" y="836"/>
                </a:cubicBezTo>
                <a:lnTo>
                  <a:pt x="573" y="836"/>
                </a:lnTo>
                <a:cubicBezTo>
                  <a:pt x="579" y="836"/>
                  <a:pt x="580" y="834"/>
                  <a:pt x="580" y="829"/>
                </a:cubicBezTo>
                <a:lnTo>
                  <a:pt x="580" y="774"/>
                </a:lnTo>
                <a:cubicBezTo>
                  <a:pt x="580" y="768"/>
                  <a:pt x="579" y="766"/>
                  <a:pt x="573" y="766"/>
                </a:cubicBezTo>
                <a:lnTo>
                  <a:pt x="370" y="766"/>
                </a:lnTo>
                <a:lnTo>
                  <a:pt x="370" y="829"/>
                </a:lnTo>
                <a:close/>
                <a:moveTo>
                  <a:pt x="370" y="654"/>
                </a:moveTo>
                <a:lnTo>
                  <a:pt x="580" y="654"/>
                </a:lnTo>
                <a:lnTo>
                  <a:pt x="580" y="587"/>
                </a:lnTo>
                <a:lnTo>
                  <a:pt x="370" y="587"/>
                </a:lnTo>
                <a:lnTo>
                  <a:pt x="370" y="654"/>
                </a:lnTo>
                <a:close/>
                <a:moveTo>
                  <a:pt x="370" y="474"/>
                </a:moveTo>
                <a:lnTo>
                  <a:pt x="523" y="474"/>
                </a:lnTo>
                <a:lnTo>
                  <a:pt x="523" y="407"/>
                </a:lnTo>
                <a:lnTo>
                  <a:pt x="370" y="407"/>
                </a:lnTo>
                <a:lnTo>
                  <a:pt x="370" y="474"/>
                </a:lnTo>
                <a:close/>
              </a:path>
            </a:pathLst>
          </a:custGeom>
          <a:gradFill>
            <a:gsLst>
              <a:gs pos="0">
                <a:srgbClr val="FE532B"/>
              </a:gs>
              <a:gs pos="100000">
                <a:srgbClr val="F54A05"/>
              </a:gs>
            </a:gsLst>
            <a:lin ang="5400000" scaled="1"/>
          </a:gradFill>
          <a:ln>
            <a:noFill/>
          </a:ln>
        </p:spPr>
        <p:txBody>
          <a:bodyPr vert="horz" wrap="square" lIns="68571" tIns="34285" rIns="68571" bIns="34285" numCol="1" anchor="t" anchorCtr="0" compatLnSpc="1"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6" name="Group 8"/>
          <p:cNvGrpSpPr>
            <a:grpSpLocks noChangeAspect="1"/>
          </p:cNvGrpSpPr>
          <p:nvPr/>
        </p:nvGrpSpPr>
        <p:grpSpPr bwMode="auto">
          <a:xfrm>
            <a:off x="560677" y="347345"/>
            <a:ext cx="546900" cy="498286"/>
            <a:chOff x="185" y="-402"/>
            <a:chExt cx="810" cy="738"/>
          </a:xfrm>
        </p:grpSpPr>
        <p:sp>
          <p:nvSpPr>
            <p:cNvPr id="47" name="Freeform 9"/>
            <p:cNvSpPr/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/>
            <p:cNvSpPr/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362" y="245872"/>
            <a:ext cx="11725276" cy="6366256"/>
          </a:xfrm>
          <a:prstGeom prst="rect">
            <a:avLst/>
          </a:prstGeom>
          <a:noFill/>
          <a:ln>
            <a:solidFill>
              <a:srgbClr val="F74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03408" y="831203"/>
            <a:ext cx="2185182" cy="218518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56559" y="3584511"/>
            <a:ext cx="627888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800" b="1" dirty="0">
                <a:solidFill>
                  <a:srgbClr val="FB6928"/>
                </a:solidFill>
                <a:cs typeface="+mn-ea"/>
                <a:sym typeface="+mn-lt"/>
              </a:rPr>
              <a:t>主动公开政府信息情况</a:t>
            </a:r>
            <a:endParaRPr sz="4800" b="1" dirty="0">
              <a:solidFill>
                <a:srgbClr val="FB6928"/>
              </a:solidFill>
              <a:cs typeface="+mn-ea"/>
              <a:sym typeface="+mn-lt"/>
            </a:endParaRPr>
          </a:p>
        </p:txBody>
      </p:sp>
      <p:sp>
        <p:nvSpPr>
          <p:cNvPr id="7" name="箭头: V 形 6"/>
          <p:cNvSpPr/>
          <p:nvPr/>
        </p:nvSpPr>
        <p:spPr>
          <a:xfrm rot="16200000" flipH="1">
            <a:off x="5828062" y="4988625"/>
            <a:ext cx="535875" cy="975360"/>
          </a:xfrm>
          <a:prstGeom prst="chevron">
            <a:avLst>
              <a:gd name="adj" fmla="val 72508"/>
            </a:avLst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21112" y="1348896"/>
            <a:ext cx="141148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19174" y="3045706"/>
            <a:ext cx="132522" cy="13252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11992" y="833192"/>
            <a:ext cx="159026" cy="15902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517682" y="1326335"/>
            <a:ext cx="185530" cy="185530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15448" y="2458804"/>
            <a:ext cx="303092" cy="303092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273735" y="5533771"/>
            <a:ext cx="98403" cy="98403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639574" y="4353952"/>
            <a:ext cx="369096" cy="369096"/>
          </a:xfrm>
          <a:prstGeom prst="ellipse">
            <a:avLst/>
          </a:prstGeom>
          <a:gradFill>
            <a:gsLst>
              <a:gs pos="84000">
                <a:srgbClr val="FE532B"/>
              </a:gs>
              <a:gs pos="0">
                <a:srgbClr val="FA6D27"/>
              </a:gs>
            </a:gsLst>
            <a:lin ang="10500000" scaled="0"/>
          </a:gradFill>
          <a:ln>
            <a:noFill/>
          </a:ln>
          <a:effectLst>
            <a:outerShdw blurRad="342900" dist="63500" dir="3000000" sx="106000" sy="106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 bldLvl="0" animBg="1"/>
      <p:bldP spid="8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tags/tag1.xml><?xml version="1.0" encoding="utf-8"?>
<p:tagLst xmlns:p="http://schemas.openxmlformats.org/presentationml/2006/main">
  <p:tag name="TABLE_ENDDRAG_ORIGIN_RECT" val="834*424"/>
  <p:tag name="TABLE_ENDDRAG_RECT" val="80*50*834*424"/>
</p:tagLst>
</file>

<file path=ppt/tags/tag2.xml><?xml version="1.0" encoding="utf-8"?>
<p:tagLst xmlns:p="http://schemas.openxmlformats.org/presentationml/2006/main">
  <p:tag name="TABLE_ENDDRAG_ORIGIN_RECT" val="927*517"/>
  <p:tag name="TABLE_ENDDRAG_RECT" val="6*12*927*517"/>
</p:tagLst>
</file>

<file path=ppt/tags/tag3.xml><?xml version="1.0" encoding="utf-8"?>
<p:tagLst xmlns:p="http://schemas.openxmlformats.org/presentationml/2006/main">
  <p:tag name="TABLE_ENDDRAG_ORIGIN_RECT" val="713*231"/>
  <p:tag name="TABLE_ENDDRAG_RECT" val="108*147*713*231"/>
</p:tagLst>
</file>

<file path=ppt/theme/theme1.xml><?xml version="1.0" encoding="utf-8"?>
<a:theme xmlns:a="http://schemas.openxmlformats.org/drawingml/2006/main" name="第一PPT，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0unlxev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3052</Words>
  <Application>WPS 演示</Application>
  <PresentationFormat>自定义</PresentationFormat>
  <Paragraphs>912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Arial</vt:lpstr>
      <vt:lpstr>微软雅黑</vt:lpstr>
      <vt:lpstr>楷体</vt:lpstr>
      <vt:lpstr>黑体</vt:lpstr>
      <vt:lpstr>Arial Unicode MS</vt:lpstr>
      <vt:lpstr>等线</vt:lpstr>
      <vt:lpstr>第一PPT，www.1ppt.com​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销售技巧培训</dc:title>
  <dc:creator>第一PPT</dc:creator>
  <cp:keywords>www.1ppt.com</cp:keywords>
  <dc:description>www.1ppt.com</dc:description>
  <cp:lastModifiedBy>旧时光</cp:lastModifiedBy>
  <cp:revision>189</cp:revision>
  <dcterms:created xsi:type="dcterms:W3CDTF">2019-07-04T08:14:00Z</dcterms:created>
  <dcterms:modified xsi:type="dcterms:W3CDTF">2023-01-28T02:59:57Z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7A57C6753CFB4F718D433E4FE4F3FC68</vt:lpwstr>
  </property>
  <property fmtid="{D5CDD505-2E9C-101B-9397-08002B2CF9AE}" pid="3" name="KSOProductBuildVer">
    <vt:lpwstr>2052-11.8.2.11542</vt:lpwstr>
  </property>
</Properties>
</file>