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3"/>
  </p:sldMasterIdLst>
  <p:notesMasterIdLst>
    <p:notesMasterId r:id="rId5"/>
  </p:notesMasterIdLst>
  <p:sldIdLst>
    <p:sldId id="11090303" r:id="rId4"/>
    <p:sldId id="265" r:id="rId6"/>
    <p:sldId id="11090329" r:id="rId7"/>
    <p:sldId id="267" r:id="rId8"/>
    <p:sldId id="11090372" r:id="rId9"/>
    <p:sldId id="268" r:id="rId10"/>
    <p:sldId id="11090355" r:id="rId11"/>
    <p:sldId id="274" r:id="rId12"/>
    <p:sldId id="11090357" r:id="rId13"/>
    <p:sldId id="11090308" r:id="rId14"/>
    <p:sldId id="11090358" r:id="rId15"/>
    <p:sldId id="11090371" r:id="rId16"/>
    <p:sldId id="11090305" r:id="rId17"/>
    <p:sldId id="11090359" r:id="rId18"/>
    <p:sldId id="11090367" r:id="rId19"/>
    <p:sldId id="275" r:id="rId20"/>
    <p:sldId id="11090360" r:id="rId21"/>
    <p:sldId id="11090365" r:id="rId22"/>
    <p:sldId id="11090361" r:id="rId23"/>
    <p:sldId id="11090364" r:id="rId24"/>
    <p:sldId id="11090370" r:id="rId25"/>
    <p:sldId id="11090363" r:id="rId26"/>
    <p:sldId id="11090368" r:id="rId27"/>
    <p:sldId id="1109036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5EC8EE"/>
    <a:srgbClr val="5FDCB1"/>
    <a:srgbClr val="464AF3"/>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66" d="100"/>
          <a:sy n="66" d="100"/>
        </p:scale>
        <p:origin x="2256" y="1020"/>
      </p:cViewPr>
      <p:guideLst>
        <p:guide orient="horz" pos="2185"/>
        <p:guide pos="39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CN" panose="02020400000000000000" pitchFamily="18" charset="-122"/>
                <a:ea typeface="思源宋体 CN" panose="02020400000000000000"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CN" panose="02020400000000000000" pitchFamily="18" charset="-122"/>
                <a:ea typeface="思源宋体 CN" panose="02020400000000000000" pitchFamily="18" charset="-122"/>
              </a:defRPr>
            </a:lvl1pPr>
          </a:lstStyle>
          <a:p>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CN" panose="02020400000000000000" pitchFamily="18" charset="-122"/>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CN" panose="02020400000000000000" pitchFamily="18" charset="-122"/>
                <a:ea typeface="思源宋体 CN" panose="02020400000000000000" pitchFamily="18" charset="-122"/>
              </a:defRPr>
            </a:lvl1pPr>
          </a:lstStyle>
          <a:p>
            <a:fld id="{6613609C-54C6-4E49-9D10-E35B7B2F90C7}"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1pPr>
    <a:lvl2pPr marL="4572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2pPr>
    <a:lvl3pPr marL="9144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3pPr>
    <a:lvl4pPr marL="13716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4pPr>
    <a:lvl5pPr marL="18288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D2D3B2-3989-4D4D-B1F6-679DB735F4B0}"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8C4079-E90E-40BE-81E3-70D107B9897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8C4079-E90E-40BE-81E3-70D107B9897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8C4079-E90E-40BE-81E3-70D107B9897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8C4079-E90E-40BE-81E3-70D107B9897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8C4079-E90E-40BE-81E3-70D107B9897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8C4079-E90E-40BE-81E3-70D107B9897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8C4079-E90E-40BE-81E3-70D107B9897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8C4079-E90E-40BE-81E3-70D107B9897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8C4079-E90E-40BE-81E3-70D107B98975}" type="slidenum">
              <a:rPr lang="zh-CN" altLang="en-US" smtClean="0"/>
            </a:fld>
            <a:endParaRPr lang="zh-CN" altLang="en-US"/>
          </a:p>
        </p:txBody>
      </p:sp>
      <p:sp>
        <p:nvSpPr>
          <p:cNvPr id="11" name="TextBox 9"/>
          <p:cNvSpPr txBox="1"/>
          <p:nvPr userDrawn="1"/>
        </p:nvSpPr>
        <p:spPr>
          <a:xfrm>
            <a:off x="1762561" y="6721475"/>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itchFamily="34" charset="-122"/>
                <a:hlinkClick r:id="rId2"/>
              </a:rPr>
              <a:t>PPT</a:t>
            </a:r>
            <a:r>
              <a:rPr lang="zh-CN" altLang="en-US" sz="100" dirty="0">
                <a:solidFill>
                  <a:prstClr val="black"/>
                </a:solidFill>
                <a:latin typeface="微软雅黑" pitchFamily="34" charset="-122"/>
                <a:hlinkClick r:id="rId2"/>
              </a:rPr>
              <a:t>下载</a:t>
            </a:r>
            <a:r>
              <a:rPr lang="zh-CN" altLang="en-US" sz="100" dirty="0">
                <a:solidFill>
                  <a:prstClr val="black"/>
                </a:solidFill>
                <a:latin typeface="微软雅黑" pitchFamily="34" charset="-122"/>
              </a:rPr>
              <a:t> </a:t>
            </a:r>
            <a:r>
              <a:rPr lang="en-US" altLang="zh-CN" sz="100" dirty="0">
                <a:solidFill>
                  <a:prstClr val="black"/>
                </a:solidFill>
                <a:latin typeface="微软雅黑" pitchFamily="34" charset="-122"/>
              </a:rPr>
              <a:t>http://www.1ppt.com/xiazai/</a:t>
            </a: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8C4079-E90E-40BE-81E3-70D107B9897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8C4079-E90E-40BE-81E3-70D107B9897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8C4079-E90E-40BE-81E3-70D107B9897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F68C4079-E90E-40BE-81E3-70D107B98975}"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图片包含 背景图案&#10;&#10;描述已自动生成"/>
          <p:cNvPicPr>
            <a:picLocks noChangeAspect="1"/>
          </p:cNvPicPr>
          <p:nvPr/>
        </p:nvPicPr>
        <p:blipFill>
          <a:blip r:embed="rId1"/>
          <a:stretch>
            <a:fillRect/>
          </a:stretch>
        </p:blipFill>
        <p:spPr>
          <a:xfrm>
            <a:off x="45720" y="-17780"/>
            <a:ext cx="12192000" cy="6858000"/>
          </a:xfrm>
          <a:prstGeom prst="rect">
            <a:avLst/>
          </a:prstGeom>
        </p:spPr>
      </p:pic>
      <p:sp>
        <p:nvSpPr>
          <p:cNvPr id="30" name="文本框 29"/>
          <p:cNvSpPr txBox="1"/>
          <p:nvPr/>
        </p:nvSpPr>
        <p:spPr>
          <a:xfrm>
            <a:off x="607060" y="2066290"/>
            <a:ext cx="9596755" cy="2015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prstClr val="black">
                    <a:lumMod val="65000"/>
                    <a:lumOff val="35000"/>
                  </a:prstClr>
                </a:solidFill>
                <a:effectLst/>
                <a:uLnTx/>
                <a:uFillTx/>
                <a:cs typeface="+mn-ea"/>
                <a:sym typeface="+mn-lt"/>
              </a:rPr>
              <a:t>海盐县人民政府</a:t>
            </a:r>
            <a:endParaRPr kumimoji="0" lang="zh-CN" altLang="en-US" sz="6000" b="1"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200" b="1" i="0" u="none" strike="noStrike" kern="1200" cap="none" spc="0" normalizeH="0" baseline="0" noProof="0" dirty="0">
                <a:ln>
                  <a:noFill/>
                </a:ln>
                <a:solidFill>
                  <a:prstClr val="black">
                    <a:lumMod val="65000"/>
                    <a:lumOff val="35000"/>
                  </a:prstClr>
                </a:solidFill>
                <a:effectLst/>
                <a:uLnTx/>
                <a:uFillTx/>
                <a:cs typeface="+mn-ea"/>
                <a:sym typeface="+mn-lt"/>
              </a:rPr>
              <a:t>2022</a:t>
            </a:r>
            <a:r>
              <a:rPr kumimoji="0" lang="zh-CN" altLang="en-US" sz="4000" b="1" i="0" u="none" strike="noStrike" kern="1200" cap="none" spc="0" normalizeH="0" baseline="0" noProof="0" dirty="0">
                <a:ln>
                  <a:noFill/>
                </a:ln>
                <a:solidFill>
                  <a:prstClr val="black">
                    <a:lumMod val="65000"/>
                    <a:lumOff val="35000"/>
                  </a:prstClr>
                </a:solidFill>
                <a:effectLst/>
                <a:uLnTx/>
                <a:uFillTx/>
                <a:cs typeface="+mn-ea"/>
                <a:sym typeface="+mn-lt"/>
              </a:rPr>
              <a:t>年度政府信息公开工作年度报告</a:t>
            </a:r>
          </a:p>
        </p:txBody>
      </p:sp>
      <p:grpSp>
        <p:nvGrpSpPr>
          <p:cNvPr id="35" name="组合 34"/>
          <p:cNvGrpSpPr/>
          <p:nvPr/>
        </p:nvGrpSpPr>
        <p:grpSpPr>
          <a:xfrm flipV="1">
            <a:off x="387360" y="251773"/>
            <a:ext cx="446471" cy="139292"/>
            <a:chOff x="261559" y="184558"/>
            <a:chExt cx="645340" cy="201336"/>
          </a:xfrm>
        </p:grpSpPr>
        <p:sp>
          <p:nvSpPr>
            <p:cNvPr id="36" name="椭圆 35"/>
            <p:cNvSpPr/>
            <p:nvPr/>
          </p:nvSpPr>
          <p:spPr>
            <a:xfrm>
              <a:off x="261559" y="184558"/>
              <a:ext cx="201336" cy="2013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7" name="椭圆 36"/>
            <p:cNvSpPr/>
            <p:nvPr/>
          </p:nvSpPr>
          <p:spPr>
            <a:xfrm>
              <a:off x="483561" y="184558"/>
              <a:ext cx="201336" cy="2013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8" name="椭圆 37"/>
            <p:cNvSpPr/>
            <p:nvPr/>
          </p:nvSpPr>
          <p:spPr>
            <a:xfrm>
              <a:off x="705563" y="184558"/>
              <a:ext cx="201336" cy="2013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208617" y="198326"/>
            <a:ext cx="2140751" cy="548640"/>
            <a:chOff x="303867" y="255476"/>
            <a:chExt cx="2140751" cy="548640"/>
          </a:xfrm>
        </p:grpSpPr>
        <p:sp>
          <p:nvSpPr>
            <p:cNvPr id="6" name="矩形 5"/>
            <p:cNvSpPr/>
            <p:nvPr/>
          </p:nvSpPr>
          <p:spPr>
            <a:xfrm>
              <a:off x="839338" y="255476"/>
              <a:ext cx="1605280" cy="548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总体情况</a:t>
              </a:r>
            </a:p>
          </p:txBody>
        </p:sp>
        <p:grpSp>
          <p:nvGrpSpPr>
            <p:cNvPr id="7" name="组合 6"/>
            <p:cNvGrpSpPr/>
            <p:nvPr/>
          </p:nvGrpSpPr>
          <p:grpSpPr>
            <a:xfrm>
              <a:off x="303867" y="255476"/>
              <a:ext cx="523221" cy="523220"/>
              <a:chOff x="465792" y="255476"/>
              <a:chExt cx="523221" cy="523220"/>
            </a:xfrm>
          </p:grpSpPr>
          <p:sp>
            <p:nvSpPr>
              <p:cNvPr id="9" name="泪滴形 8"/>
              <p:cNvSpPr/>
              <p:nvPr/>
            </p:nvSpPr>
            <p:spPr>
              <a:xfrm>
                <a:off x="465792" y="255476"/>
                <a:ext cx="523221" cy="52322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nvSpPr>
            <p:spPr>
              <a:xfrm>
                <a:off x="541375" y="331059"/>
                <a:ext cx="372055" cy="3720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椭圆 11"/>
              <p:cNvSpPr/>
              <p:nvPr/>
            </p:nvSpPr>
            <p:spPr>
              <a:xfrm>
                <a:off x="621160" y="410844"/>
                <a:ext cx="212484" cy="212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sp>
        <p:nvSpPr>
          <p:cNvPr id="2" name="圆角矩形 1"/>
          <p:cNvSpPr/>
          <p:nvPr/>
        </p:nvSpPr>
        <p:spPr>
          <a:xfrm>
            <a:off x="4004310" y="455295"/>
            <a:ext cx="7649845" cy="1295400"/>
          </a:xfrm>
          <a:prstGeom prst="roundRect">
            <a:avLst/>
          </a:prstGeom>
          <a:solidFill>
            <a:srgbClr val="6868AC"/>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5000" dirty="0">
                <a:solidFill>
                  <a:schemeClr val="bg1"/>
                </a:solidFill>
                <a:cs typeface="+mn-ea"/>
                <a:sym typeface="+mn-lt"/>
              </a:rPr>
              <a:t>夯实平台支撑保障</a:t>
            </a:r>
            <a:endParaRPr kumimoji="1" lang="zh-CN" altLang="en-US" sz="5000" dirty="0">
              <a:solidFill>
                <a:schemeClr val="bg1"/>
              </a:solidFill>
              <a:cs typeface="+mn-ea"/>
              <a:sym typeface="+mn-lt"/>
            </a:endParaRPr>
          </a:p>
        </p:txBody>
      </p:sp>
      <p:grpSp>
        <p:nvGrpSpPr>
          <p:cNvPr id="3" name="组合 2"/>
          <p:cNvGrpSpPr/>
          <p:nvPr/>
        </p:nvGrpSpPr>
        <p:grpSpPr>
          <a:xfrm>
            <a:off x="179070" y="1857375"/>
            <a:ext cx="2857500" cy="3834763"/>
            <a:chOff x="990600" y="2124075"/>
            <a:chExt cx="2857500" cy="3834763"/>
          </a:xfrm>
        </p:grpSpPr>
        <p:grpSp>
          <p:nvGrpSpPr>
            <p:cNvPr id="4" name="组合 3"/>
            <p:cNvGrpSpPr/>
            <p:nvPr/>
          </p:nvGrpSpPr>
          <p:grpSpPr>
            <a:xfrm>
              <a:off x="990600" y="2124075"/>
              <a:ext cx="2857500" cy="3571875"/>
              <a:chOff x="990600" y="2124075"/>
              <a:chExt cx="2857500" cy="3571875"/>
            </a:xfrm>
          </p:grpSpPr>
          <p:sp>
            <p:nvSpPr>
              <p:cNvPr id="10" name="任意多边形: 形状 12"/>
              <p:cNvSpPr/>
              <p:nvPr/>
            </p:nvSpPr>
            <p:spPr>
              <a:xfrm>
                <a:off x="990600" y="2124075"/>
                <a:ext cx="2857500" cy="1076325"/>
              </a:xfrm>
              <a:custGeom>
                <a:avLst/>
                <a:gdLst>
                  <a:gd name="connsiteX0" fmla="*/ 314325 w 2857500"/>
                  <a:gd name="connsiteY0" fmla="*/ 0 h 1076325"/>
                  <a:gd name="connsiteX1" fmla="*/ 2543175 w 2857500"/>
                  <a:gd name="connsiteY1" fmla="*/ 0 h 1076325"/>
                  <a:gd name="connsiteX2" fmla="*/ 2857500 w 2857500"/>
                  <a:gd name="connsiteY2" fmla="*/ 314325 h 1076325"/>
                  <a:gd name="connsiteX3" fmla="*/ 2857500 w 2857500"/>
                  <a:gd name="connsiteY3" fmla="*/ 1076325 h 1076325"/>
                  <a:gd name="connsiteX4" fmla="*/ 0 w 2857500"/>
                  <a:gd name="connsiteY4" fmla="*/ 1076325 h 1076325"/>
                  <a:gd name="connsiteX5" fmla="*/ 0 w 2857500"/>
                  <a:gd name="connsiteY5" fmla="*/ 314325 h 1076325"/>
                  <a:gd name="connsiteX6" fmla="*/ 314325 w 2857500"/>
                  <a:gd name="connsiteY6"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0" h="1076325">
                    <a:moveTo>
                      <a:pt x="314325" y="0"/>
                    </a:moveTo>
                    <a:lnTo>
                      <a:pt x="2543175" y="0"/>
                    </a:lnTo>
                    <a:cubicBezTo>
                      <a:pt x="2716772" y="0"/>
                      <a:pt x="2857500" y="140728"/>
                      <a:pt x="2857500" y="314325"/>
                    </a:cubicBezTo>
                    <a:lnTo>
                      <a:pt x="2857500" y="1076325"/>
                    </a:lnTo>
                    <a:lnTo>
                      <a:pt x="0" y="1076325"/>
                    </a:lnTo>
                    <a:lnTo>
                      <a:pt x="0" y="314325"/>
                    </a:lnTo>
                    <a:cubicBezTo>
                      <a:pt x="0" y="140728"/>
                      <a:pt x="140728" y="0"/>
                      <a:pt x="314325" y="0"/>
                    </a:cubicBezTo>
                    <a:close/>
                  </a:path>
                </a:pathLst>
              </a:custGeom>
              <a:gradFill>
                <a:gsLst>
                  <a:gs pos="100000">
                    <a:srgbClr val="0070C0"/>
                  </a:gs>
                  <a:gs pos="0">
                    <a:srgbClr val="00B0F0"/>
                  </a:gs>
                </a:gsLst>
                <a:lin ang="3600000" scaled="0"/>
              </a:gradFill>
              <a:ln>
                <a:noFill/>
              </a:ln>
              <a:effectLst>
                <a:outerShdw blurRad="76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cs typeface="+mn-ea"/>
                  <a:sym typeface="+mn-lt"/>
                </a:endParaRPr>
              </a:p>
            </p:txBody>
          </p:sp>
          <p:sp>
            <p:nvSpPr>
              <p:cNvPr id="24" name="任意多边形: 形状 13"/>
              <p:cNvSpPr/>
              <p:nvPr/>
            </p:nvSpPr>
            <p:spPr>
              <a:xfrm>
                <a:off x="990600" y="3200400"/>
                <a:ext cx="2857500" cy="2495550"/>
              </a:xfrm>
              <a:custGeom>
                <a:avLst/>
                <a:gdLst>
                  <a:gd name="connsiteX0" fmla="*/ 0 w 2857500"/>
                  <a:gd name="connsiteY0" fmla="*/ 0 h 2495550"/>
                  <a:gd name="connsiteX1" fmla="*/ 2857500 w 2857500"/>
                  <a:gd name="connsiteY1" fmla="*/ 0 h 2495550"/>
                  <a:gd name="connsiteX2" fmla="*/ 2857500 w 2857500"/>
                  <a:gd name="connsiteY2" fmla="*/ 2181225 h 2495550"/>
                  <a:gd name="connsiteX3" fmla="*/ 2543175 w 2857500"/>
                  <a:gd name="connsiteY3" fmla="*/ 2495550 h 2495550"/>
                  <a:gd name="connsiteX4" fmla="*/ 314325 w 2857500"/>
                  <a:gd name="connsiteY4" fmla="*/ 2495550 h 2495550"/>
                  <a:gd name="connsiteX5" fmla="*/ 0 w 2857500"/>
                  <a:gd name="connsiteY5" fmla="*/ 2181225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0" h="2495550">
                    <a:moveTo>
                      <a:pt x="0" y="0"/>
                    </a:moveTo>
                    <a:lnTo>
                      <a:pt x="2857500" y="0"/>
                    </a:lnTo>
                    <a:lnTo>
                      <a:pt x="2857500" y="2181225"/>
                    </a:lnTo>
                    <a:cubicBezTo>
                      <a:pt x="2857500" y="2354822"/>
                      <a:pt x="2716772" y="2495550"/>
                      <a:pt x="2543175" y="2495550"/>
                    </a:cubicBezTo>
                    <a:lnTo>
                      <a:pt x="314325" y="2495550"/>
                    </a:lnTo>
                    <a:cubicBezTo>
                      <a:pt x="140728" y="2495550"/>
                      <a:pt x="0" y="2354822"/>
                      <a:pt x="0" y="2181225"/>
                    </a:cubicBezTo>
                    <a:close/>
                  </a:path>
                </a:pathLst>
              </a:custGeom>
              <a:solidFill>
                <a:schemeClr val="bg1"/>
              </a:solidFill>
              <a:ln>
                <a:noFill/>
              </a:ln>
              <a:effectLst>
                <a:outerShdw blurRad="76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cs typeface="+mn-ea"/>
                  <a:sym typeface="+mn-lt"/>
                </a:endParaRPr>
              </a:p>
            </p:txBody>
          </p:sp>
          <p:pic>
            <p:nvPicPr>
              <p:cNvPr id="25" name="图片 24" descr="一群男人和女人在切蛋糕&#10;&#10;中度可信度描述已自动生成"/>
              <p:cNvPicPr>
                <a:picLocks noChangeAspect="1"/>
              </p:cNvPicPr>
              <p:nvPr/>
            </p:nvPicPr>
            <p:blipFill rotWithShape="1">
              <a:blip r:embed="rId1" cstate="screen"/>
              <a:srcRect/>
              <a:stretch>
                <a:fillRect/>
              </a:stretch>
            </p:blipFill>
            <p:spPr>
              <a:xfrm>
                <a:off x="1824037" y="2352671"/>
                <a:ext cx="1190627" cy="1190627"/>
              </a:xfrm>
              <a:prstGeom prst="ellipse">
                <a:avLst/>
              </a:prstGeom>
              <a:ln w="25400">
                <a:solidFill>
                  <a:schemeClr val="bg1"/>
                </a:solidFill>
              </a:ln>
            </p:spPr>
          </p:pic>
        </p:grpSp>
        <p:sp>
          <p:nvSpPr>
            <p:cNvPr id="26" name="文本框 25"/>
            <p:cNvSpPr txBox="1"/>
            <p:nvPr/>
          </p:nvSpPr>
          <p:spPr>
            <a:xfrm>
              <a:off x="1164550" y="3581398"/>
              <a:ext cx="2509600" cy="2377440"/>
            </a:xfrm>
            <a:prstGeom prst="rect">
              <a:avLst/>
            </a:prstGeom>
            <a:noFill/>
          </p:spPr>
          <p:txBody>
            <a:bodyPr wrap="square">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发挥政府网站“主阵地”作用，实现法定公开信息“</a:t>
              </a:r>
              <a:r>
                <a:rPr kumimoji="0" lang="zh-CN" altLang="en-US" sz="2000" b="1" i="0" u="none" strike="noStrike" kern="1200" cap="none" spc="0" normalizeH="0" baseline="0" noProof="0" dirty="0">
                  <a:ln>
                    <a:noFill/>
                  </a:ln>
                  <a:solidFill>
                    <a:srgbClr val="FF0000"/>
                  </a:solidFill>
                  <a:effectLst/>
                  <a:uLnTx/>
                  <a:uFillTx/>
                  <a:cs typeface="+mn-ea"/>
                  <a:sym typeface="+mn-lt"/>
                </a:rPr>
                <a:t>一网统发”</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，政务服务</a:t>
              </a:r>
              <a:r>
                <a:rPr kumimoji="0" lang="zh-CN" altLang="en-US" sz="2000" b="1" i="0" u="none" strike="noStrike" kern="1200" cap="none" spc="0" normalizeH="0" baseline="0" noProof="0" dirty="0">
                  <a:ln>
                    <a:noFill/>
                  </a:ln>
                  <a:solidFill>
                    <a:srgbClr val="FF0000"/>
                  </a:solidFill>
                  <a:effectLst/>
                  <a:uLnTx/>
                  <a:uFillTx/>
                  <a:cs typeface="+mn-ea"/>
                  <a:sym typeface="+mn-lt"/>
                </a:rPr>
                <a:t>“一网通办”</a:t>
              </a:r>
              <a:r>
                <a:rPr kumimoji="0" lang="zh-CN" altLang="en-US" sz="2000" b="1" i="0" u="none" strike="noStrike" kern="1200" cap="none" spc="0" normalizeH="0" baseline="0" noProof="0" dirty="0">
                  <a:ln>
                    <a:noFill/>
                  </a:ln>
                  <a:solidFill>
                    <a:schemeClr val="tx1"/>
                  </a:solidFill>
                  <a:effectLst/>
                  <a:uLnTx/>
                  <a:uFillTx/>
                  <a:cs typeface="+mn-ea"/>
                  <a:sym typeface="+mn-lt"/>
                </a:rPr>
                <a:t>。</a:t>
              </a:r>
              <a:endParaRPr kumimoji="0" lang="zh-CN" altLang="en-US" sz="2000" b="1" i="0" u="none" strike="noStrike" kern="1200" cap="none" spc="0" normalizeH="0" baseline="0" noProof="0" dirty="0">
                <a:ln>
                  <a:noFill/>
                </a:ln>
                <a:solidFill>
                  <a:schemeClr val="tx1"/>
                </a:solidFill>
                <a:effectLst/>
                <a:uLnTx/>
                <a:uFillTx/>
                <a:cs typeface="+mn-ea"/>
                <a:sym typeface="+mn-lt"/>
              </a:endParaRPr>
            </a:p>
          </p:txBody>
        </p:sp>
      </p:grpSp>
      <p:grpSp>
        <p:nvGrpSpPr>
          <p:cNvPr id="27" name="组合 26"/>
          <p:cNvGrpSpPr/>
          <p:nvPr/>
        </p:nvGrpSpPr>
        <p:grpSpPr>
          <a:xfrm>
            <a:off x="3186112" y="1857375"/>
            <a:ext cx="2857500" cy="3571875"/>
            <a:chOff x="990600" y="2124075"/>
            <a:chExt cx="2857500" cy="3571875"/>
          </a:xfrm>
        </p:grpSpPr>
        <p:grpSp>
          <p:nvGrpSpPr>
            <p:cNvPr id="28" name="组合 27"/>
            <p:cNvGrpSpPr/>
            <p:nvPr/>
          </p:nvGrpSpPr>
          <p:grpSpPr>
            <a:xfrm>
              <a:off x="990600" y="2124075"/>
              <a:ext cx="2857500" cy="3571875"/>
              <a:chOff x="990600" y="2124075"/>
              <a:chExt cx="2857500" cy="3571875"/>
            </a:xfrm>
          </p:grpSpPr>
          <p:sp>
            <p:nvSpPr>
              <p:cNvPr id="29" name="任意多边形: 形状 20"/>
              <p:cNvSpPr/>
              <p:nvPr/>
            </p:nvSpPr>
            <p:spPr>
              <a:xfrm>
                <a:off x="990600" y="2124075"/>
                <a:ext cx="2857500" cy="1076325"/>
              </a:xfrm>
              <a:custGeom>
                <a:avLst/>
                <a:gdLst>
                  <a:gd name="connsiteX0" fmla="*/ 314325 w 2857500"/>
                  <a:gd name="connsiteY0" fmla="*/ 0 h 1076325"/>
                  <a:gd name="connsiteX1" fmla="*/ 2543175 w 2857500"/>
                  <a:gd name="connsiteY1" fmla="*/ 0 h 1076325"/>
                  <a:gd name="connsiteX2" fmla="*/ 2857500 w 2857500"/>
                  <a:gd name="connsiteY2" fmla="*/ 314325 h 1076325"/>
                  <a:gd name="connsiteX3" fmla="*/ 2857500 w 2857500"/>
                  <a:gd name="connsiteY3" fmla="*/ 1076325 h 1076325"/>
                  <a:gd name="connsiteX4" fmla="*/ 0 w 2857500"/>
                  <a:gd name="connsiteY4" fmla="*/ 1076325 h 1076325"/>
                  <a:gd name="connsiteX5" fmla="*/ 0 w 2857500"/>
                  <a:gd name="connsiteY5" fmla="*/ 314325 h 1076325"/>
                  <a:gd name="connsiteX6" fmla="*/ 314325 w 2857500"/>
                  <a:gd name="connsiteY6"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0" h="1076325">
                    <a:moveTo>
                      <a:pt x="314325" y="0"/>
                    </a:moveTo>
                    <a:lnTo>
                      <a:pt x="2543175" y="0"/>
                    </a:lnTo>
                    <a:cubicBezTo>
                      <a:pt x="2716772" y="0"/>
                      <a:pt x="2857500" y="140728"/>
                      <a:pt x="2857500" y="314325"/>
                    </a:cubicBezTo>
                    <a:lnTo>
                      <a:pt x="2857500" y="1076325"/>
                    </a:lnTo>
                    <a:lnTo>
                      <a:pt x="0" y="1076325"/>
                    </a:lnTo>
                    <a:lnTo>
                      <a:pt x="0" y="314325"/>
                    </a:lnTo>
                    <a:cubicBezTo>
                      <a:pt x="0" y="140728"/>
                      <a:pt x="140728" y="0"/>
                      <a:pt x="314325" y="0"/>
                    </a:cubicBezTo>
                    <a:close/>
                  </a:path>
                </a:pathLst>
              </a:custGeom>
              <a:gradFill>
                <a:gsLst>
                  <a:gs pos="100000">
                    <a:srgbClr val="0070C0"/>
                  </a:gs>
                  <a:gs pos="0">
                    <a:srgbClr val="00B0F0"/>
                  </a:gs>
                </a:gsLst>
                <a:lin ang="3600000" scaled="0"/>
              </a:gradFill>
              <a:ln>
                <a:noFill/>
              </a:ln>
              <a:effectLst>
                <a:outerShdw blurRad="76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cs typeface="+mn-ea"/>
                  <a:sym typeface="+mn-lt"/>
                </a:endParaRPr>
              </a:p>
            </p:txBody>
          </p:sp>
          <p:sp>
            <p:nvSpPr>
              <p:cNvPr id="42" name="任意多边形: 形状 21"/>
              <p:cNvSpPr/>
              <p:nvPr/>
            </p:nvSpPr>
            <p:spPr>
              <a:xfrm>
                <a:off x="990600" y="3200400"/>
                <a:ext cx="2857500" cy="2495550"/>
              </a:xfrm>
              <a:custGeom>
                <a:avLst/>
                <a:gdLst>
                  <a:gd name="connsiteX0" fmla="*/ 0 w 2857500"/>
                  <a:gd name="connsiteY0" fmla="*/ 0 h 2495550"/>
                  <a:gd name="connsiteX1" fmla="*/ 2857500 w 2857500"/>
                  <a:gd name="connsiteY1" fmla="*/ 0 h 2495550"/>
                  <a:gd name="connsiteX2" fmla="*/ 2857500 w 2857500"/>
                  <a:gd name="connsiteY2" fmla="*/ 2181225 h 2495550"/>
                  <a:gd name="connsiteX3" fmla="*/ 2543175 w 2857500"/>
                  <a:gd name="connsiteY3" fmla="*/ 2495550 h 2495550"/>
                  <a:gd name="connsiteX4" fmla="*/ 314325 w 2857500"/>
                  <a:gd name="connsiteY4" fmla="*/ 2495550 h 2495550"/>
                  <a:gd name="connsiteX5" fmla="*/ 0 w 2857500"/>
                  <a:gd name="connsiteY5" fmla="*/ 2181225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0" h="2495550">
                    <a:moveTo>
                      <a:pt x="0" y="0"/>
                    </a:moveTo>
                    <a:lnTo>
                      <a:pt x="2857500" y="0"/>
                    </a:lnTo>
                    <a:lnTo>
                      <a:pt x="2857500" y="2181225"/>
                    </a:lnTo>
                    <a:cubicBezTo>
                      <a:pt x="2857500" y="2354822"/>
                      <a:pt x="2716772" y="2495550"/>
                      <a:pt x="2543175" y="2495550"/>
                    </a:cubicBezTo>
                    <a:lnTo>
                      <a:pt x="314325" y="2495550"/>
                    </a:lnTo>
                    <a:cubicBezTo>
                      <a:pt x="140728" y="2495550"/>
                      <a:pt x="0" y="2354822"/>
                      <a:pt x="0" y="2181225"/>
                    </a:cubicBezTo>
                    <a:close/>
                  </a:path>
                </a:pathLst>
              </a:custGeom>
              <a:solidFill>
                <a:schemeClr val="bg1"/>
              </a:solidFill>
              <a:ln>
                <a:noFill/>
              </a:ln>
              <a:effectLst>
                <a:outerShdw blurRad="76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cs typeface="+mn-ea"/>
                  <a:sym typeface="+mn-lt"/>
                </a:endParaRPr>
              </a:p>
            </p:txBody>
          </p:sp>
          <p:pic>
            <p:nvPicPr>
              <p:cNvPr id="43" name="图片 42"/>
              <p:cNvPicPr>
                <a:picLocks noChangeAspect="1"/>
              </p:cNvPicPr>
              <p:nvPr/>
            </p:nvPicPr>
            <p:blipFill rotWithShape="1">
              <a:blip r:embed="rId2" cstate="screen"/>
              <a:srcRect/>
              <a:stretch>
                <a:fillRect/>
              </a:stretch>
            </p:blipFill>
            <p:spPr>
              <a:xfrm>
                <a:off x="1824037" y="2352671"/>
                <a:ext cx="1190627" cy="1190627"/>
              </a:xfrm>
              <a:prstGeom prst="ellipse">
                <a:avLst/>
              </a:prstGeom>
              <a:ln w="25400">
                <a:solidFill>
                  <a:schemeClr val="bg1"/>
                </a:solidFill>
              </a:ln>
            </p:spPr>
          </p:pic>
        </p:grpSp>
        <p:sp>
          <p:nvSpPr>
            <p:cNvPr id="44" name="文本框 43"/>
            <p:cNvSpPr txBox="1"/>
            <p:nvPr/>
          </p:nvSpPr>
          <p:spPr>
            <a:xfrm>
              <a:off x="1164550" y="3581398"/>
              <a:ext cx="2509600" cy="1920240"/>
            </a:xfrm>
            <a:prstGeom prst="rect">
              <a:avLst/>
            </a:prstGeom>
            <a:noFill/>
          </p:spPr>
          <p:txBody>
            <a:bodyPr wrap="square">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融合海盐发布、爱海盐APP、浙江新闻客户端各类平台，完成</a:t>
              </a:r>
              <a:r>
                <a:rPr kumimoji="0" lang="zh-CN" altLang="en-US" sz="2000" b="1" i="0" u="none" strike="noStrike" kern="1200" cap="none" spc="0" normalizeH="0" baseline="0" noProof="0" dirty="0">
                  <a:ln>
                    <a:noFill/>
                  </a:ln>
                  <a:solidFill>
                    <a:srgbClr val="FF0000"/>
                  </a:solidFill>
                  <a:effectLst/>
                  <a:uLnTx/>
                  <a:uFillTx/>
                  <a:cs typeface="+mn-ea"/>
                  <a:sym typeface="+mn-lt"/>
                </a:rPr>
                <a:t>信息共享互动</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a:t>
              </a:r>
              <a:endPar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45" name="组合 44"/>
          <p:cNvGrpSpPr/>
          <p:nvPr/>
        </p:nvGrpSpPr>
        <p:grpSpPr>
          <a:xfrm>
            <a:off x="6162675" y="1858010"/>
            <a:ext cx="2857500" cy="3587115"/>
            <a:chOff x="990600" y="2124075"/>
            <a:chExt cx="2857500" cy="3571875"/>
          </a:xfrm>
        </p:grpSpPr>
        <p:grpSp>
          <p:nvGrpSpPr>
            <p:cNvPr id="46" name="组合 45"/>
            <p:cNvGrpSpPr/>
            <p:nvPr/>
          </p:nvGrpSpPr>
          <p:grpSpPr>
            <a:xfrm>
              <a:off x="990600" y="2124075"/>
              <a:ext cx="2857500" cy="3571875"/>
              <a:chOff x="990600" y="2124075"/>
              <a:chExt cx="2857500" cy="3571875"/>
            </a:xfrm>
          </p:grpSpPr>
          <p:sp>
            <p:nvSpPr>
              <p:cNvPr id="47" name="任意多边形: 形状 32"/>
              <p:cNvSpPr/>
              <p:nvPr/>
            </p:nvSpPr>
            <p:spPr>
              <a:xfrm>
                <a:off x="990600" y="2124075"/>
                <a:ext cx="2857500" cy="1076325"/>
              </a:xfrm>
              <a:custGeom>
                <a:avLst/>
                <a:gdLst>
                  <a:gd name="connsiteX0" fmla="*/ 314325 w 2857500"/>
                  <a:gd name="connsiteY0" fmla="*/ 0 h 1076325"/>
                  <a:gd name="connsiteX1" fmla="*/ 2543175 w 2857500"/>
                  <a:gd name="connsiteY1" fmla="*/ 0 h 1076325"/>
                  <a:gd name="connsiteX2" fmla="*/ 2857500 w 2857500"/>
                  <a:gd name="connsiteY2" fmla="*/ 314325 h 1076325"/>
                  <a:gd name="connsiteX3" fmla="*/ 2857500 w 2857500"/>
                  <a:gd name="connsiteY3" fmla="*/ 1076325 h 1076325"/>
                  <a:gd name="connsiteX4" fmla="*/ 0 w 2857500"/>
                  <a:gd name="connsiteY4" fmla="*/ 1076325 h 1076325"/>
                  <a:gd name="connsiteX5" fmla="*/ 0 w 2857500"/>
                  <a:gd name="connsiteY5" fmla="*/ 314325 h 1076325"/>
                  <a:gd name="connsiteX6" fmla="*/ 314325 w 2857500"/>
                  <a:gd name="connsiteY6"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0" h="1076325">
                    <a:moveTo>
                      <a:pt x="314325" y="0"/>
                    </a:moveTo>
                    <a:lnTo>
                      <a:pt x="2543175" y="0"/>
                    </a:lnTo>
                    <a:cubicBezTo>
                      <a:pt x="2716772" y="0"/>
                      <a:pt x="2857500" y="140728"/>
                      <a:pt x="2857500" y="314325"/>
                    </a:cubicBezTo>
                    <a:lnTo>
                      <a:pt x="2857500" y="1076325"/>
                    </a:lnTo>
                    <a:lnTo>
                      <a:pt x="0" y="1076325"/>
                    </a:lnTo>
                    <a:lnTo>
                      <a:pt x="0" y="314325"/>
                    </a:lnTo>
                    <a:cubicBezTo>
                      <a:pt x="0" y="140728"/>
                      <a:pt x="140728" y="0"/>
                      <a:pt x="314325" y="0"/>
                    </a:cubicBezTo>
                    <a:close/>
                  </a:path>
                </a:pathLst>
              </a:custGeom>
              <a:gradFill>
                <a:gsLst>
                  <a:gs pos="100000">
                    <a:srgbClr val="0070C0"/>
                  </a:gs>
                  <a:gs pos="0">
                    <a:srgbClr val="00B0F0"/>
                  </a:gs>
                </a:gsLst>
                <a:lin ang="3600000" scaled="0"/>
              </a:gradFill>
              <a:ln>
                <a:noFill/>
              </a:ln>
              <a:effectLst>
                <a:outerShdw blurRad="76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cs typeface="+mn-ea"/>
                  <a:sym typeface="+mn-lt"/>
                </a:endParaRPr>
              </a:p>
            </p:txBody>
          </p:sp>
          <p:sp>
            <p:nvSpPr>
              <p:cNvPr id="48" name="任意多边形: 形状 33"/>
              <p:cNvSpPr/>
              <p:nvPr/>
            </p:nvSpPr>
            <p:spPr>
              <a:xfrm>
                <a:off x="990600" y="3200400"/>
                <a:ext cx="2857500" cy="2495550"/>
              </a:xfrm>
              <a:custGeom>
                <a:avLst/>
                <a:gdLst>
                  <a:gd name="connsiteX0" fmla="*/ 0 w 2857500"/>
                  <a:gd name="connsiteY0" fmla="*/ 0 h 2495550"/>
                  <a:gd name="connsiteX1" fmla="*/ 2857500 w 2857500"/>
                  <a:gd name="connsiteY1" fmla="*/ 0 h 2495550"/>
                  <a:gd name="connsiteX2" fmla="*/ 2857500 w 2857500"/>
                  <a:gd name="connsiteY2" fmla="*/ 2181225 h 2495550"/>
                  <a:gd name="connsiteX3" fmla="*/ 2543175 w 2857500"/>
                  <a:gd name="connsiteY3" fmla="*/ 2495550 h 2495550"/>
                  <a:gd name="connsiteX4" fmla="*/ 314325 w 2857500"/>
                  <a:gd name="connsiteY4" fmla="*/ 2495550 h 2495550"/>
                  <a:gd name="connsiteX5" fmla="*/ 0 w 2857500"/>
                  <a:gd name="connsiteY5" fmla="*/ 2181225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0" h="2495550">
                    <a:moveTo>
                      <a:pt x="0" y="0"/>
                    </a:moveTo>
                    <a:lnTo>
                      <a:pt x="2857500" y="0"/>
                    </a:lnTo>
                    <a:lnTo>
                      <a:pt x="2857500" y="2181225"/>
                    </a:lnTo>
                    <a:cubicBezTo>
                      <a:pt x="2857500" y="2354822"/>
                      <a:pt x="2716772" y="2495550"/>
                      <a:pt x="2543175" y="2495550"/>
                    </a:cubicBezTo>
                    <a:lnTo>
                      <a:pt x="314325" y="2495550"/>
                    </a:lnTo>
                    <a:cubicBezTo>
                      <a:pt x="140728" y="2495550"/>
                      <a:pt x="0" y="2354822"/>
                      <a:pt x="0" y="2181225"/>
                    </a:cubicBezTo>
                    <a:close/>
                  </a:path>
                </a:pathLst>
              </a:custGeom>
              <a:solidFill>
                <a:schemeClr val="bg1"/>
              </a:solidFill>
              <a:ln>
                <a:noFill/>
              </a:ln>
              <a:effectLst>
                <a:outerShdw blurRad="76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cs typeface="+mn-ea"/>
                  <a:sym typeface="+mn-lt"/>
                </a:endParaRPr>
              </a:p>
            </p:txBody>
          </p:sp>
          <p:pic>
            <p:nvPicPr>
              <p:cNvPr id="49" name="图片 48"/>
              <p:cNvPicPr>
                <a:picLocks noChangeAspect="1"/>
              </p:cNvPicPr>
              <p:nvPr/>
            </p:nvPicPr>
            <p:blipFill rotWithShape="1">
              <a:blip r:embed="rId3" cstate="screen"/>
              <a:srcRect/>
              <a:stretch>
                <a:fillRect/>
              </a:stretch>
            </p:blipFill>
            <p:spPr>
              <a:xfrm>
                <a:off x="1824037" y="2352671"/>
                <a:ext cx="1190627" cy="1190627"/>
              </a:xfrm>
              <a:prstGeom prst="ellipse">
                <a:avLst/>
              </a:prstGeom>
              <a:ln w="25400">
                <a:solidFill>
                  <a:schemeClr val="bg1"/>
                </a:solidFill>
              </a:ln>
            </p:spPr>
          </p:pic>
        </p:grpSp>
        <p:sp>
          <p:nvSpPr>
            <p:cNvPr id="50" name="文本框 49"/>
            <p:cNvSpPr txBox="1"/>
            <p:nvPr/>
          </p:nvSpPr>
          <p:spPr>
            <a:xfrm>
              <a:off x="1164550" y="3581398"/>
              <a:ext cx="2509600" cy="1912082"/>
            </a:xfrm>
            <a:prstGeom prst="rect">
              <a:avLst/>
            </a:prstGeom>
            <a:noFill/>
          </p:spPr>
          <p:txBody>
            <a:bodyPr wrap="square">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依托政策宣讲团、各类开放日、新闻发布会等，打通政务服务</a:t>
              </a:r>
              <a:r>
                <a:rPr kumimoji="0" lang="zh-CN" altLang="en-US" sz="2000" b="1" i="0" u="none" strike="noStrike" kern="1200" cap="none" spc="0" normalizeH="0" baseline="0" noProof="0" dirty="0">
                  <a:ln>
                    <a:noFill/>
                  </a:ln>
                  <a:solidFill>
                    <a:srgbClr val="FF0000"/>
                  </a:solidFill>
                  <a:effectLst/>
                  <a:uLnTx/>
                  <a:uFillTx/>
                  <a:cs typeface="+mn-ea"/>
                  <a:sym typeface="+mn-lt"/>
                </a:rPr>
                <a:t>“最后一公里”</a:t>
              </a:r>
              <a:r>
                <a:rPr kumimoji="0" lang="zh-CN" altLang="en-US" sz="2000" b="1" i="0" u="none" strike="noStrike" kern="1200" cap="none" spc="0" normalizeH="0" baseline="0" noProof="0" dirty="0">
                  <a:ln>
                    <a:noFill/>
                  </a:ln>
                  <a:solidFill>
                    <a:schemeClr val="tx1"/>
                  </a:solidFill>
                  <a:effectLst/>
                  <a:uLnTx/>
                  <a:uFillTx/>
                  <a:cs typeface="+mn-ea"/>
                  <a:sym typeface="+mn-lt"/>
                </a:rPr>
                <a:t>。</a:t>
              </a:r>
              <a:endParaRPr kumimoji="0" lang="zh-CN" altLang="en-US" sz="2000" b="1" i="0" u="none" strike="noStrike" kern="1200" cap="none" spc="0" normalizeH="0" baseline="0" noProof="0" dirty="0">
                <a:ln>
                  <a:noFill/>
                </a:ln>
                <a:solidFill>
                  <a:schemeClr val="tx1"/>
                </a:solidFill>
                <a:effectLst/>
                <a:uLnTx/>
                <a:uFillTx/>
                <a:cs typeface="+mn-ea"/>
                <a:sym typeface="+mn-lt"/>
              </a:endParaRPr>
            </a:p>
          </p:txBody>
        </p:sp>
      </p:grpSp>
      <p:grpSp>
        <p:nvGrpSpPr>
          <p:cNvPr id="51" name="组合 50"/>
          <p:cNvGrpSpPr/>
          <p:nvPr/>
        </p:nvGrpSpPr>
        <p:grpSpPr>
          <a:xfrm>
            <a:off x="9139237" y="1857375"/>
            <a:ext cx="2857500" cy="3834763"/>
            <a:chOff x="990600" y="2124075"/>
            <a:chExt cx="2857500" cy="3834763"/>
          </a:xfrm>
        </p:grpSpPr>
        <p:grpSp>
          <p:nvGrpSpPr>
            <p:cNvPr id="52" name="组合 51"/>
            <p:cNvGrpSpPr/>
            <p:nvPr/>
          </p:nvGrpSpPr>
          <p:grpSpPr>
            <a:xfrm>
              <a:off x="990600" y="2124075"/>
              <a:ext cx="2857500" cy="3571875"/>
              <a:chOff x="990600" y="2124075"/>
              <a:chExt cx="2857500" cy="3571875"/>
            </a:xfrm>
          </p:grpSpPr>
          <p:sp>
            <p:nvSpPr>
              <p:cNvPr id="53" name="任意多边形: 形状 38"/>
              <p:cNvSpPr/>
              <p:nvPr/>
            </p:nvSpPr>
            <p:spPr>
              <a:xfrm>
                <a:off x="990600" y="2124075"/>
                <a:ext cx="2857500" cy="1076325"/>
              </a:xfrm>
              <a:custGeom>
                <a:avLst/>
                <a:gdLst>
                  <a:gd name="connsiteX0" fmla="*/ 314325 w 2857500"/>
                  <a:gd name="connsiteY0" fmla="*/ 0 h 1076325"/>
                  <a:gd name="connsiteX1" fmla="*/ 2543175 w 2857500"/>
                  <a:gd name="connsiteY1" fmla="*/ 0 h 1076325"/>
                  <a:gd name="connsiteX2" fmla="*/ 2857500 w 2857500"/>
                  <a:gd name="connsiteY2" fmla="*/ 314325 h 1076325"/>
                  <a:gd name="connsiteX3" fmla="*/ 2857500 w 2857500"/>
                  <a:gd name="connsiteY3" fmla="*/ 1076325 h 1076325"/>
                  <a:gd name="connsiteX4" fmla="*/ 0 w 2857500"/>
                  <a:gd name="connsiteY4" fmla="*/ 1076325 h 1076325"/>
                  <a:gd name="connsiteX5" fmla="*/ 0 w 2857500"/>
                  <a:gd name="connsiteY5" fmla="*/ 314325 h 1076325"/>
                  <a:gd name="connsiteX6" fmla="*/ 314325 w 2857500"/>
                  <a:gd name="connsiteY6"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0" h="1076325">
                    <a:moveTo>
                      <a:pt x="314325" y="0"/>
                    </a:moveTo>
                    <a:lnTo>
                      <a:pt x="2543175" y="0"/>
                    </a:lnTo>
                    <a:cubicBezTo>
                      <a:pt x="2716772" y="0"/>
                      <a:pt x="2857500" y="140728"/>
                      <a:pt x="2857500" y="314325"/>
                    </a:cubicBezTo>
                    <a:lnTo>
                      <a:pt x="2857500" y="1076325"/>
                    </a:lnTo>
                    <a:lnTo>
                      <a:pt x="0" y="1076325"/>
                    </a:lnTo>
                    <a:lnTo>
                      <a:pt x="0" y="314325"/>
                    </a:lnTo>
                    <a:cubicBezTo>
                      <a:pt x="0" y="140728"/>
                      <a:pt x="140728" y="0"/>
                      <a:pt x="314325" y="0"/>
                    </a:cubicBezTo>
                    <a:close/>
                  </a:path>
                </a:pathLst>
              </a:custGeom>
              <a:gradFill>
                <a:gsLst>
                  <a:gs pos="100000">
                    <a:srgbClr val="0070C0"/>
                  </a:gs>
                  <a:gs pos="0">
                    <a:srgbClr val="00B0F0"/>
                  </a:gs>
                </a:gsLst>
                <a:lin ang="3600000" scaled="0"/>
              </a:gradFill>
              <a:ln>
                <a:noFill/>
              </a:ln>
              <a:effectLst>
                <a:outerShdw blurRad="76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cs typeface="+mn-ea"/>
                  <a:sym typeface="+mn-lt"/>
                </a:endParaRPr>
              </a:p>
            </p:txBody>
          </p:sp>
          <p:sp>
            <p:nvSpPr>
              <p:cNvPr id="54" name="任意多边形: 形状 39"/>
              <p:cNvSpPr/>
              <p:nvPr/>
            </p:nvSpPr>
            <p:spPr>
              <a:xfrm>
                <a:off x="990600" y="3200400"/>
                <a:ext cx="2857500" cy="2495550"/>
              </a:xfrm>
              <a:custGeom>
                <a:avLst/>
                <a:gdLst>
                  <a:gd name="connsiteX0" fmla="*/ 0 w 2857500"/>
                  <a:gd name="connsiteY0" fmla="*/ 0 h 2495550"/>
                  <a:gd name="connsiteX1" fmla="*/ 2857500 w 2857500"/>
                  <a:gd name="connsiteY1" fmla="*/ 0 h 2495550"/>
                  <a:gd name="connsiteX2" fmla="*/ 2857500 w 2857500"/>
                  <a:gd name="connsiteY2" fmla="*/ 2181225 h 2495550"/>
                  <a:gd name="connsiteX3" fmla="*/ 2543175 w 2857500"/>
                  <a:gd name="connsiteY3" fmla="*/ 2495550 h 2495550"/>
                  <a:gd name="connsiteX4" fmla="*/ 314325 w 2857500"/>
                  <a:gd name="connsiteY4" fmla="*/ 2495550 h 2495550"/>
                  <a:gd name="connsiteX5" fmla="*/ 0 w 2857500"/>
                  <a:gd name="connsiteY5" fmla="*/ 2181225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0" h="2495550">
                    <a:moveTo>
                      <a:pt x="0" y="0"/>
                    </a:moveTo>
                    <a:lnTo>
                      <a:pt x="2857500" y="0"/>
                    </a:lnTo>
                    <a:lnTo>
                      <a:pt x="2857500" y="2181225"/>
                    </a:lnTo>
                    <a:cubicBezTo>
                      <a:pt x="2857500" y="2354822"/>
                      <a:pt x="2716772" y="2495550"/>
                      <a:pt x="2543175" y="2495550"/>
                    </a:cubicBezTo>
                    <a:lnTo>
                      <a:pt x="314325" y="2495550"/>
                    </a:lnTo>
                    <a:cubicBezTo>
                      <a:pt x="140728" y="2495550"/>
                      <a:pt x="0" y="2354822"/>
                      <a:pt x="0" y="2181225"/>
                    </a:cubicBezTo>
                    <a:close/>
                  </a:path>
                </a:pathLst>
              </a:custGeom>
              <a:solidFill>
                <a:schemeClr val="bg1"/>
              </a:solidFill>
              <a:ln>
                <a:noFill/>
              </a:ln>
              <a:effectLst>
                <a:outerShdw blurRad="76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cs typeface="+mn-ea"/>
                  <a:sym typeface="+mn-lt"/>
                </a:endParaRPr>
              </a:p>
            </p:txBody>
          </p:sp>
          <p:pic>
            <p:nvPicPr>
              <p:cNvPr id="55" name="图片 54"/>
              <p:cNvPicPr>
                <a:picLocks noChangeAspect="1"/>
              </p:cNvPicPr>
              <p:nvPr/>
            </p:nvPicPr>
            <p:blipFill rotWithShape="1">
              <a:blip r:embed="rId4" cstate="screen"/>
              <a:srcRect/>
              <a:stretch>
                <a:fillRect/>
              </a:stretch>
            </p:blipFill>
            <p:spPr>
              <a:xfrm>
                <a:off x="1824037" y="2352671"/>
                <a:ext cx="1190627" cy="1190627"/>
              </a:xfrm>
              <a:prstGeom prst="ellipse">
                <a:avLst/>
              </a:prstGeom>
              <a:ln w="25400">
                <a:solidFill>
                  <a:schemeClr val="bg1"/>
                </a:solidFill>
              </a:ln>
            </p:spPr>
          </p:pic>
        </p:grpSp>
        <p:sp>
          <p:nvSpPr>
            <p:cNvPr id="56" name="文本框 55"/>
            <p:cNvSpPr txBox="1"/>
            <p:nvPr/>
          </p:nvSpPr>
          <p:spPr>
            <a:xfrm>
              <a:off x="1164550" y="3581398"/>
              <a:ext cx="2509600" cy="2377440"/>
            </a:xfrm>
            <a:prstGeom prst="rect">
              <a:avLst/>
            </a:prstGeom>
            <a:noFill/>
          </p:spPr>
          <p:txBody>
            <a:bodyPr wrap="square">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规范政务新媒体运行，打造政务新媒体</a:t>
              </a:r>
              <a:r>
                <a:rPr kumimoji="0" lang="zh-CN" altLang="en-US" sz="2000" b="1" i="0" u="none" strike="noStrike" kern="1200" cap="none" spc="0" normalizeH="0" baseline="0" noProof="0" dirty="0">
                  <a:ln>
                    <a:noFill/>
                  </a:ln>
                  <a:solidFill>
                    <a:srgbClr val="FF0000"/>
                  </a:solidFill>
                  <a:effectLst/>
                  <a:uLnTx/>
                  <a:uFillTx/>
                  <a:cs typeface="+mn-ea"/>
                  <a:sym typeface="+mn-lt"/>
                </a:rPr>
                <a:t>“1+5”</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矩阵，及时发布权威、有价值信息</a:t>
              </a:r>
              <a:r>
                <a:rPr kumimoji="0" lang="zh-CN" altLang="en-US" sz="2000" b="1" i="0" u="none" strike="noStrike" kern="1200" cap="none" spc="0" normalizeH="0" baseline="0" noProof="0" dirty="0">
                  <a:ln>
                    <a:noFill/>
                  </a:ln>
                  <a:solidFill>
                    <a:schemeClr val="tx1"/>
                  </a:solidFill>
                  <a:effectLst/>
                  <a:uLnTx/>
                  <a:uFillTx/>
                  <a:cs typeface="+mn-ea"/>
                  <a:sym typeface="+mn-lt"/>
                </a:rPr>
                <a:t>。</a:t>
              </a:r>
              <a:endParaRPr kumimoji="0" lang="zh-CN" altLang="en-US" sz="2000" b="1" i="0" u="none" strike="noStrike" kern="1200" cap="none" spc="0" normalizeH="0" baseline="0" noProof="0" dirty="0">
                <a:ln>
                  <a:noFill/>
                </a:ln>
                <a:solidFill>
                  <a:schemeClr val="tx1"/>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1250" fill="hold"/>
                                        <p:tgtEl>
                                          <p:spTgt spid="27"/>
                                        </p:tgtEl>
                                        <p:attrNameLst>
                                          <p:attrName>ppt_x</p:attrName>
                                        </p:attrNameLst>
                                      </p:cBhvr>
                                      <p:tavLst>
                                        <p:tav tm="0">
                                          <p:val>
                                            <p:strVal val="1+#ppt_w/2"/>
                                          </p:val>
                                        </p:tav>
                                        <p:tav tm="100000">
                                          <p:val>
                                            <p:strVal val="#ppt_x"/>
                                          </p:val>
                                        </p:tav>
                                      </p:tavLst>
                                    </p:anim>
                                    <p:anim calcmode="lin" valueType="num">
                                      <p:cBhvr additive="base">
                                        <p:cTn id="17" dur="1250" fill="hold"/>
                                        <p:tgtEl>
                                          <p:spTgt spid="27"/>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1250" fill="hold"/>
                                        <p:tgtEl>
                                          <p:spTgt spid="45"/>
                                        </p:tgtEl>
                                        <p:attrNameLst>
                                          <p:attrName>ppt_x</p:attrName>
                                        </p:attrNameLst>
                                      </p:cBhvr>
                                      <p:tavLst>
                                        <p:tav tm="0">
                                          <p:val>
                                            <p:strVal val="1+#ppt_w/2"/>
                                          </p:val>
                                        </p:tav>
                                        <p:tav tm="100000">
                                          <p:val>
                                            <p:strVal val="#ppt_x"/>
                                          </p:val>
                                        </p:tav>
                                      </p:tavLst>
                                    </p:anim>
                                    <p:anim calcmode="lin" valueType="num">
                                      <p:cBhvr additive="base">
                                        <p:cTn id="21" dur="1250" fill="hold"/>
                                        <p:tgtEl>
                                          <p:spTgt spid="45"/>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1250" fill="hold"/>
                                        <p:tgtEl>
                                          <p:spTgt spid="51"/>
                                        </p:tgtEl>
                                        <p:attrNameLst>
                                          <p:attrName>ppt_x</p:attrName>
                                        </p:attrNameLst>
                                      </p:cBhvr>
                                      <p:tavLst>
                                        <p:tav tm="0">
                                          <p:val>
                                            <p:strVal val="1+#ppt_w/2"/>
                                          </p:val>
                                        </p:tav>
                                        <p:tav tm="100000">
                                          <p:val>
                                            <p:strVal val="#ppt_x"/>
                                          </p:val>
                                        </p:tav>
                                      </p:tavLst>
                                    </p:anim>
                                    <p:anim calcmode="lin" valueType="num">
                                      <p:cBhvr additive="base">
                                        <p:cTn id="25" dur="12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8617" y="198326"/>
            <a:ext cx="2140751" cy="548640"/>
            <a:chOff x="303867" y="255476"/>
            <a:chExt cx="2140751" cy="548640"/>
          </a:xfrm>
        </p:grpSpPr>
        <p:sp>
          <p:nvSpPr>
            <p:cNvPr id="6" name="矩形 5"/>
            <p:cNvSpPr/>
            <p:nvPr/>
          </p:nvSpPr>
          <p:spPr>
            <a:xfrm>
              <a:off x="839338" y="255476"/>
              <a:ext cx="1605280" cy="548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总体情况</a:t>
              </a:r>
            </a:p>
          </p:txBody>
        </p:sp>
        <p:grpSp>
          <p:nvGrpSpPr>
            <p:cNvPr id="7" name="组合 6"/>
            <p:cNvGrpSpPr/>
            <p:nvPr/>
          </p:nvGrpSpPr>
          <p:grpSpPr>
            <a:xfrm>
              <a:off x="303867" y="255476"/>
              <a:ext cx="523221" cy="523220"/>
              <a:chOff x="465792" y="255476"/>
              <a:chExt cx="523221" cy="523220"/>
            </a:xfrm>
          </p:grpSpPr>
          <p:sp>
            <p:nvSpPr>
              <p:cNvPr id="9" name="泪滴形 8"/>
              <p:cNvSpPr/>
              <p:nvPr/>
            </p:nvSpPr>
            <p:spPr>
              <a:xfrm>
                <a:off x="465792" y="255476"/>
                <a:ext cx="523221" cy="52322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nvSpPr>
            <p:spPr>
              <a:xfrm>
                <a:off x="541375" y="331059"/>
                <a:ext cx="372055" cy="3720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椭圆 11"/>
              <p:cNvSpPr/>
              <p:nvPr/>
            </p:nvSpPr>
            <p:spPr>
              <a:xfrm>
                <a:off x="621160" y="410844"/>
                <a:ext cx="212484" cy="212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grpSp>
        <p:nvGrpSpPr>
          <p:cNvPr id="14" name="组合 13"/>
          <p:cNvGrpSpPr/>
          <p:nvPr/>
        </p:nvGrpSpPr>
        <p:grpSpPr>
          <a:xfrm>
            <a:off x="538163" y="1667254"/>
            <a:ext cx="3352800" cy="4938528"/>
            <a:chOff x="538163" y="2334004"/>
            <a:chExt cx="3352800" cy="4938528"/>
          </a:xfrm>
        </p:grpSpPr>
        <p:sp>
          <p:nvSpPr>
            <p:cNvPr id="15" name="任意多边形: 形状 14"/>
            <p:cNvSpPr/>
            <p:nvPr/>
          </p:nvSpPr>
          <p:spPr>
            <a:xfrm>
              <a:off x="538163" y="2334004"/>
              <a:ext cx="3352800" cy="3920368"/>
            </a:xfrm>
            <a:custGeom>
              <a:avLst/>
              <a:gdLst>
                <a:gd name="connsiteX0" fmla="*/ 1676400 w 3352800"/>
                <a:gd name="connsiteY0" fmla="*/ 0 h 4046611"/>
                <a:gd name="connsiteX1" fmla="*/ 3352800 w 3352800"/>
                <a:gd name="connsiteY1" fmla="*/ 1676400 h 4046611"/>
                <a:gd name="connsiteX2" fmla="*/ 3352800 w 3352800"/>
                <a:gd name="connsiteY2" fmla="*/ 3952483 h 4046611"/>
                <a:gd name="connsiteX3" fmla="*/ 3348047 w 3352800"/>
                <a:gd name="connsiteY3" fmla="*/ 4046611 h 4046611"/>
                <a:gd name="connsiteX4" fmla="*/ 4753 w 3352800"/>
                <a:gd name="connsiteY4" fmla="*/ 4046611 h 4046611"/>
                <a:gd name="connsiteX5" fmla="*/ 0 w 3352800"/>
                <a:gd name="connsiteY5" fmla="*/ 3952483 h 4046611"/>
                <a:gd name="connsiteX6" fmla="*/ 0 w 3352800"/>
                <a:gd name="connsiteY6" fmla="*/ 1676400 h 4046611"/>
                <a:gd name="connsiteX7" fmla="*/ 1676400 w 3352800"/>
                <a:gd name="connsiteY7" fmla="*/ 0 h 404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4046611">
                  <a:moveTo>
                    <a:pt x="1676400" y="0"/>
                  </a:moveTo>
                  <a:cubicBezTo>
                    <a:pt x="2602250" y="0"/>
                    <a:pt x="3352800" y="750550"/>
                    <a:pt x="3352800" y="1676400"/>
                  </a:cubicBezTo>
                  <a:lnTo>
                    <a:pt x="3352800" y="3952483"/>
                  </a:lnTo>
                  <a:lnTo>
                    <a:pt x="3348047" y="4046611"/>
                  </a:lnTo>
                  <a:lnTo>
                    <a:pt x="4753" y="4046611"/>
                  </a:lnTo>
                  <a:lnTo>
                    <a:pt x="0" y="3952483"/>
                  </a:lnTo>
                  <a:lnTo>
                    <a:pt x="0" y="1676400"/>
                  </a:lnTo>
                  <a:cubicBezTo>
                    <a:pt x="0" y="750550"/>
                    <a:pt x="750550" y="0"/>
                    <a:pt x="1676400" y="0"/>
                  </a:cubicBezTo>
                  <a:close/>
                </a:path>
              </a:pathLst>
            </a:custGeom>
            <a:solidFill>
              <a:schemeClr val="bg1"/>
            </a:solidFill>
            <a:ln>
              <a:noFill/>
            </a:ln>
            <a:effectLst>
              <a:outerShdw blurRad="762000" sx="90000" sy="9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文本框 15"/>
            <p:cNvSpPr txBox="1"/>
            <p:nvPr/>
          </p:nvSpPr>
          <p:spPr>
            <a:xfrm>
              <a:off x="959763" y="3980692"/>
              <a:ext cx="2509600" cy="329184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落实</a:t>
              </a:r>
              <a:r>
                <a:rPr kumimoji="0" lang="zh-CN" altLang="en-US" sz="2000" b="1" i="0" u="none" strike="noStrike" kern="1200" cap="none" spc="0" normalizeH="0" baseline="0" noProof="0" dirty="0">
                  <a:ln>
                    <a:noFill/>
                  </a:ln>
                  <a:solidFill>
                    <a:srgbClr val="FF0000"/>
                  </a:solidFill>
                  <a:effectLst/>
                  <a:uLnTx/>
                  <a:uFillTx/>
                  <a:cs typeface="+mn-ea"/>
                  <a:sym typeface="+mn-lt"/>
                </a:rPr>
                <a:t>“一月一检测、一季一通报，半年一督查，全年一考核”</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监督机制，并通过</a:t>
              </a:r>
              <a:r>
                <a:rPr kumimoji="0" lang="zh-CN" altLang="en-US" sz="2000" b="1" i="0" u="none" strike="noStrike" kern="1200" cap="none" spc="0" normalizeH="0" baseline="0" noProof="0" dirty="0">
                  <a:ln>
                    <a:noFill/>
                  </a:ln>
                  <a:solidFill>
                    <a:srgbClr val="FF0000"/>
                  </a:solidFill>
                  <a:effectLst/>
                  <a:uLnTx/>
                  <a:uFillTx/>
                  <a:cs typeface="+mn-ea"/>
                  <a:sym typeface="+mn-lt"/>
                </a:rPr>
                <a:t>“回头看”</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形式，检查一年工作情况，发现短板及时纠正。</a:t>
              </a:r>
              <a:endPar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nvGrpSpPr>
            <p:cNvPr id="17" name="组合 16"/>
            <p:cNvGrpSpPr/>
            <p:nvPr/>
          </p:nvGrpSpPr>
          <p:grpSpPr>
            <a:xfrm>
              <a:off x="1570470" y="2602904"/>
              <a:ext cx="1288186" cy="1288186"/>
              <a:chOff x="1685830" y="2602904"/>
              <a:chExt cx="1288186" cy="1288186"/>
            </a:xfrm>
          </p:grpSpPr>
          <p:sp>
            <p:nvSpPr>
              <p:cNvPr id="18" name="椭圆 17"/>
              <p:cNvSpPr/>
              <p:nvPr/>
            </p:nvSpPr>
            <p:spPr>
              <a:xfrm>
                <a:off x="1685830" y="2602904"/>
                <a:ext cx="1288186" cy="1288186"/>
              </a:xfrm>
              <a:prstGeom prst="ellipse">
                <a:avLst/>
              </a:prstGeom>
              <a:solidFill>
                <a:srgbClr val="0070C0">
                  <a:alpha val="10000"/>
                </a:srgbClr>
              </a:solidFill>
              <a:ln>
                <a:noFill/>
              </a:ln>
              <a:effectLst>
                <a:outerShdw blurRad="762000" algn="ctr" rotWithShape="0">
                  <a:srgbClr val="FCB142">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
            <p:nvSpPr>
              <p:cNvPr id="19" name="椭圆 18"/>
              <p:cNvSpPr/>
              <p:nvPr/>
            </p:nvSpPr>
            <p:spPr>
              <a:xfrm>
                <a:off x="1820525" y="2737599"/>
                <a:ext cx="1018796" cy="1018796"/>
              </a:xfrm>
              <a:prstGeom prst="ellipse">
                <a:avLst/>
              </a:prstGeom>
              <a:gradFill>
                <a:gsLst>
                  <a:gs pos="95000">
                    <a:srgbClr val="0070C0"/>
                  </a:gs>
                  <a:gs pos="0">
                    <a:srgbClr val="00B0F0"/>
                  </a:gs>
                </a:gsLst>
                <a:lin ang="3600000" scaled="0"/>
              </a:gradFill>
              <a:ln>
                <a:noFill/>
              </a:ln>
              <a:effectLst>
                <a:outerShdw blurRad="762000" algn="ctr" rotWithShape="0">
                  <a:srgbClr val="FCB142">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cs typeface="+mn-ea"/>
                    <a:sym typeface="+mn-lt"/>
                  </a:rPr>
                  <a:t>01</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grpSp>
      </p:grpSp>
      <p:grpSp>
        <p:nvGrpSpPr>
          <p:cNvPr id="20" name="组合 19"/>
          <p:cNvGrpSpPr/>
          <p:nvPr/>
        </p:nvGrpSpPr>
        <p:grpSpPr>
          <a:xfrm>
            <a:off x="4419600" y="1667254"/>
            <a:ext cx="3352800" cy="3920368"/>
            <a:chOff x="538163" y="2334004"/>
            <a:chExt cx="3352800" cy="3920368"/>
          </a:xfrm>
        </p:grpSpPr>
        <p:sp>
          <p:nvSpPr>
            <p:cNvPr id="21" name="任意多边形: 形状 20"/>
            <p:cNvSpPr/>
            <p:nvPr/>
          </p:nvSpPr>
          <p:spPr>
            <a:xfrm>
              <a:off x="538163" y="2334004"/>
              <a:ext cx="3352800" cy="3920368"/>
            </a:xfrm>
            <a:custGeom>
              <a:avLst/>
              <a:gdLst>
                <a:gd name="connsiteX0" fmla="*/ 1676400 w 3352800"/>
                <a:gd name="connsiteY0" fmla="*/ 0 h 4046611"/>
                <a:gd name="connsiteX1" fmla="*/ 3352800 w 3352800"/>
                <a:gd name="connsiteY1" fmla="*/ 1676400 h 4046611"/>
                <a:gd name="connsiteX2" fmla="*/ 3352800 w 3352800"/>
                <a:gd name="connsiteY2" fmla="*/ 3952483 h 4046611"/>
                <a:gd name="connsiteX3" fmla="*/ 3348047 w 3352800"/>
                <a:gd name="connsiteY3" fmla="*/ 4046611 h 4046611"/>
                <a:gd name="connsiteX4" fmla="*/ 4753 w 3352800"/>
                <a:gd name="connsiteY4" fmla="*/ 4046611 h 4046611"/>
                <a:gd name="connsiteX5" fmla="*/ 0 w 3352800"/>
                <a:gd name="connsiteY5" fmla="*/ 3952483 h 4046611"/>
                <a:gd name="connsiteX6" fmla="*/ 0 w 3352800"/>
                <a:gd name="connsiteY6" fmla="*/ 1676400 h 4046611"/>
                <a:gd name="connsiteX7" fmla="*/ 1676400 w 3352800"/>
                <a:gd name="connsiteY7" fmla="*/ 0 h 404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4046611">
                  <a:moveTo>
                    <a:pt x="1676400" y="0"/>
                  </a:moveTo>
                  <a:cubicBezTo>
                    <a:pt x="2602250" y="0"/>
                    <a:pt x="3352800" y="750550"/>
                    <a:pt x="3352800" y="1676400"/>
                  </a:cubicBezTo>
                  <a:lnTo>
                    <a:pt x="3352800" y="3952483"/>
                  </a:lnTo>
                  <a:lnTo>
                    <a:pt x="3348047" y="4046611"/>
                  </a:lnTo>
                  <a:lnTo>
                    <a:pt x="4753" y="4046611"/>
                  </a:lnTo>
                  <a:lnTo>
                    <a:pt x="0" y="3952483"/>
                  </a:lnTo>
                  <a:lnTo>
                    <a:pt x="0" y="1676400"/>
                  </a:lnTo>
                  <a:cubicBezTo>
                    <a:pt x="0" y="750550"/>
                    <a:pt x="750550" y="0"/>
                    <a:pt x="1676400" y="0"/>
                  </a:cubicBezTo>
                  <a:close/>
                </a:path>
              </a:pathLst>
            </a:custGeom>
            <a:solidFill>
              <a:schemeClr val="bg1"/>
            </a:solidFill>
            <a:ln>
              <a:noFill/>
            </a:ln>
            <a:effectLst>
              <a:outerShdw blurRad="762000" sx="90000" sy="9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2" name="文本框 21"/>
            <p:cNvSpPr txBox="1"/>
            <p:nvPr/>
          </p:nvSpPr>
          <p:spPr>
            <a:xfrm>
              <a:off x="959763" y="3980692"/>
              <a:ext cx="2509600" cy="192024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开设《海盐县民生项目社会满意度评议》栏目，政府工作接受</a:t>
              </a:r>
              <a:r>
                <a:rPr kumimoji="0" lang="zh-CN" altLang="en-US" sz="2000" b="1" i="0" u="none" strike="noStrike" kern="1200" cap="none" spc="0" normalizeH="0" baseline="0" noProof="0" dirty="0">
                  <a:ln>
                    <a:noFill/>
                  </a:ln>
                  <a:solidFill>
                    <a:srgbClr val="FF0000"/>
                  </a:solidFill>
                  <a:effectLst/>
                  <a:uLnTx/>
                  <a:uFillTx/>
                  <a:cs typeface="+mn-ea"/>
                  <a:sym typeface="+mn-lt"/>
                </a:rPr>
                <a:t>社会评议</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a:t>
              </a:r>
              <a:endPar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nvGrpSpPr>
            <p:cNvPr id="23" name="组合 22"/>
            <p:cNvGrpSpPr/>
            <p:nvPr/>
          </p:nvGrpSpPr>
          <p:grpSpPr>
            <a:xfrm>
              <a:off x="1570470" y="2602904"/>
              <a:ext cx="1288186" cy="1288186"/>
              <a:chOff x="1685830" y="2602904"/>
              <a:chExt cx="1288186" cy="1288186"/>
            </a:xfrm>
          </p:grpSpPr>
          <p:sp>
            <p:nvSpPr>
              <p:cNvPr id="24" name="椭圆 23"/>
              <p:cNvSpPr/>
              <p:nvPr/>
            </p:nvSpPr>
            <p:spPr>
              <a:xfrm>
                <a:off x="1685830" y="2602904"/>
                <a:ext cx="1288186" cy="1288186"/>
              </a:xfrm>
              <a:prstGeom prst="ellipse">
                <a:avLst/>
              </a:prstGeom>
              <a:solidFill>
                <a:srgbClr val="00B0F0">
                  <a:alpha val="10000"/>
                </a:srgbClr>
              </a:solidFill>
              <a:ln>
                <a:noFill/>
              </a:ln>
              <a:effectLst>
                <a:outerShdw blurRad="762000" algn="ctr" rotWithShape="0">
                  <a:srgbClr val="FCB142">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
            <p:nvSpPr>
              <p:cNvPr id="25" name="椭圆 24"/>
              <p:cNvSpPr/>
              <p:nvPr/>
            </p:nvSpPr>
            <p:spPr>
              <a:xfrm>
                <a:off x="1820525" y="2737599"/>
                <a:ext cx="1018796" cy="1018796"/>
              </a:xfrm>
              <a:prstGeom prst="ellipse">
                <a:avLst/>
              </a:prstGeom>
              <a:gradFill>
                <a:gsLst>
                  <a:gs pos="95000">
                    <a:srgbClr val="0070C0"/>
                  </a:gs>
                  <a:gs pos="0">
                    <a:srgbClr val="00B0F0"/>
                  </a:gs>
                </a:gsLst>
                <a:lin ang="3600000" scaled="0"/>
              </a:gradFill>
              <a:ln>
                <a:noFill/>
              </a:ln>
              <a:effectLst>
                <a:outerShdw blurRad="762000" algn="ctr" rotWithShape="0">
                  <a:srgbClr val="FCB142">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cs typeface="+mn-ea"/>
                    <a:sym typeface="+mn-lt"/>
                  </a:rPr>
                  <a:t>02</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grpSp>
      </p:grpSp>
      <p:grpSp>
        <p:nvGrpSpPr>
          <p:cNvPr id="26" name="组合 25"/>
          <p:cNvGrpSpPr/>
          <p:nvPr/>
        </p:nvGrpSpPr>
        <p:grpSpPr>
          <a:xfrm>
            <a:off x="8320087" y="1667254"/>
            <a:ext cx="3352800" cy="3920368"/>
            <a:chOff x="538163" y="2334004"/>
            <a:chExt cx="3352800" cy="3920368"/>
          </a:xfrm>
        </p:grpSpPr>
        <p:sp>
          <p:nvSpPr>
            <p:cNvPr id="27" name="任意多边形: 形状 26"/>
            <p:cNvSpPr/>
            <p:nvPr/>
          </p:nvSpPr>
          <p:spPr>
            <a:xfrm>
              <a:off x="538163" y="2334004"/>
              <a:ext cx="3352800" cy="3920368"/>
            </a:xfrm>
            <a:custGeom>
              <a:avLst/>
              <a:gdLst>
                <a:gd name="connsiteX0" fmla="*/ 1676400 w 3352800"/>
                <a:gd name="connsiteY0" fmla="*/ 0 h 4046611"/>
                <a:gd name="connsiteX1" fmla="*/ 3352800 w 3352800"/>
                <a:gd name="connsiteY1" fmla="*/ 1676400 h 4046611"/>
                <a:gd name="connsiteX2" fmla="*/ 3352800 w 3352800"/>
                <a:gd name="connsiteY2" fmla="*/ 3952483 h 4046611"/>
                <a:gd name="connsiteX3" fmla="*/ 3348047 w 3352800"/>
                <a:gd name="connsiteY3" fmla="*/ 4046611 h 4046611"/>
                <a:gd name="connsiteX4" fmla="*/ 4753 w 3352800"/>
                <a:gd name="connsiteY4" fmla="*/ 4046611 h 4046611"/>
                <a:gd name="connsiteX5" fmla="*/ 0 w 3352800"/>
                <a:gd name="connsiteY5" fmla="*/ 3952483 h 4046611"/>
                <a:gd name="connsiteX6" fmla="*/ 0 w 3352800"/>
                <a:gd name="connsiteY6" fmla="*/ 1676400 h 4046611"/>
                <a:gd name="connsiteX7" fmla="*/ 1676400 w 3352800"/>
                <a:gd name="connsiteY7" fmla="*/ 0 h 404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4046611">
                  <a:moveTo>
                    <a:pt x="1676400" y="0"/>
                  </a:moveTo>
                  <a:cubicBezTo>
                    <a:pt x="2602250" y="0"/>
                    <a:pt x="3352800" y="750550"/>
                    <a:pt x="3352800" y="1676400"/>
                  </a:cubicBezTo>
                  <a:lnTo>
                    <a:pt x="3352800" y="3952483"/>
                  </a:lnTo>
                  <a:lnTo>
                    <a:pt x="3348047" y="4046611"/>
                  </a:lnTo>
                  <a:lnTo>
                    <a:pt x="4753" y="4046611"/>
                  </a:lnTo>
                  <a:lnTo>
                    <a:pt x="0" y="3952483"/>
                  </a:lnTo>
                  <a:lnTo>
                    <a:pt x="0" y="1676400"/>
                  </a:lnTo>
                  <a:cubicBezTo>
                    <a:pt x="0" y="750550"/>
                    <a:pt x="750550" y="0"/>
                    <a:pt x="1676400" y="0"/>
                  </a:cubicBezTo>
                  <a:close/>
                </a:path>
              </a:pathLst>
            </a:custGeom>
            <a:solidFill>
              <a:schemeClr val="bg1"/>
            </a:solidFill>
            <a:ln>
              <a:noFill/>
            </a:ln>
            <a:effectLst>
              <a:outerShdw blurRad="762000" sx="90000" sy="9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8" name="文本框 27"/>
            <p:cNvSpPr txBox="1"/>
            <p:nvPr/>
          </p:nvSpPr>
          <p:spPr>
            <a:xfrm>
              <a:off x="959763" y="3980692"/>
              <a:ext cx="2509600" cy="192024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2022年政府部门和镇（街道）</a:t>
              </a:r>
              <a:r>
                <a:rPr kumimoji="0" lang="zh-CN" altLang="en-US" sz="2000" b="1" i="0" u="none" strike="noStrike" kern="1200" cap="none" spc="0" normalizeH="0" baseline="0" noProof="0" dirty="0">
                  <a:ln>
                    <a:noFill/>
                  </a:ln>
                  <a:solidFill>
                    <a:srgbClr val="FF0000"/>
                  </a:solidFill>
                  <a:effectLst/>
                  <a:uLnTx/>
                  <a:uFillTx/>
                  <a:cs typeface="+mn-ea"/>
                  <a:sym typeface="+mn-lt"/>
                </a:rPr>
                <a:t>未</a:t>
              </a: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出现政府信息公开工作</a:t>
              </a:r>
              <a:r>
                <a:rPr kumimoji="0" lang="zh-CN" altLang="en-US" sz="2000" b="1" i="0" u="none" strike="noStrike" kern="1200" cap="none" spc="0" normalizeH="0" baseline="0" noProof="0" dirty="0">
                  <a:ln>
                    <a:noFill/>
                  </a:ln>
                  <a:solidFill>
                    <a:srgbClr val="FF0000"/>
                  </a:solidFill>
                  <a:effectLst/>
                  <a:uLnTx/>
                  <a:uFillTx/>
                  <a:cs typeface="+mn-ea"/>
                  <a:sym typeface="+mn-lt"/>
                </a:rPr>
                <a:t>责任追究情况</a:t>
              </a:r>
              <a:r>
                <a:rPr kumimoji="0" lang="zh-CN" altLang="en-US" sz="2000" b="1" i="0" u="none" strike="noStrike" kern="1200" cap="none" spc="0" normalizeH="0" baseline="0" noProof="0" dirty="0">
                  <a:ln>
                    <a:noFill/>
                  </a:ln>
                  <a:solidFill>
                    <a:schemeClr val="tx1"/>
                  </a:solidFill>
                  <a:effectLst/>
                  <a:uLnTx/>
                  <a:uFillTx/>
                  <a:cs typeface="+mn-ea"/>
                  <a:sym typeface="+mn-lt"/>
                </a:rPr>
                <a:t>。</a:t>
              </a:r>
              <a:endParaRPr kumimoji="0" lang="zh-CN" altLang="en-US" sz="2000" b="1" i="0" u="none" strike="noStrike" kern="1200" cap="none" spc="0" normalizeH="0" baseline="0" noProof="0" dirty="0">
                <a:ln>
                  <a:noFill/>
                </a:ln>
                <a:solidFill>
                  <a:schemeClr val="tx1"/>
                </a:solidFill>
                <a:effectLst/>
                <a:uLnTx/>
                <a:uFillTx/>
                <a:cs typeface="+mn-ea"/>
                <a:sym typeface="+mn-lt"/>
              </a:endParaRPr>
            </a:p>
          </p:txBody>
        </p:sp>
        <p:grpSp>
          <p:nvGrpSpPr>
            <p:cNvPr id="29" name="组合 28"/>
            <p:cNvGrpSpPr/>
            <p:nvPr/>
          </p:nvGrpSpPr>
          <p:grpSpPr>
            <a:xfrm>
              <a:off x="1570470" y="2602904"/>
              <a:ext cx="1288186" cy="1288186"/>
              <a:chOff x="1685830" y="2602904"/>
              <a:chExt cx="1288186" cy="1288186"/>
            </a:xfrm>
          </p:grpSpPr>
          <p:sp>
            <p:nvSpPr>
              <p:cNvPr id="30" name="椭圆 29"/>
              <p:cNvSpPr/>
              <p:nvPr/>
            </p:nvSpPr>
            <p:spPr>
              <a:xfrm>
                <a:off x="1685830" y="2602904"/>
                <a:ext cx="1288186" cy="1288186"/>
              </a:xfrm>
              <a:prstGeom prst="ellipse">
                <a:avLst/>
              </a:prstGeom>
              <a:solidFill>
                <a:srgbClr val="0070C0">
                  <a:alpha val="10000"/>
                </a:srgbClr>
              </a:solidFill>
              <a:ln>
                <a:noFill/>
              </a:ln>
              <a:effectLst>
                <a:outerShdw blurRad="762000" algn="ctr" rotWithShape="0">
                  <a:srgbClr val="FCB142">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
            <p:nvSpPr>
              <p:cNvPr id="31" name="椭圆 30"/>
              <p:cNvSpPr/>
              <p:nvPr/>
            </p:nvSpPr>
            <p:spPr>
              <a:xfrm>
                <a:off x="1820525" y="2737599"/>
                <a:ext cx="1018796" cy="1018796"/>
              </a:xfrm>
              <a:prstGeom prst="ellipse">
                <a:avLst/>
              </a:prstGeom>
              <a:gradFill>
                <a:gsLst>
                  <a:gs pos="95000">
                    <a:srgbClr val="0070C0"/>
                  </a:gs>
                  <a:gs pos="0">
                    <a:srgbClr val="00B0F0"/>
                  </a:gs>
                </a:gsLst>
                <a:lin ang="3600000" scaled="0"/>
              </a:gradFill>
              <a:ln>
                <a:noFill/>
              </a:ln>
              <a:effectLst>
                <a:outerShdw blurRad="762000" algn="ctr" rotWithShape="0">
                  <a:srgbClr val="FCB142">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cs typeface="+mn-ea"/>
                    <a:sym typeface="+mn-lt"/>
                  </a:rPr>
                  <a:t>03</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grpSp>
      </p:grpSp>
      <p:sp>
        <p:nvSpPr>
          <p:cNvPr id="2" name="圆角矩形 1"/>
          <p:cNvSpPr/>
          <p:nvPr/>
        </p:nvSpPr>
        <p:spPr>
          <a:xfrm>
            <a:off x="4004310" y="455295"/>
            <a:ext cx="7649845" cy="1295400"/>
          </a:xfrm>
          <a:prstGeom prst="roundRect">
            <a:avLst/>
          </a:prstGeom>
          <a:solidFill>
            <a:srgbClr val="6868AC"/>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5000" dirty="0">
                <a:solidFill>
                  <a:schemeClr val="bg1"/>
                </a:solidFill>
                <a:cs typeface="+mn-ea"/>
                <a:sym typeface="+mn-lt"/>
              </a:rPr>
              <a:t>强化工作指导监督</a:t>
            </a:r>
            <a:endParaRPr kumimoji="1" lang="zh-CN" altLang="en-US" sz="5000" dirty="0">
              <a:solidFill>
                <a:schemeClr val="bg1"/>
              </a:solidFill>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ppt_x"/>
                                          </p:val>
                                        </p:tav>
                                        <p:tav tm="100000">
                                          <p:val>
                                            <p:strVal val="#ppt_x"/>
                                          </p:val>
                                        </p:tav>
                                      </p:tavLst>
                                    </p:anim>
                                    <p:anim calcmode="lin" valueType="num">
                                      <p:cBhvr additive="base">
                                        <p:cTn id="8" dur="125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decel="10000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250" fill="hold"/>
                                        <p:tgtEl>
                                          <p:spTgt spid="20"/>
                                        </p:tgtEl>
                                        <p:attrNameLst>
                                          <p:attrName>ppt_x</p:attrName>
                                        </p:attrNameLst>
                                      </p:cBhvr>
                                      <p:tavLst>
                                        <p:tav tm="0">
                                          <p:val>
                                            <p:strVal val="#ppt_x"/>
                                          </p:val>
                                        </p:tav>
                                        <p:tav tm="100000">
                                          <p:val>
                                            <p:strVal val="#ppt_x"/>
                                          </p:val>
                                        </p:tav>
                                      </p:tavLst>
                                    </p:anim>
                                    <p:anim calcmode="lin" valueType="num">
                                      <p:cBhvr additive="base">
                                        <p:cTn id="13" dur="125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250" fill="hold"/>
                                        <p:tgtEl>
                                          <p:spTgt spid="26"/>
                                        </p:tgtEl>
                                        <p:attrNameLst>
                                          <p:attrName>ppt_x</p:attrName>
                                        </p:attrNameLst>
                                      </p:cBhvr>
                                      <p:tavLst>
                                        <p:tav tm="0">
                                          <p:val>
                                            <p:strVal val="#ppt_x"/>
                                          </p:val>
                                        </p:tav>
                                        <p:tav tm="100000">
                                          <p:val>
                                            <p:strVal val="#ppt_x"/>
                                          </p:val>
                                        </p:tav>
                                      </p:tavLst>
                                    </p:anim>
                                    <p:anim calcmode="lin" valueType="num">
                                      <p:cBhvr additive="base">
                                        <p:cTn id="18" dur="125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1111"/>
          <p:cNvPicPr>
            <a:picLocks noChangeAspect="1"/>
          </p:cNvPicPr>
          <p:nvPr/>
        </p:nvPicPr>
        <p:blipFill>
          <a:blip r:embed="rId1"/>
          <a:stretch>
            <a:fillRect/>
          </a:stretch>
        </p:blipFill>
        <p:spPr>
          <a:xfrm>
            <a:off x="1066800" y="890905"/>
            <a:ext cx="10058400" cy="50755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5" name="图片 14" descr="图片包含 游戏机, 伞&#10;&#10;描述已自动生成"/>
          <p:cNvPicPr>
            <a:picLocks noChangeAspect="1"/>
          </p:cNvPicPr>
          <p:nvPr/>
        </p:nvPicPr>
        <p:blipFill>
          <a:blip r:embed="rId1"/>
          <a:stretch>
            <a:fillRect/>
          </a:stretch>
        </p:blipFill>
        <p:spPr>
          <a:xfrm>
            <a:off x="0" y="0"/>
            <a:ext cx="12192000" cy="6858000"/>
          </a:xfrm>
          <a:prstGeom prst="rect">
            <a:avLst/>
          </a:prstGeom>
        </p:spPr>
      </p:pic>
      <p:grpSp>
        <p:nvGrpSpPr>
          <p:cNvPr id="10" name="组合 9"/>
          <p:cNvGrpSpPr/>
          <p:nvPr/>
        </p:nvGrpSpPr>
        <p:grpSpPr>
          <a:xfrm>
            <a:off x="3611542" y="2589543"/>
            <a:ext cx="1893907" cy="1893905"/>
            <a:chOff x="8240625" y="1599121"/>
            <a:chExt cx="2039792" cy="2039791"/>
          </a:xfrm>
        </p:grpSpPr>
        <p:sp>
          <p:nvSpPr>
            <p:cNvPr id="11" name="椭圆 10"/>
            <p:cNvSpPr/>
            <p:nvPr/>
          </p:nvSpPr>
          <p:spPr>
            <a:xfrm>
              <a:off x="8240625" y="1599121"/>
              <a:ext cx="2039792" cy="2039791"/>
            </a:xfrm>
            <a:prstGeom prst="ellipse">
              <a:avLst/>
            </a:prstGeom>
            <a:gradFill>
              <a:gsLst>
                <a:gs pos="35000">
                  <a:srgbClr val="00B0F0"/>
                </a:gs>
                <a:gs pos="100000">
                  <a:srgbClr val="0070C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8240625" y="1950719"/>
              <a:ext cx="2039792" cy="14253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0" cap="none" spc="0" normalizeH="0" baseline="0" noProof="0" dirty="0">
                  <a:ln>
                    <a:noFill/>
                  </a:ln>
                  <a:solidFill>
                    <a:prstClr val="white"/>
                  </a:solidFill>
                  <a:effectLst/>
                  <a:uLnTx/>
                  <a:uFillTx/>
                  <a:cs typeface="+mn-ea"/>
                  <a:sym typeface="+mn-lt"/>
                </a:rPr>
                <a:t>02</a:t>
              </a:r>
            </a:p>
          </p:txBody>
        </p:sp>
      </p:grpSp>
      <p:sp>
        <p:nvSpPr>
          <p:cNvPr id="13" name="文本框 12"/>
          <p:cNvSpPr txBox="1"/>
          <p:nvPr/>
        </p:nvSpPr>
        <p:spPr>
          <a:xfrm>
            <a:off x="5764609" y="2781693"/>
            <a:ext cx="4867275" cy="1605915"/>
          </a:xfrm>
          <a:prstGeom prst="rect">
            <a:avLst/>
          </a:prstGeom>
          <a:noFill/>
        </p:spPr>
        <p:txBody>
          <a:bodyPr wrap="square" rtlCol="0">
            <a:spAutoFit/>
          </a:bodyPr>
          <a:lstStyle/>
          <a:p>
            <a:pPr lvl="0" algn="ctr"/>
            <a:r>
              <a:rPr lang="zh-CN" altLang="en-US" sz="4800" b="1" dirty="0">
                <a:solidFill>
                  <a:prstClr val="black">
                    <a:lumMod val="65000"/>
                    <a:lumOff val="35000"/>
                  </a:prstClr>
                </a:solidFill>
                <a:cs typeface="+mn-ea"/>
                <a:sym typeface="+mn-lt"/>
              </a:rPr>
              <a:t>主动公开政府</a:t>
            </a:r>
            <a:endParaRPr lang="zh-CN" altLang="en-US" sz="4800" b="1" dirty="0">
              <a:solidFill>
                <a:prstClr val="black">
                  <a:lumMod val="65000"/>
                  <a:lumOff val="35000"/>
                </a:prstClr>
              </a:solidFill>
              <a:cs typeface="+mn-ea"/>
              <a:sym typeface="+mn-lt"/>
            </a:endParaRPr>
          </a:p>
          <a:p>
            <a:pPr lvl="0" algn="ctr"/>
            <a:r>
              <a:rPr lang="zh-CN" altLang="en-US" sz="4800" b="1" dirty="0">
                <a:solidFill>
                  <a:prstClr val="black">
                    <a:lumMod val="65000"/>
                    <a:lumOff val="35000"/>
                  </a:prstClr>
                </a:solidFill>
                <a:cs typeface="+mn-ea"/>
                <a:sym typeface="+mn-lt"/>
              </a:rPr>
              <a:t>信息情况</a:t>
            </a:r>
            <a:endParaRPr lang="zh-CN" altLang="en-US" sz="4800" b="1" dirty="0">
              <a:solidFill>
                <a:prstClr val="black">
                  <a:lumMod val="65000"/>
                  <a:lumOff val="35000"/>
                </a:prst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decel="10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250" fill="hold"/>
                                        <p:tgtEl>
                                          <p:spTgt spid="13"/>
                                        </p:tgtEl>
                                        <p:attrNameLst>
                                          <p:attrName>ppt_x</p:attrName>
                                        </p:attrNameLst>
                                      </p:cBhvr>
                                      <p:tavLst>
                                        <p:tav tm="0">
                                          <p:val>
                                            <p:strVal val="#ppt_x"/>
                                          </p:val>
                                        </p:tav>
                                        <p:tav tm="100000">
                                          <p:val>
                                            <p:strVal val="#ppt_x"/>
                                          </p:val>
                                        </p:tav>
                                      </p:tavLst>
                                    </p:anim>
                                    <p:anim calcmode="lin" valueType="num">
                                      <p:cBhvr additive="base">
                                        <p:cTn id="14"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8617" y="198326"/>
            <a:ext cx="4274351" cy="822960"/>
            <a:chOff x="303867" y="255476"/>
            <a:chExt cx="4274351" cy="822960"/>
          </a:xfrm>
        </p:grpSpPr>
        <p:sp>
          <p:nvSpPr>
            <p:cNvPr id="6" name="矩形 5"/>
            <p:cNvSpPr/>
            <p:nvPr/>
          </p:nvSpPr>
          <p:spPr>
            <a:xfrm>
              <a:off x="839338" y="255476"/>
              <a:ext cx="3738880" cy="8229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noProof="0" dirty="0">
                  <a:ln w="0">
                    <a:noFill/>
                  </a:ln>
                  <a:solidFill>
                    <a:prstClr val="black">
                      <a:lumMod val="65000"/>
                      <a:lumOff val="35000"/>
                    </a:prstClr>
                  </a:solidFill>
                  <a:uLnTx/>
                  <a:uFillTx/>
                  <a:cs typeface="+mn-ea"/>
                  <a:sym typeface="+mn-lt"/>
                </a:rPr>
                <a:t>主动公开政府信息情况</a:t>
              </a:r>
              <a:endParaRPr lang="zh-CN" altLang="en-US" sz="2800" b="1" kern="0" noProof="0" dirty="0">
                <a:ln w="0">
                  <a:noFill/>
                </a:ln>
                <a:solidFill>
                  <a:prstClr val="black">
                    <a:lumMod val="65000"/>
                    <a:lumOff val="35000"/>
                  </a:prstClr>
                </a:solidFill>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p>
          </p:txBody>
        </p:sp>
        <p:grpSp>
          <p:nvGrpSpPr>
            <p:cNvPr id="7" name="组合 6"/>
            <p:cNvGrpSpPr/>
            <p:nvPr/>
          </p:nvGrpSpPr>
          <p:grpSpPr>
            <a:xfrm>
              <a:off x="303867" y="255476"/>
              <a:ext cx="523221" cy="523220"/>
              <a:chOff x="465792" y="255476"/>
              <a:chExt cx="523221" cy="523220"/>
            </a:xfrm>
          </p:grpSpPr>
          <p:sp>
            <p:nvSpPr>
              <p:cNvPr id="9" name="泪滴形 8"/>
              <p:cNvSpPr/>
              <p:nvPr/>
            </p:nvSpPr>
            <p:spPr>
              <a:xfrm>
                <a:off x="465792" y="255476"/>
                <a:ext cx="523221" cy="52322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nvSpPr>
            <p:spPr>
              <a:xfrm>
                <a:off x="541375" y="331059"/>
                <a:ext cx="372055" cy="3720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椭圆 11"/>
              <p:cNvSpPr/>
              <p:nvPr/>
            </p:nvSpPr>
            <p:spPr>
              <a:xfrm>
                <a:off x="621160" y="410844"/>
                <a:ext cx="212484" cy="212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pic>
        <p:nvPicPr>
          <p:cNvPr id="2" name="图片 1" descr="11111"/>
          <p:cNvPicPr>
            <a:picLocks noChangeAspect="1"/>
          </p:cNvPicPr>
          <p:nvPr/>
        </p:nvPicPr>
        <p:blipFill>
          <a:blip r:embed="rId1"/>
          <a:srcRect r="686" b="529"/>
          <a:stretch>
            <a:fillRect/>
          </a:stretch>
        </p:blipFill>
        <p:spPr>
          <a:xfrm>
            <a:off x="2579370" y="1020445"/>
            <a:ext cx="6621145" cy="5731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p14:prism isContent="1"/>
      </p:transition>
    </mc:Choice>
    <mc:Fallback>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游戏机, 伞&#10;&#10;描述已自动生成"/>
          <p:cNvPicPr>
            <a:picLocks noChangeAspect="1"/>
          </p:cNvPicPr>
          <p:nvPr/>
        </p:nvPicPr>
        <p:blipFill>
          <a:blip r:embed="rId1"/>
          <a:stretch>
            <a:fillRect/>
          </a:stretch>
        </p:blipFill>
        <p:spPr>
          <a:xfrm>
            <a:off x="0" y="0"/>
            <a:ext cx="12192000" cy="6858000"/>
          </a:xfrm>
          <a:prstGeom prst="rect">
            <a:avLst/>
          </a:prstGeom>
        </p:spPr>
      </p:pic>
      <p:grpSp>
        <p:nvGrpSpPr>
          <p:cNvPr id="10" name="组合 9"/>
          <p:cNvGrpSpPr/>
          <p:nvPr/>
        </p:nvGrpSpPr>
        <p:grpSpPr>
          <a:xfrm>
            <a:off x="3611542" y="2589543"/>
            <a:ext cx="1893907" cy="1893905"/>
            <a:chOff x="8240625" y="1599121"/>
            <a:chExt cx="2039792" cy="2039791"/>
          </a:xfrm>
        </p:grpSpPr>
        <p:sp>
          <p:nvSpPr>
            <p:cNvPr id="11" name="椭圆 10"/>
            <p:cNvSpPr/>
            <p:nvPr/>
          </p:nvSpPr>
          <p:spPr>
            <a:xfrm>
              <a:off x="8240625" y="1599121"/>
              <a:ext cx="2039792" cy="2039791"/>
            </a:xfrm>
            <a:prstGeom prst="ellipse">
              <a:avLst/>
            </a:prstGeom>
            <a:gradFill>
              <a:gsLst>
                <a:gs pos="35000">
                  <a:srgbClr val="00B0F0"/>
                </a:gs>
                <a:gs pos="100000">
                  <a:srgbClr val="0070C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8240625" y="1950719"/>
              <a:ext cx="2039792" cy="14115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0" cap="none" spc="0" normalizeH="0" baseline="0" noProof="0" dirty="0">
                  <a:ln>
                    <a:noFill/>
                  </a:ln>
                  <a:solidFill>
                    <a:prstClr val="white"/>
                  </a:solidFill>
                  <a:effectLst/>
                  <a:uLnTx/>
                  <a:uFillTx/>
                  <a:cs typeface="+mn-ea"/>
                  <a:sym typeface="+mn-lt"/>
                </a:rPr>
                <a:t>03</a:t>
              </a:r>
            </a:p>
          </p:txBody>
        </p:sp>
      </p:grpSp>
      <p:sp>
        <p:nvSpPr>
          <p:cNvPr id="13" name="文本框 12"/>
          <p:cNvSpPr txBox="1"/>
          <p:nvPr/>
        </p:nvSpPr>
        <p:spPr>
          <a:xfrm>
            <a:off x="5764530" y="2782570"/>
            <a:ext cx="5278120" cy="1605915"/>
          </a:xfrm>
          <a:prstGeom prst="rect">
            <a:avLst/>
          </a:prstGeom>
          <a:noFill/>
        </p:spPr>
        <p:txBody>
          <a:bodyPr wrap="square" rtlCol="0">
            <a:spAutoFit/>
          </a:bodyPr>
          <a:lstStyle/>
          <a:p>
            <a:pPr lvl="0" algn="ctr"/>
            <a:r>
              <a:rPr lang="zh-CN" altLang="en-US" sz="4800" b="1" dirty="0">
                <a:solidFill>
                  <a:prstClr val="black">
                    <a:lumMod val="65000"/>
                    <a:lumOff val="35000"/>
                  </a:prstClr>
                </a:solidFill>
                <a:cs typeface="+mn-ea"/>
                <a:sym typeface="+mn-lt"/>
              </a:rPr>
              <a:t>收到和处理政府信息公开申请情况</a:t>
            </a:r>
            <a:endParaRPr lang="zh-CN" altLang="en-US" sz="4800" b="1" dirty="0">
              <a:solidFill>
                <a:prstClr val="black">
                  <a:lumMod val="65000"/>
                  <a:lumOff val="35000"/>
                </a:prst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decel="10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250" fill="hold"/>
                                        <p:tgtEl>
                                          <p:spTgt spid="13"/>
                                        </p:tgtEl>
                                        <p:attrNameLst>
                                          <p:attrName>ppt_x</p:attrName>
                                        </p:attrNameLst>
                                      </p:cBhvr>
                                      <p:tavLst>
                                        <p:tav tm="0">
                                          <p:val>
                                            <p:strVal val="#ppt_x"/>
                                          </p:val>
                                        </p:tav>
                                        <p:tav tm="100000">
                                          <p:val>
                                            <p:strVal val="#ppt_x"/>
                                          </p:val>
                                        </p:tav>
                                      </p:tavLst>
                                    </p:anim>
                                    <p:anim calcmode="lin" valueType="num">
                                      <p:cBhvr additive="base">
                                        <p:cTn id="14"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208617" y="198326"/>
            <a:ext cx="6052351" cy="548640"/>
            <a:chOff x="303867" y="255476"/>
            <a:chExt cx="6052351" cy="548640"/>
          </a:xfrm>
        </p:grpSpPr>
        <p:sp>
          <p:nvSpPr>
            <p:cNvPr id="6" name="矩形 5"/>
            <p:cNvSpPr/>
            <p:nvPr/>
          </p:nvSpPr>
          <p:spPr>
            <a:xfrm>
              <a:off x="839338" y="255476"/>
              <a:ext cx="5516880" cy="548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收到和处理政府信息公开申请情况</a:t>
              </a:r>
              <a:endPar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grpSp>
          <p:nvGrpSpPr>
            <p:cNvPr id="7" name="组合 6"/>
            <p:cNvGrpSpPr/>
            <p:nvPr/>
          </p:nvGrpSpPr>
          <p:grpSpPr>
            <a:xfrm>
              <a:off x="303867" y="255476"/>
              <a:ext cx="523221" cy="523220"/>
              <a:chOff x="465792" y="255476"/>
              <a:chExt cx="523221" cy="523220"/>
            </a:xfrm>
          </p:grpSpPr>
          <p:sp>
            <p:nvSpPr>
              <p:cNvPr id="9" name="泪滴形 8"/>
              <p:cNvSpPr/>
              <p:nvPr/>
            </p:nvSpPr>
            <p:spPr>
              <a:xfrm>
                <a:off x="465792" y="255476"/>
                <a:ext cx="523221" cy="52322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nvSpPr>
            <p:spPr>
              <a:xfrm>
                <a:off x="541375" y="331059"/>
                <a:ext cx="372055" cy="3720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椭圆 11"/>
              <p:cNvSpPr/>
              <p:nvPr/>
            </p:nvSpPr>
            <p:spPr>
              <a:xfrm>
                <a:off x="621160" y="410844"/>
                <a:ext cx="212484" cy="212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pic>
        <p:nvPicPr>
          <p:cNvPr id="14" name="图片 13"/>
          <p:cNvPicPr>
            <a:picLocks noChangeAspect="1"/>
          </p:cNvPicPr>
          <p:nvPr/>
        </p:nvPicPr>
        <p:blipFill>
          <a:blip r:embed="rId1"/>
          <a:srcRect l="-452" t="275" r="452" b="50063"/>
          <a:stretch>
            <a:fillRect/>
          </a:stretch>
        </p:blipFill>
        <p:spPr>
          <a:xfrm>
            <a:off x="972185" y="1401445"/>
            <a:ext cx="10125710" cy="5506720"/>
          </a:xfrm>
          <a:prstGeom prst="rect">
            <a:avLst/>
          </a:prstGeom>
        </p:spPr>
      </p:pic>
    </p:spTree>
  </p:cSld>
  <p:clrMapOvr>
    <a:masterClrMapping/>
  </p:clrMapOvr>
  <p:transition spd="med" advTm="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3"/>
          <p:cNvPicPr>
            <a:picLocks noChangeAspect="1"/>
          </p:cNvPicPr>
          <p:nvPr/>
        </p:nvPicPr>
        <p:blipFill>
          <a:blip r:embed="rId1"/>
          <a:srcRect t="49307"/>
          <a:stretch>
            <a:fillRect/>
          </a:stretch>
        </p:blipFill>
        <p:spPr>
          <a:xfrm>
            <a:off x="1029335" y="-19685"/>
            <a:ext cx="10125710" cy="56210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游戏机, 伞&#10;&#10;描述已自动生成"/>
          <p:cNvPicPr>
            <a:picLocks noChangeAspect="1"/>
          </p:cNvPicPr>
          <p:nvPr/>
        </p:nvPicPr>
        <p:blipFill>
          <a:blip r:embed="rId1"/>
          <a:stretch>
            <a:fillRect/>
          </a:stretch>
        </p:blipFill>
        <p:spPr>
          <a:xfrm>
            <a:off x="0" y="0"/>
            <a:ext cx="12192000" cy="6858000"/>
          </a:xfrm>
          <a:prstGeom prst="rect">
            <a:avLst/>
          </a:prstGeom>
        </p:spPr>
      </p:pic>
      <p:grpSp>
        <p:nvGrpSpPr>
          <p:cNvPr id="10" name="组合 9"/>
          <p:cNvGrpSpPr/>
          <p:nvPr/>
        </p:nvGrpSpPr>
        <p:grpSpPr>
          <a:xfrm>
            <a:off x="3611542" y="2589543"/>
            <a:ext cx="1893907" cy="1893905"/>
            <a:chOff x="8240625" y="1599121"/>
            <a:chExt cx="2039792" cy="2039791"/>
          </a:xfrm>
        </p:grpSpPr>
        <p:sp>
          <p:nvSpPr>
            <p:cNvPr id="11" name="椭圆 10"/>
            <p:cNvSpPr/>
            <p:nvPr/>
          </p:nvSpPr>
          <p:spPr>
            <a:xfrm>
              <a:off x="8240625" y="1599121"/>
              <a:ext cx="2039792" cy="2039791"/>
            </a:xfrm>
            <a:prstGeom prst="ellipse">
              <a:avLst/>
            </a:prstGeom>
            <a:gradFill>
              <a:gsLst>
                <a:gs pos="35000">
                  <a:srgbClr val="00B0F0"/>
                </a:gs>
                <a:gs pos="100000">
                  <a:srgbClr val="0070C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8240625" y="1950719"/>
              <a:ext cx="2039792" cy="14115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0" cap="none" spc="0" normalizeH="0" baseline="0" noProof="0" dirty="0">
                  <a:ln>
                    <a:noFill/>
                  </a:ln>
                  <a:solidFill>
                    <a:prstClr val="white"/>
                  </a:solidFill>
                  <a:effectLst/>
                  <a:uLnTx/>
                  <a:uFillTx/>
                  <a:cs typeface="+mn-ea"/>
                  <a:sym typeface="+mn-lt"/>
                </a:rPr>
                <a:t>04</a:t>
              </a:r>
            </a:p>
          </p:txBody>
        </p:sp>
      </p:grpSp>
      <p:sp>
        <p:nvSpPr>
          <p:cNvPr id="13" name="文本框 12"/>
          <p:cNvSpPr txBox="1"/>
          <p:nvPr/>
        </p:nvSpPr>
        <p:spPr>
          <a:xfrm>
            <a:off x="5764609" y="2781693"/>
            <a:ext cx="4867275" cy="2337435"/>
          </a:xfrm>
          <a:prstGeom prst="rect">
            <a:avLst/>
          </a:prstGeom>
          <a:noFill/>
        </p:spPr>
        <p:txBody>
          <a:bodyPr wrap="square" rtlCol="0">
            <a:spAutoFit/>
          </a:bodyPr>
          <a:lstStyle/>
          <a:p>
            <a:pPr lvl="0" algn="ctr"/>
            <a:r>
              <a:rPr lang="zh-CN" altLang="en-US" sz="4800" b="1" dirty="0">
                <a:solidFill>
                  <a:prstClr val="black">
                    <a:lumMod val="65000"/>
                    <a:lumOff val="35000"/>
                  </a:prstClr>
                </a:solidFill>
                <a:cs typeface="+mn-ea"/>
                <a:sym typeface="+mn-lt"/>
              </a:rPr>
              <a:t>政府信息公开行政复议、行政诉讼情况</a:t>
            </a:r>
            <a:endParaRPr lang="zh-CN" altLang="en-US" sz="4800" b="1" dirty="0">
              <a:solidFill>
                <a:prstClr val="black">
                  <a:lumMod val="65000"/>
                  <a:lumOff val="35000"/>
                </a:prst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decel="10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250" fill="hold"/>
                                        <p:tgtEl>
                                          <p:spTgt spid="13"/>
                                        </p:tgtEl>
                                        <p:attrNameLst>
                                          <p:attrName>ppt_x</p:attrName>
                                        </p:attrNameLst>
                                      </p:cBhvr>
                                      <p:tavLst>
                                        <p:tav tm="0">
                                          <p:val>
                                            <p:strVal val="#ppt_x"/>
                                          </p:val>
                                        </p:tav>
                                        <p:tav tm="100000">
                                          <p:val>
                                            <p:strVal val="#ppt_x"/>
                                          </p:val>
                                        </p:tav>
                                      </p:tavLst>
                                    </p:anim>
                                    <p:anim calcmode="lin" valueType="num">
                                      <p:cBhvr additive="base">
                                        <p:cTn id="14"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8617" y="198326"/>
            <a:ext cx="6763551" cy="548640"/>
            <a:chOff x="303867" y="255476"/>
            <a:chExt cx="6763551" cy="548640"/>
          </a:xfrm>
        </p:grpSpPr>
        <p:sp>
          <p:nvSpPr>
            <p:cNvPr id="6" name="矩形 5"/>
            <p:cNvSpPr/>
            <p:nvPr/>
          </p:nvSpPr>
          <p:spPr>
            <a:xfrm>
              <a:off x="839338" y="255476"/>
              <a:ext cx="6228080" cy="548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政府信息公开行政复议、行政诉讼情况</a:t>
              </a:r>
              <a:endPar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grpSp>
          <p:nvGrpSpPr>
            <p:cNvPr id="7" name="组合 6"/>
            <p:cNvGrpSpPr/>
            <p:nvPr/>
          </p:nvGrpSpPr>
          <p:grpSpPr>
            <a:xfrm>
              <a:off x="303867" y="255476"/>
              <a:ext cx="523221" cy="523220"/>
              <a:chOff x="465792" y="255476"/>
              <a:chExt cx="523221" cy="523220"/>
            </a:xfrm>
          </p:grpSpPr>
          <p:sp>
            <p:nvSpPr>
              <p:cNvPr id="9" name="泪滴形 8"/>
              <p:cNvSpPr/>
              <p:nvPr/>
            </p:nvSpPr>
            <p:spPr>
              <a:xfrm>
                <a:off x="465792" y="255476"/>
                <a:ext cx="523221" cy="52322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nvSpPr>
            <p:spPr>
              <a:xfrm>
                <a:off x="541375" y="331059"/>
                <a:ext cx="372055" cy="3720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椭圆 11"/>
              <p:cNvSpPr/>
              <p:nvPr/>
            </p:nvSpPr>
            <p:spPr>
              <a:xfrm>
                <a:off x="621160" y="410844"/>
                <a:ext cx="212484" cy="212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pic>
        <p:nvPicPr>
          <p:cNvPr id="2" name="图片 1" descr="图片1"/>
          <p:cNvPicPr>
            <a:picLocks noChangeAspect="1"/>
          </p:cNvPicPr>
          <p:nvPr/>
        </p:nvPicPr>
        <p:blipFill>
          <a:blip r:embed="rId1"/>
          <a:stretch>
            <a:fillRect/>
          </a:stretch>
        </p:blipFill>
        <p:spPr>
          <a:xfrm>
            <a:off x="861060" y="2159635"/>
            <a:ext cx="10234295" cy="2134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图片包含 图示&#10;&#10;描述已自动生成"/>
          <p:cNvPicPr>
            <a:picLocks noChangeAspect="1"/>
          </p:cNvPicPr>
          <p:nvPr/>
        </p:nvPicPr>
        <p:blipFill>
          <a:blip r:embed="rId1"/>
          <a:stretch>
            <a:fillRect/>
          </a:stretch>
        </p:blipFill>
        <p:spPr>
          <a:xfrm>
            <a:off x="15240" y="-15240"/>
            <a:ext cx="12192000" cy="6858000"/>
          </a:xfrm>
          <a:prstGeom prst="rect">
            <a:avLst/>
          </a:prstGeom>
        </p:spPr>
      </p:pic>
      <p:grpSp>
        <p:nvGrpSpPr>
          <p:cNvPr id="39" name="组合 38"/>
          <p:cNvGrpSpPr/>
          <p:nvPr/>
        </p:nvGrpSpPr>
        <p:grpSpPr>
          <a:xfrm>
            <a:off x="250287" y="613786"/>
            <a:ext cx="4059990" cy="1107996"/>
            <a:chOff x="3124201" y="1495035"/>
            <a:chExt cx="4059990" cy="1107996"/>
          </a:xfrm>
        </p:grpSpPr>
        <p:sp>
          <p:nvSpPr>
            <p:cNvPr id="40" name="矩形 39"/>
            <p:cNvSpPr/>
            <p:nvPr/>
          </p:nvSpPr>
          <p:spPr>
            <a:xfrm>
              <a:off x="3124201" y="1495035"/>
              <a:ext cx="2629084" cy="1107996"/>
            </a:xfrm>
            <a:prstGeom prst="rect">
              <a:avLst/>
            </a:prstGeom>
          </p:spPr>
          <p:txBody>
            <a:bodyPr wrap="square">
              <a:spAutoFit/>
            </a:bodyPr>
            <a:lstStyle/>
            <a:p>
              <a:pPr algn="ctr"/>
              <a:r>
                <a:rPr lang="zh-CN" altLang="en-US" sz="6600" dirty="0">
                  <a:solidFill>
                    <a:schemeClr val="tx1">
                      <a:lumMod val="65000"/>
                      <a:lumOff val="35000"/>
                    </a:schemeClr>
                  </a:solidFill>
                  <a:cs typeface="+mn-ea"/>
                  <a:sym typeface="+mn-lt"/>
                </a:rPr>
                <a:t>目录</a:t>
              </a:r>
              <a:endParaRPr lang="zh-CN" altLang="en-US" sz="1000" dirty="0">
                <a:solidFill>
                  <a:schemeClr val="tx1">
                    <a:lumMod val="65000"/>
                    <a:lumOff val="35000"/>
                  </a:schemeClr>
                </a:solidFill>
                <a:cs typeface="+mn-ea"/>
                <a:sym typeface="+mn-lt"/>
              </a:endParaRPr>
            </a:p>
          </p:txBody>
        </p:sp>
        <p:sp>
          <p:nvSpPr>
            <p:cNvPr id="41" name="文本框 40"/>
            <p:cNvSpPr txBox="1"/>
            <p:nvPr/>
          </p:nvSpPr>
          <p:spPr>
            <a:xfrm rot="16200000">
              <a:off x="5899224" y="1288890"/>
              <a:ext cx="677108" cy="1892827"/>
            </a:xfrm>
            <a:prstGeom prst="rect">
              <a:avLst/>
            </a:prstGeom>
            <a:noFill/>
          </p:spPr>
          <p:txBody>
            <a:bodyPr vert="eaVert" wrap="square" rtlCol="0">
              <a:spAutoFit/>
            </a:bodyPr>
            <a:lstStyle/>
            <a:p>
              <a:r>
                <a:rPr lang="en-US" altLang="zh-CN" sz="3200" dirty="0">
                  <a:solidFill>
                    <a:schemeClr val="tx1">
                      <a:lumMod val="65000"/>
                      <a:lumOff val="35000"/>
                    </a:schemeClr>
                  </a:solidFill>
                  <a:cs typeface="+mn-ea"/>
                  <a:sym typeface="+mn-lt"/>
                </a:rPr>
                <a:t>content</a:t>
              </a:r>
              <a:endParaRPr lang="zh-CN" altLang="en-US" sz="3200" dirty="0">
                <a:solidFill>
                  <a:schemeClr val="tx1">
                    <a:lumMod val="65000"/>
                    <a:lumOff val="35000"/>
                  </a:schemeClr>
                </a:solidFill>
                <a:cs typeface="+mn-ea"/>
                <a:sym typeface="+mn-lt"/>
              </a:endParaRPr>
            </a:p>
          </p:txBody>
        </p:sp>
      </p:grpSp>
      <p:grpSp>
        <p:nvGrpSpPr>
          <p:cNvPr id="42" name="组合 41"/>
          <p:cNvGrpSpPr/>
          <p:nvPr/>
        </p:nvGrpSpPr>
        <p:grpSpPr>
          <a:xfrm>
            <a:off x="1032675" y="2050672"/>
            <a:ext cx="2398361" cy="755360"/>
            <a:chOff x="2720084" y="2690423"/>
            <a:chExt cx="2398361" cy="755360"/>
          </a:xfrm>
        </p:grpSpPr>
        <p:grpSp>
          <p:nvGrpSpPr>
            <p:cNvPr id="43" name="组合 42"/>
            <p:cNvGrpSpPr/>
            <p:nvPr/>
          </p:nvGrpSpPr>
          <p:grpSpPr>
            <a:xfrm>
              <a:off x="2720084" y="2725783"/>
              <a:ext cx="720000" cy="720000"/>
              <a:chOff x="3666568" y="2662988"/>
              <a:chExt cx="720000" cy="720000"/>
            </a:xfrm>
          </p:grpSpPr>
          <p:sp>
            <p:nvSpPr>
              <p:cNvPr id="45" name="椭圆 44"/>
              <p:cNvSpPr/>
              <p:nvPr/>
            </p:nvSpPr>
            <p:spPr>
              <a:xfrm>
                <a:off x="3666568" y="2662988"/>
                <a:ext cx="720000" cy="720000"/>
              </a:xfrm>
              <a:prstGeom prst="ellipse">
                <a:avLst/>
              </a:prstGeom>
              <a:gradFill>
                <a:gsLst>
                  <a:gs pos="0">
                    <a:srgbClr val="00CCFF"/>
                  </a:gs>
                  <a:gs pos="100000">
                    <a:srgbClr val="0070C0"/>
                  </a:gs>
                </a:gsLst>
                <a:lin ang="36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sp>
            <p:nvSpPr>
              <p:cNvPr id="46" name="文本框 45"/>
              <p:cNvSpPr txBox="1"/>
              <p:nvPr/>
            </p:nvSpPr>
            <p:spPr>
              <a:xfrm>
                <a:off x="3690158" y="2761378"/>
                <a:ext cx="6728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cs typeface="+mn-ea"/>
                    <a:sym typeface="+mn-lt"/>
                  </a:rPr>
                  <a:t>01</a:t>
                </a:r>
                <a:endParaRPr kumimoji="0" lang="zh-CN" altLang="en-US" sz="2800" b="1" i="0" u="none" strike="noStrike" kern="0" cap="none" spc="0" normalizeH="0" baseline="0" noProof="0" dirty="0">
                  <a:ln>
                    <a:noFill/>
                  </a:ln>
                  <a:solidFill>
                    <a:schemeClr val="bg1"/>
                  </a:solidFill>
                  <a:effectLst/>
                  <a:uLnTx/>
                  <a:uFillTx/>
                  <a:cs typeface="+mn-ea"/>
                  <a:sym typeface="+mn-lt"/>
                </a:endParaRPr>
              </a:p>
            </p:txBody>
          </p:sp>
        </p:grpSp>
        <p:sp>
          <p:nvSpPr>
            <p:cNvPr id="44" name="矩形 43"/>
            <p:cNvSpPr/>
            <p:nvPr/>
          </p:nvSpPr>
          <p:spPr>
            <a:xfrm>
              <a:off x="3513165" y="2690423"/>
              <a:ext cx="1605280" cy="548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dirty="0">
                  <a:ln w="0">
                    <a:noFill/>
                  </a:ln>
                  <a:solidFill>
                    <a:schemeClr val="tx1">
                      <a:lumMod val="65000"/>
                      <a:lumOff val="35000"/>
                    </a:schemeClr>
                  </a:solidFill>
                  <a:cs typeface="+mn-ea"/>
                  <a:sym typeface="+mn-lt"/>
                </a:rPr>
                <a:t>总体情况</a:t>
              </a:r>
              <a:endParaRPr kumimoji="0" lang="zh-CN" altLang="en-US" sz="1400" b="0" i="0" u="none" strike="noStrike" kern="0" cap="none" spc="0" normalizeH="0" baseline="0" noProof="1">
                <a:ln>
                  <a:noFill/>
                </a:ln>
                <a:solidFill>
                  <a:schemeClr val="tx1">
                    <a:lumMod val="65000"/>
                    <a:lumOff val="35000"/>
                  </a:schemeClr>
                </a:solidFill>
                <a:effectLst/>
                <a:uLnTx/>
                <a:uFillTx/>
                <a:cs typeface="+mn-ea"/>
                <a:sym typeface="+mn-lt"/>
              </a:endParaRPr>
            </a:p>
          </p:txBody>
        </p:sp>
      </p:grpSp>
      <p:grpSp>
        <p:nvGrpSpPr>
          <p:cNvPr id="47" name="组合 46"/>
          <p:cNvGrpSpPr/>
          <p:nvPr/>
        </p:nvGrpSpPr>
        <p:grpSpPr>
          <a:xfrm>
            <a:off x="1002195" y="3171936"/>
            <a:ext cx="4531961" cy="755360"/>
            <a:chOff x="2720084" y="2690423"/>
            <a:chExt cx="4531961" cy="755360"/>
          </a:xfrm>
        </p:grpSpPr>
        <p:grpSp>
          <p:nvGrpSpPr>
            <p:cNvPr id="48" name="组合 47"/>
            <p:cNvGrpSpPr/>
            <p:nvPr/>
          </p:nvGrpSpPr>
          <p:grpSpPr>
            <a:xfrm>
              <a:off x="2720084" y="2725783"/>
              <a:ext cx="720000" cy="720000"/>
              <a:chOff x="3666568" y="2662988"/>
              <a:chExt cx="720000" cy="720000"/>
            </a:xfrm>
          </p:grpSpPr>
          <p:sp>
            <p:nvSpPr>
              <p:cNvPr id="50" name="椭圆 49"/>
              <p:cNvSpPr/>
              <p:nvPr/>
            </p:nvSpPr>
            <p:spPr>
              <a:xfrm>
                <a:off x="3666568" y="2662988"/>
                <a:ext cx="720000" cy="720000"/>
              </a:xfrm>
              <a:prstGeom prst="ellipse">
                <a:avLst/>
              </a:prstGeom>
              <a:gradFill>
                <a:gsLst>
                  <a:gs pos="0">
                    <a:srgbClr val="00CCFF"/>
                  </a:gs>
                  <a:gs pos="100000">
                    <a:srgbClr val="0070C0"/>
                  </a:gs>
                </a:gsLst>
                <a:lin ang="36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sp>
            <p:nvSpPr>
              <p:cNvPr id="51" name="文本框 50"/>
              <p:cNvSpPr txBox="1"/>
              <p:nvPr/>
            </p:nvSpPr>
            <p:spPr>
              <a:xfrm>
                <a:off x="3690158" y="2761378"/>
                <a:ext cx="6728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cs typeface="+mn-ea"/>
                    <a:sym typeface="+mn-lt"/>
                  </a:rPr>
                  <a:t>02</a:t>
                </a:r>
                <a:endParaRPr kumimoji="0" lang="zh-CN" altLang="en-US" sz="2800" b="1" i="0" u="none" strike="noStrike" kern="0" cap="none" spc="0" normalizeH="0" baseline="0" noProof="0" dirty="0">
                  <a:ln>
                    <a:noFill/>
                  </a:ln>
                  <a:solidFill>
                    <a:schemeClr val="bg1"/>
                  </a:solidFill>
                  <a:effectLst/>
                  <a:uLnTx/>
                  <a:uFillTx/>
                  <a:cs typeface="+mn-ea"/>
                  <a:sym typeface="+mn-lt"/>
                </a:endParaRPr>
              </a:p>
            </p:txBody>
          </p:sp>
        </p:grpSp>
        <p:sp>
          <p:nvSpPr>
            <p:cNvPr id="49" name="矩形 48"/>
            <p:cNvSpPr/>
            <p:nvPr/>
          </p:nvSpPr>
          <p:spPr>
            <a:xfrm>
              <a:off x="3513165" y="2690423"/>
              <a:ext cx="3738880" cy="548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cs typeface="+mn-ea"/>
                  <a:sym typeface="+mn-lt"/>
                </a:rPr>
                <a:t>主动公开政府信息情况</a:t>
              </a:r>
              <a:endParaRPr kumimoji="0" lang="zh-CN" altLang="en-US" sz="1400" b="0" i="0" u="none" strike="noStrike" kern="0" cap="none" spc="0" normalizeH="0" baseline="0" noProof="1">
                <a:ln>
                  <a:noFill/>
                </a:ln>
                <a:solidFill>
                  <a:schemeClr val="tx1">
                    <a:lumMod val="65000"/>
                    <a:lumOff val="35000"/>
                  </a:schemeClr>
                </a:solidFill>
                <a:effectLst/>
                <a:uLnTx/>
                <a:uFillTx/>
                <a:cs typeface="+mn-ea"/>
                <a:sym typeface="+mn-lt"/>
              </a:endParaRPr>
            </a:p>
          </p:txBody>
        </p:sp>
      </p:grpSp>
      <p:grpSp>
        <p:nvGrpSpPr>
          <p:cNvPr id="52" name="组合 51"/>
          <p:cNvGrpSpPr/>
          <p:nvPr/>
        </p:nvGrpSpPr>
        <p:grpSpPr>
          <a:xfrm>
            <a:off x="998415" y="4473832"/>
            <a:ext cx="4176361" cy="975360"/>
            <a:chOff x="2720084" y="2690423"/>
            <a:chExt cx="4176361" cy="975360"/>
          </a:xfrm>
        </p:grpSpPr>
        <p:grpSp>
          <p:nvGrpSpPr>
            <p:cNvPr id="53" name="组合 52"/>
            <p:cNvGrpSpPr/>
            <p:nvPr/>
          </p:nvGrpSpPr>
          <p:grpSpPr>
            <a:xfrm>
              <a:off x="2720084" y="2725783"/>
              <a:ext cx="720000" cy="720000"/>
              <a:chOff x="3666568" y="2662988"/>
              <a:chExt cx="720000" cy="720000"/>
            </a:xfrm>
          </p:grpSpPr>
          <p:sp>
            <p:nvSpPr>
              <p:cNvPr id="55" name="椭圆 54"/>
              <p:cNvSpPr/>
              <p:nvPr/>
            </p:nvSpPr>
            <p:spPr>
              <a:xfrm>
                <a:off x="3666568" y="2662988"/>
                <a:ext cx="720000" cy="720000"/>
              </a:xfrm>
              <a:prstGeom prst="ellipse">
                <a:avLst/>
              </a:prstGeom>
              <a:gradFill>
                <a:gsLst>
                  <a:gs pos="0">
                    <a:srgbClr val="00CCFF"/>
                  </a:gs>
                  <a:gs pos="100000">
                    <a:srgbClr val="0070C0"/>
                  </a:gs>
                </a:gsLst>
                <a:lin ang="36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sp>
            <p:nvSpPr>
              <p:cNvPr id="56" name="文本框 55"/>
              <p:cNvSpPr txBox="1"/>
              <p:nvPr/>
            </p:nvSpPr>
            <p:spPr>
              <a:xfrm>
                <a:off x="3690158" y="2761378"/>
                <a:ext cx="6728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cs typeface="+mn-ea"/>
                    <a:sym typeface="+mn-lt"/>
                  </a:rPr>
                  <a:t>03</a:t>
                </a:r>
                <a:endParaRPr kumimoji="0" lang="zh-CN" altLang="en-US" sz="2800" b="1" i="0" u="none" strike="noStrike" kern="0" cap="none" spc="0" normalizeH="0" baseline="0" noProof="0" dirty="0">
                  <a:ln>
                    <a:noFill/>
                  </a:ln>
                  <a:solidFill>
                    <a:schemeClr val="bg1"/>
                  </a:solidFill>
                  <a:effectLst/>
                  <a:uLnTx/>
                  <a:uFillTx/>
                  <a:cs typeface="+mn-ea"/>
                  <a:sym typeface="+mn-lt"/>
                </a:endParaRPr>
              </a:p>
            </p:txBody>
          </p:sp>
        </p:grpSp>
        <p:sp>
          <p:nvSpPr>
            <p:cNvPr id="54" name="矩形 53"/>
            <p:cNvSpPr/>
            <p:nvPr/>
          </p:nvSpPr>
          <p:spPr>
            <a:xfrm>
              <a:off x="3513165" y="2690423"/>
              <a:ext cx="3383280" cy="975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cs typeface="+mn-ea"/>
                  <a:sym typeface="+mn-lt"/>
                </a:rPr>
                <a:t>收到和处理政府信息</a:t>
              </a:r>
              <a:endParaRPr kumimoji="0" lang="zh-CN" altLang="en-US" sz="2800" b="1" i="0" u="none" strike="noStrike" kern="0" cap="none" spc="0" normalizeH="0" baseline="0" noProof="0" dirty="0">
                <a:ln w="0">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cs typeface="+mn-ea"/>
                  <a:sym typeface="+mn-lt"/>
                </a:rPr>
                <a:t>公开申请情况</a:t>
              </a:r>
              <a:endParaRPr kumimoji="0" lang="zh-CN" altLang="en-US" sz="1400" b="0" i="0" u="none" strike="noStrike" kern="0" cap="none" spc="0" normalizeH="0" baseline="0" noProof="1">
                <a:ln>
                  <a:noFill/>
                </a:ln>
                <a:solidFill>
                  <a:schemeClr val="tx1">
                    <a:lumMod val="65000"/>
                    <a:lumOff val="35000"/>
                  </a:schemeClr>
                </a:solidFill>
                <a:effectLst/>
                <a:uLnTx/>
                <a:uFillTx/>
                <a:cs typeface="+mn-ea"/>
                <a:sym typeface="+mn-lt"/>
              </a:endParaRPr>
            </a:p>
          </p:txBody>
        </p:sp>
      </p:grpSp>
      <p:grpSp>
        <p:nvGrpSpPr>
          <p:cNvPr id="20" name="组合 19"/>
          <p:cNvGrpSpPr/>
          <p:nvPr/>
        </p:nvGrpSpPr>
        <p:grpSpPr>
          <a:xfrm>
            <a:off x="6475290" y="3284331"/>
            <a:ext cx="5243161" cy="755360"/>
            <a:chOff x="2720084" y="2690423"/>
            <a:chExt cx="5243161" cy="755360"/>
          </a:xfrm>
        </p:grpSpPr>
        <p:grpSp>
          <p:nvGrpSpPr>
            <p:cNvPr id="21" name="组合 20"/>
            <p:cNvGrpSpPr/>
            <p:nvPr/>
          </p:nvGrpSpPr>
          <p:grpSpPr>
            <a:xfrm>
              <a:off x="2720084" y="2725783"/>
              <a:ext cx="720000" cy="720000"/>
              <a:chOff x="3666568" y="2662988"/>
              <a:chExt cx="720000" cy="720000"/>
            </a:xfrm>
          </p:grpSpPr>
          <p:sp>
            <p:nvSpPr>
              <p:cNvPr id="22" name="椭圆 21"/>
              <p:cNvSpPr/>
              <p:nvPr/>
            </p:nvSpPr>
            <p:spPr>
              <a:xfrm>
                <a:off x="3666568" y="2662988"/>
                <a:ext cx="720000" cy="720000"/>
              </a:xfrm>
              <a:prstGeom prst="ellipse">
                <a:avLst/>
              </a:prstGeom>
              <a:gradFill>
                <a:gsLst>
                  <a:gs pos="0">
                    <a:srgbClr val="00CCFF"/>
                  </a:gs>
                  <a:gs pos="100000">
                    <a:srgbClr val="0070C0"/>
                  </a:gs>
                </a:gsLst>
                <a:lin ang="3600000" scaled="0"/>
              </a:gradFill>
              <a:ln w="12700" cap="flat" cmpd="sng" algn="ctr">
                <a:no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sp>
            <p:nvSpPr>
              <p:cNvPr id="23" name="文本框 22"/>
              <p:cNvSpPr txBox="1"/>
              <p:nvPr/>
            </p:nvSpPr>
            <p:spPr>
              <a:xfrm>
                <a:off x="3690158" y="2761378"/>
                <a:ext cx="672821" cy="518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cs typeface="+mn-ea"/>
                    <a:sym typeface="+mn-lt"/>
                  </a:rPr>
                  <a:t>05</a:t>
                </a:r>
                <a:endParaRPr kumimoji="0" lang="zh-CN" altLang="en-US" sz="2800" b="1" i="0" u="none" strike="noStrike" kern="0" cap="none" spc="0" normalizeH="0" baseline="0" noProof="0" dirty="0">
                  <a:ln>
                    <a:noFill/>
                  </a:ln>
                  <a:solidFill>
                    <a:schemeClr val="bg1"/>
                  </a:solidFill>
                  <a:effectLst/>
                  <a:uLnTx/>
                  <a:uFillTx/>
                  <a:cs typeface="+mn-ea"/>
                  <a:sym typeface="+mn-lt"/>
                </a:endParaRPr>
              </a:p>
            </p:txBody>
          </p:sp>
        </p:grpSp>
        <p:sp>
          <p:nvSpPr>
            <p:cNvPr id="24" name="矩形 23"/>
            <p:cNvSpPr/>
            <p:nvPr/>
          </p:nvSpPr>
          <p:spPr>
            <a:xfrm>
              <a:off x="3513165" y="2690423"/>
              <a:ext cx="4450080" cy="548640"/>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cs typeface="+mn-ea"/>
                  <a:sym typeface="+mn-lt"/>
                </a:rPr>
                <a:t>存在的主要问题及改进情况</a:t>
              </a:r>
              <a:endParaRPr kumimoji="0" lang="zh-CN" altLang="en-US" sz="1400" b="0" i="0" u="none" strike="noStrike" kern="0" cap="none" spc="0" normalizeH="0" baseline="0" noProof="1">
                <a:ln>
                  <a:noFill/>
                </a:ln>
                <a:solidFill>
                  <a:schemeClr val="tx1">
                    <a:lumMod val="65000"/>
                    <a:lumOff val="35000"/>
                  </a:schemeClr>
                </a:solidFill>
                <a:effectLst/>
                <a:uLnTx/>
                <a:uFillTx/>
                <a:cs typeface="+mn-ea"/>
                <a:sym typeface="+mn-lt"/>
              </a:endParaRPr>
            </a:p>
          </p:txBody>
        </p:sp>
      </p:grpSp>
      <p:grpSp>
        <p:nvGrpSpPr>
          <p:cNvPr id="36" name="组合 35"/>
          <p:cNvGrpSpPr/>
          <p:nvPr/>
        </p:nvGrpSpPr>
        <p:grpSpPr>
          <a:xfrm>
            <a:off x="6475290" y="4625451"/>
            <a:ext cx="4176361" cy="755360"/>
            <a:chOff x="2720084" y="2690423"/>
            <a:chExt cx="4176361" cy="755360"/>
          </a:xfrm>
        </p:grpSpPr>
        <p:grpSp>
          <p:nvGrpSpPr>
            <p:cNvPr id="37" name="组合 36"/>
            <p:cNvGrpSpPr/>
            <p:nvPr/>
          </p:nvGrpSpPr>
          <p:grpSpPr>
            <a:xfrm>
              <a:off x="2720084" y="2725783"/>
              <a:ext cx="720000" cy="720000"/>
              <a:chOff x="3666568" y="2662988"/>
              <a:chExt cx="720000" cy="720000"/>
            </a:xfrm>
          </p:grpSpPr>
          <p:sp>
            <p:nvSpPr>
              <p:cNvPr id="38" name="椭圆 37"/>
              <p:cNvSpPr/>
              <p:nvPr/>
            </p:nvSpPr>
            <p:spPr>
              <a:xfrm>
                <a:off x="3666568" y="2662988"/>
                <a:ext cx="720000" cy="720000"/>
              </a:xfrm>
              <a:prstGeom prst="ellipse">
                <a:avLst/>
              </a:prstGeom>
              <a:gradFill>
                <a:gsLst>
                  <a:gs pos="0">
                    <a:srgbClr val="00CCFF"/>
                  </a:gs>
                  <a:gs pos="100000">
                    <a:srgbClr val="0070C0"/>
                  </a:gs>
                </a:gsLst>
                <a:lin ang="3600000" scaled="0"/>
              </a:gradFill>
              <a:ln w="12700" cap="flat" cmpd="sng" algn="ctr">
                <a:no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sp>
            <p:nvSpPr>
              <p:cNvPr id="62" name="文本框 61"/>
              <p:cNvSpPr txBox="1"/>
              <p:nvPr/>
            </p:nvSpPr>
            <p:spPr>
              <a:xfrm>
                <a:off x="3690158" y="2761378"/>
                <a:ext cx="672821" cy="518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cs typeface="+mn-ea"/>
                    <a:sym typeface="+mn-lt"/>
                  </a:rPr>
                  <a:t>06</a:t>
                </a:r>
                <a:endParaRPr kumimoji="0" lang="zh-CN" altLang="en-US" sz="2800" b="1" i="0" u="none" strike="noStrike" kern="0" cap="none" spc="0" normalizeH="0" baseline="0" noProof="0" dirty="0">
                  <a:ln>
                    <a:noFill/>
                  </a:ln>
                  <a:solidFill>
                    <a:schemeClr val="bg1"/>
                  </a:solidFill>
                  <a:effectLst/>
                  <a:uLnTx/>
                  <a:uFillTx/>
                  <a:cs typeface="+mn-ea"/>
                  <a:sym typeface="+mn-lt"/>
                </a:endParaRPr>
              </a:p>
            </p:txBody>
          </p:sp>
        </p:grpSp>
        <p:sp>
          <p:nvSpPr>
            <p:cNvPr id="63" name="矩形 62"/>
            <p:cNvSpPr/>
            <p:nvPr/>
          </p:nvSpPr>
          <p:spPr>
            <a:xfrm>
              <a:off x="3513165" y="2690423"/>
              <a:ext cx="3383280" cy="548640"/>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cs typeface="+mn-ea"/>
                  <a:sym typeface="+mn-lt"/>
                </a:rPr>
                <a:t>其他需要报告的事项</a:t>
              </a:r>
              <a:endParaRPr kumimoji="0" lang="zh-CN" altLang="en-US" sz="1400" b="0" i="0" u="none" strike="noStrike" kern="0" cap="none" spc="0" normalizeH="0" baseline="0" noProof="1">
                <a:ln>
                  <a:noFill/>
                </a:ln>
                <a:solidFill>
                  <a:schemeClr val="tx1">
                    <a:lumMod val="65000"/>
                    <a:lumOff val="35000"/>
                  </a:schemeClr>
                </a:solidFill>
                <a:effectLst/>
                <a:uLnTx/>
                <a:uFillTx/>
                <a:cs typeface="+mn-ea"/>
                <a:sym typeface="+mn-lt"/>
              </a:endParaRPr>
            </a:p>
          </p:txBody>
        </p:sp>
      </p:grpSp>
      <p:grpSp>
        <p:nvGrpSpPr>
          <p:cNvPr id="70" name="组合 69"/>
          <p:cNvGrpSpPr/>
          <p:nvPr/>
        </p:nvGrpSpPr>
        <p:grpSpPr>
          <a:xfrm>
            <a:off x="6414965" y="1806686"/>
            <a:ext cx="4176361" cy="975360"/>
            <a:chOff x="2720084" y="2690423"/>
            <a:chExt cx="4176361" cy="975360"/>
          </a:xfrm>
        </p:grpSpPr>
        <p:grpSp>
          <p:nvGrpSpPr>
            <p:cNvPr id="71" name="组合 70"/>
            <p:cNvGrpSpPr/>
            <p:nvPr/>
          </p:nvGrpSpPr>
          <p:grpSpPr>
            <a:xfrm>
              <a:off x="2720084" y="2725783"/>
              <a:ext cx="720000" cy="720000"/>
              <a:chOff x="3666568" y="2662988"/>
              <a:chExt cx="720000" cy="720000"/>
            </a:xfrm>
          </p:grpSpPr>
          <p:sp>
            <p:nvSpPr>
              <p:cNvPr id="72" name="椭圆 71"/>
              <p:cNvSpPr/>
              <p:nvPr/>
            </p:nvSpPr>
            <p:spPr>
              <a:xfrm>
                <a:off x="3666568" y="2662988"/>
                <a:ext cx="720000" cy="720000"/>
              </a:xfrm>
              <a:prstGeom prst="ellipse">
                <a:avLst/>
              </a:prstGeom>
              <a:gradFill>
                <a:gsLst>
                  <a:gs pos="0">
                    <a:srgbClr val="00CCFF"/>
                  </a:gs>
                  <a:gs pos="100000">
                    <a:srgbClr val="0070C0"/>
                  </a:gs>
                </a:gsLst>
                <a:lin ang="3600000" scaled="0"/>
              </a:gradFill>
              <a:ln w="12700" cap="flat" cmpd="sng" algn="ctr">
                <a:no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sp>
            <p:nvSpPr>
              <p:cNvPr id="73" name="文本框 72"/>
              <p:cNvSpPr txBox="1"/>
              <p:nvPr/>
            </p:nvSpPr>
            <p:spPr>
              <a:xfrm>
                <a:off x="3690158" y="2761378"/>
                <a:ext cx="672821" cy="5232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cs typeface="+mn-ea"/>
                    <a:sym typeface="+mn-lt"/>
                  </a:rPr>
                  <a:t>04</a:t>
                </a:r>
                <a:endParaRPr kumimoji="0" lang="zh-CN" altLang="en-US" sz="2800" b="1" i="0" u="none" strike="noStrike" kern="0" cap="none" spc="0" normalizeH="0" baseline="0" noProof="0" dirty="0">
                  <a:ln>
                    <a:noFill/>
                  </a:ln>
                  <a:solidFill>
                    <a:schemeClr val="bg1"/>
                  </a:solidFill>
                  <a:effectLst/>
                  <a:uLnTx/>
                  <a:uFillTx/>
                  <a:cs typeface="+mn-ea"/>
                  <a:sym typeface="+mn-lt"/>
                </a:endParaRPr>
              </a:p>
            </p:txBody>
          </p:sp>
        </p:grpSp>
        <p:sp>
          <p:nvSpPr>
            <p:cNvPr id="74" name="矩形 73"/>
            <p:cNvSpPr/>
            <p:nvPr/>
          </p:nvSpPr>
          <p:spPr>
            <a:xfrm>
              <a:off x="3513165" y="2690423"/>
              <a:ext cx="3383280" cy="975360"/>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cs typeface="+mn-ea"/>
                  <a:sym typeface="+mn-lt"/>
                </a:rPr>
                <a:t>政府信息公开行政复</a:t>
              </a:r>
              <a:endParaRPr kumimoji="0" lang="zh-CN" altLang="en-US" sz="2800" b="1" i="0" u="none" strike="noStrike" kern="0" cap="none" spc="0" normalizeH="0" baseline="0" noProof="0" dirty="0">
                <a:ln w="0">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cs typeface="+mn-ea"/>
                  <a:sym typeface="+mn-lt"/>
                </a:rPr>
                <a:t>议、行政诉讼情况</a:t>
              </a:r>
              <a:endParaRPr kumimoji="0" lang="zh-CN" altLang="en-US" sz="1400" b="0" i="0" u="none" strike="noStrike" kern="0" cap="none" spc="0" normalizeH="0" baseline="0" noProof="1">
                <a:ln>
                  <a:noFill/>
                </a:ln>
                <a:solidFill>
                  <a:schemeClr val="tx1">
                    <a:lumMod val="65000"/>
                    <a:lumOff val="35000"/>
                  </a:schemeClr>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500" fill="hold"/>
                                        <p:tgtEl>
                                          <p:spTgt spid="39"/>
                                        </p:tgtEl>
                                        <p:attrNameLst>
                                          <p:attrName>ppt_x</p:attrName>
                                        </p:attrNameLst>
                                      </p:cBhvr>
                                      <p:tavLst>
                                        <p:tav tm="0">
                                          <p:val>
                                            <p:strVal val="0-#ppt_w/2"/>
                                          </p:val>
                                        </p:tav>
                                        <p:tav tm="100000">
                                          <p:val>
                                            <p:strVal val="#ppt_x"/>
                                          </p:val>
                                        </p:tav>
                                      </p:tavLst>
                                    </p:anim>
                                    <p:anim calcmode="lin" valueType="num">
                                      <p:cBhvr additive="base">
                                        <p:cTn id="8" dur="1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decel="100000"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1500" fill="hold"/>
                                        <p:tgtEl>
                                          <p:spTgt spid="42"/>
                                        </p:tgtEl>
                                        <p:attrNameLst>
                                          <p:attrName>ppt_x</p:attrName>
                                        </p:attrNameLst>
                                      </p:cBhvr>
                                      <p:tavLst>
                                        <p:tav tm="0">
                                          <p:val>
                                            <p:strVal val="#ppt_x"/>
                                          </p:val>
                                        </p:tav>
                                        <p:tav tm="100000">
                                          <p:val>
                                            <p:strVal val="#ppt_x"/>
                                          </p:val>
                                        </p:tav>
                                      </p:tavLst>
                                    </p:anim>
                                    <p:anim calcmode="lin" valueType="num">
                                      <p:cBhvr additive="base">
                                        <p:cTn id="13" dur="1500" fill="hold"/>
                                        <p:tgtEl>
                                          <p:spTgt spid="42"/>
                                        </p:tgtEl>
                                        <p:attrNameLst>
                                          <p:attrName>ppt_y</p:attrName>
                                        </p:attrNameLst>
                                      </p:cBhvr>
                                      <p:tavLst>
                                        <p:tav tm="0">
                                          <p:val>
                                            <p:strVal val="1+#ppt_h/2"/>
                                          </p:val>
                                        </p:tav>
                                        <p:tav tm="100000">
                                          <p:val>
                                            <p:strVal val="#ppt_y"/>
                                          </p:val>
                                        </p:tav>
                                      </p:tavLst>
                                    </p:anim>
                                  </p:childTnLst>
                                </p:cTn>
                              </p:par>
                              <p:par>
                                <p:cTn id="14" presetID="2" presetClass="entr" presetSubtype="4" decel="10000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1500" fill="hold"/>
                                        <p:tgtEl>
                                          <p:spTgt spid="47"/>
                                        </p:tgtEl>
                                        <p:attrNameLst>
                                          <p:attrName>ppt_x</p:attrName>
                                        </p:attrNameLst>
                                      </p:cBhvr>
                                      <p:tavLst>
                                        <p:tav tm="0">
                                          <p:val>
                                            <p:strVal val="#ppt_x"/>
                                          </p:val>
                                        </p:tav>
                                        <p:tav tm="100000">
                                          <p:val>
                                            <p:strVal val="#ppt_x"/>
                                          </p:val>
                                        </p:tav>
                                      </p:tavLst>
                                    </p:anim>
                                    <p:anim calcmode="lin" valueType="num">
                                      <p:cBhvr additive="base">
                                        <p:cTn id="17" dur="1500" fill="hold"/>
                                        <p:tgtEl>
                                          <p:spTgt spid="47"/>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1500" fill="hold"/>
                                        <p:tgtEl>
                                          <p:spTgt spid="52"/>
                                        </p:tgtEl>
                                        <p:attrNameLst>
                                          <p:attrName>ppt_x</p:attrName>
                                        </p:attrNameLst>
                                      </p:cBhvr>
                                      <p:tavLst>
                                        <p:tav tm="0">
                                          <p:val>
                                            <p:strVal val="#ppt_x"/>
                                          </p:val>
                                        </p:tav>
                                        <p:tav tm="100000">
                                          <p:val>
                                            <p:strVal val="#ppt_x"/>
                                          </p:val>
                                        </p:tav>
                                      </p:tavLst>
                                    </p:anim>
                                    <p:anim calcmode="lin" valueType="num">
                                      <p:cBhvr additive="base">
                                        <p:cTn id="21" dur="1500" fill="hold"/>
                                        <p:tgtEl>
                                          <p:spTgt spid="52"/>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500" fill="hold"/>
                                        <p:tgtEl>
                                          <p:spTgt spid="20"/>
                                        </p:tgtEl>
                                        <p:attrNameLst>
                                          <p:attrName>ppt_x</p:attrName>
                                        </p:attrNameLst>
                                      </p:cBhvr>
                                      <p:tavLst>
                                        <p:tav tm="0">
                                          <p:val>
                                            <p:strVal val="#ppt_x"/>
                                          </p:val>
                                        </p:tav>
                                        <p:tav tm="100000">
                                          <p:val>
                                            <p:strVal val="#ppt_x"/>
                                          </p:val>
                                        </p:tav>
                                      </p:tavLst>
                                    </p:anim>
                                    <p:anim calcmode="lin" valueType="num">
                                      <p:cBhvr additive="base">
                                        <p:cTn id="25" dur="1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1500" fill="hold"/>
                                        <p:tgtEl>
                                          <p:spTgt spid="36"/>
                                        </p:tgtEl>
                                        <p:attrNameLst>
                                          <p:attrName>ppt_x</p:attrName>
                                        </p:attrNameLst>
                                      </p:cBhvr>
                                      <p:tavLst>
                                        <p:tav tm="0">
                                          <p:val>
                                            <p:strVal val="#ppt_x"/>
                                          </p:val>
                                        </p:tav>
                                        <p:tav tm="100000">
                                          <p:val>
                                            <p:strVal val="#ppt_x"/>
                                          </p:val>
                                        </p:tav>
                                      </p:tavLst>
                                    </p:anim>
                                    <p:anim calcmode="lin" valueType="num">
                                      <p:cBhvr additive="base">
                                        <p:cTn id="29" dur="1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1500" fill="hold"/>
                                        <p:tgtEl>
                                          <p:spTgt spid="70"/>
                                        </p:tgtEl>
                                        <p:attrNameLst>
                                          <p:attrName>ppt_x</p:attrName>
                                        </p:attrNameLst>
                                      </p:cBhvr>
                                      <p:tavLst>
                                        <p:tav tm="0">
                                          <p:val>
                                            <p:strVal val="#ppt_x"/>
                                          </p:val>
                                        </p:tav>
                                        <p:tav tm="100000">
                                          <p:val>
                                            <p:strVal val="#ppt_x"/>
                                          </p:val>
                                        </p:tav>
                                      </p:tavLst>
                                    </p:anim>
                                    <p:anim calcmode="lin" valueType="num">
                                      <p:cBhvr additive="base">
                                        <p:cTn id="33" dur="1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游戏机, 伞&#10;&#10;描述已自动生成"/>
          <p:cNvPicPr>
            <a:picLocks noChangeAspect="1"/>
          </p:cNvPicPr>
          <p:nvPr/>
        </p:nvPicPr>
        <p:blipFill>
          <a:blip r:embed="rId1"/>
          <a:stretch>
            <a:fillRect/>
          </a:stretch>
        </p:blipFill>
        <p:spPr>
          <a:xfrm>
            <a:off x="30480" y="-15240"/>
            <a:ext cx="12192000" cy="6858000"/>
          </a:xfrm>
          <a:prstGeom prst="rect">
            <a:avLst/>
          </a:prstGeom>
        </p:spPr>
      </p:pic>
      <p:grpSp>
        <p:nvGrpSpPr>
          <p:cNvPr id="10" name="组合 9"/>
          <p:cNvGrpSpPr/>
          <p:nvPr/>
        </p:nvGrpSpPr>
        <p:grpSpPr>
          <a:xfrm>
            <a:off x="3611542" y="2589543"/>
            <a:ext cx="1893907" cy="1893905"/>
            <a:chOff x="8240625" y="1599121"/>
            <a:chExt cx="2039792" cy="2039791"/>
          </a:xfrm>
        </p:grpSpPr>
        <p:sp>
          <p:nvSpPr>
            <p:cNvPr id="11" name="椭圆 10"/>
            <p:cNvSpPr/>
            <p:nvPr/>
          </p:nvSpPr>
          <p:spPr>
            <a:xfrm>
              <a:off x="8240625" y="1599121"/>
              <a:ext cx="2039792" cy="2039791"/>
            </a:xfrm>
            <a:prstGeom prst="ellipse">
              <a:avLst/>
            </a:prstGeom>
            <a:gradFill>
              <a:gsLst>
                <a:gs pos="35000">
                  <a:srgbClr val="00B0F0"/>
                </a:gs>
                <a:gs pos="100000">
                  <a:srgbClr val="0070C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8240625" y="1950719"/>
              <a:ext cx="2039792" cy="14115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0" cap="none" spc="0" normalizeH="0" baseline="0" noProof="0" dirty="0">
                  <a:ln>
                    <a:noFill/>
                  </a:ln>
                  <a:solidFill>
                    <a:prstClr val="white"/>
                  </a:solidFill>
                  <a:effectLst/>
                  <a:uLnTx/>
                  <a:uFillTx/>
                  <a:cs typeface="+mn-ea"/>
                  <a:sym typeface="+mn-lt"/>
                </a:rPr>
                <a:t>05</a:t>
              </a:r>
            </a:p>
          </p:txBody>
        </p:sp>
      </p:grpSp>
      <p:sp>
        <p:nvSpPr>
          <p:cNvPr id="13" name="文本框 12"/>
          <p:cNvSpPr txBox="1"/>
          <p:nvPr/>
        </p:nvSpPr>
        <p:spPr>
          <a:xfrm>
            <a:off x="5764609" y="2781693"/>
            <a:ext cx="4867275" cy="1605915"/>
          </a:xfrm>
          <a:prstGeom prst="rect">
            <a:avLst/>
          </a:prstGeom>
          <a:noFill/>
        </p:spPr>
        <p:txBody>
          <a:bodyPr wrap="square" rtlCol="0">
            <a:spAutoFit/>
          </a:bodyPr>
          <a:lstStyle/>
          <a:p>
            <a:pPr lvl="0" algn="ctr"/>
            <a:r>
              <a:rPr lang="zh-CN" altLang="en-US" sz="4800" b="1" dirty="0">
                <a:solidFill>
                  <a:prstClr val="black">
                    <a:lumMod val="65000"/>
                    <a:lumOff val="35000"/>
                  </a:prstClr>
                </a:solidFill>
                <a:cs typeface="+mn-ea"/>
                <a:sym typeface="+mn-lt"/>
              </a:rPr>
              <a:t>存在的主要问题及改进情况题</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decel="10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250" fill="hold"/>
                                        <p:tgtEl>
                                          <p:spTgt spid="13"/>
                                        </p:tgtEl>
                                        <p:attrNameLst>
                                          <p:attrName>ppt_x</p:attrName>
                                        </p:attrNameLst>
                                      </p:cBhvr>
                                      <p:tavLst>
                                        <p:tav tm="0">
                                          <p:val>
                                            <p:strVal val="#ppt_x"/>
                                          </p:val>
                                        </p:tav>
                                        <p:tav tm="100000">
                                          <p:val>
                                            <p:strVal val="#ppt_x"/>
                                          </p:val>
                                        </p:tav>
                                      </p:tavLst>
                                    </p:anim>
                                    <p:anim calcmode="lin" valueType="num">
                                      <p:cBhvr additive="base">
                                        <p:cTn id="14"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8617" y="198326"/>
            <a:ext cx="4985551" cy="548640"/>
            <a:chOff x="303867" y="255476"/>
            <a:chExt cx="4985551" cy="548640"/>
          </a:xfrm>
        </p:grpSpPr>
        <p:sp>
          <p:nvSpPr>
            <p:cNvPr id="6" name="矩形 5"/>
            <p:cNvSpPr/>
            <p:nvPr/>
          </p:nvSpPr>
          <p:spPr>
            <a:xfrm>
              <a:off x="839338" y="255476"/>
              <a:ext cx="4450080" cy="548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noProof="0" dirty="0">
                  <a:ln w="0">
                    <a:noFill/>
                  </a:ln>
                  <a:solidFill>
                    <a:prstClr val="black">
                      <a:lumMod val="65000"/>
                      <a:lumOff val="35000"/>
                    </a:prstClr>
                  </a:solidFill>
                  <a:uLnTx/>
                  <a:uFillTx/>
                  <a:cs typeface="+mn-ea"/>
                  <a:sym typeface="+mn-lt"/>
                </a:rPr>
                <a:t>存在的主要问题及改进情况</a:t>
              </a:r>
            </a:p>
          </p:txBody>
        </p:sp>
        <p:grpSp>
          <p:nvGrpSpPr>
            <p:cNvPr id="7" name="组合 6"/>
            <p:cNvGrpSpPr/>
            <p:nvPr/>
          </p:nvGrpSpPr>
          <p:grpSpPr>
            <a:xfrm>
              <a:off x="303867" y="255476"/>
              <a:ext cx="523221" cy="523220"/>
              <a:chOff x="465792" y="255476"/>
              <a:chExt cx="523221" cy="523220"/>
            </a:xfrm>
          </p:grpSpPr>
          <p:sp>
            <p:nvSpPr>
              <p:cNvPr id="9" name="泪滴形 8"/>
              <p:cNvSpPr/>
              <p:nvPr/>
            </p:nvSpPr>
            <p:spPr>
              <a:xfrm>
                <a:off x="465792" y="255476"/>
                <a:ext cx="523221" cy="52322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nvSpPr>
            <p:spPr>
              <a:xfrm>
                <a:off x="541375" y="331059"/>
                <a:ext cx="372055" cy="3720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椭圆 11"/>
              <p:cNvSpPr/>
              <p:nvPr/>
            </p:nvSpPr>
            <p:spPr>
              <a:xfrm>
                <a:off x="621160" y="410844"/>
                <a:ext cx="212484" cy="212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sp>
        <p:nvSpPr>
          <p:cNvPr id="70" name="TextBox 7"/>
          <p:cNvSpPr txBox="1"/>
          <p:nvPr/>
        </p:nvSpPr>
        <p:spPr>
          <a:xfrm>
            <a:off x="876300" y="1977390"/>
            <a:ext cx="3334385" cy="2567940"/>
          </a:xfrm>
          <a:prstGeom prst="rect">
            <a:avLst/>
          </a:prstGeom>
          <a:noFill/>
        </p:spPr>
        <p:txBody>
          <a:bodyPr wrap="square" rtlCol="0">
            <a:spAutoFit/>
          </a:bodyPr>
          <a:lstStyle/>
          <a:p>
            <a:pPr>
              <a:lnSpc>
                <a:spcPct val="130000"/>
              </a:lnSpc>
            </a:pPr>
            <a:r>
              <a:rPr lang="zh-CN" altLang="en-US" sz="2500" b="1" dirty="0">
                <a:solidFill>
                  <a:prstClr val="black">
                    <a:lumMod val="65000"/>
                    <a:lumOff val="35000"/>
                  </a:prstClr>
                </a:solidFill>
                <a:cs typeface="+mn-ea"/>
                <a:sym typeface="+mn-lt"/>
              </a:rPr>
              <a:t>信息公开意识有待加强，运用法治意识和法治思维应对实际工作的能力还需要进一步强化和提高。</a:t>
            </a:r>
            <a:endParaRPr lang="zh-CN" altLang="en-US" sz="2500" b="1" dirty="0">
              <a:solidFill>
                <a:prstClr val="black">
                  <a:lumMod val="65000"/>
                  <a:lumOff val="35000"/>
                </a:prstClr>
              </a:solidFill>
              <a:cs typeface="+mn-ea"/>
              <a:sym typeface="+mn-lt"/>
            </a:endParaRPr>
          </a:p>
        </p:txBody>
      </p:sp>
      <p:sp>
        <p:nvSpPr>
          <p:cNvPr id="74" name="TextBox 7"/>
          <p:cNvSpPr txBox="1"/>
          <p:nvPr/>
        </p:nvSpPr>
        <p:spPr>
          <a:xfrm>
            <a:off x="8177530" y="2994660"/>
            <a:ext cx="3121025" cy="2567940"/>
          </a:xfrm>
          <a:prstGeom prst="rect">
            <a:avLst/>
          </a:prstGeom>
          <a:noFill/>
        </p:spPr>
        <p:txBody>
          <a:bodyPr wrap="square" rtlCol="0">
            <a:spAutoFit/>
          </a:bodyPr>
          <a:lstStyle/>
          <a:p>
            <a:pPr>
              <a:lnSpc>
                <a:spcPct val="130000"/>
              </a:lnSpc>
            </a:pPr>
            <a:r>
              <a:rPr lang="zh-CN" altLang="en-US" sz="2500" b="1" dirty="0">
                <a:solidFill>
                  <a:prstClr val="black">
                    <a:lumMod val="65000"/>
                    <a:lumOff val="35000"/>
                  </a:prstClr>
                </a:solidFill>
                <a:cs typeface="+mn-ea"/>
                <a:sym typeface="+mn-lt"/>
              </a:rPr>
              <a:t>创新亮点工作还不够突出。在工作整体谋划和推进方式上，缺少以点带面的示范效应。</a:t>
            </a:r>
            <a:endParaRPr lang="en-US" altLang="zh-CN" sz="2500" b="1" dirty="0">
              <a:solidFill>
                <a:prstClr val="black">
                  <a:lumMod val="65000"/>
                  <a:lumOff val="35000"/>
                </a:prstClr>
              </a:solidFill>
              <a:cs typeface="+mn-ea"/>
              <a:sym typeface="+mn-lt"/>
            </a:endParaRPr>
          </a:p>
        </p:txBody>
      </p:sp>
      <p:grpSp>
        <p:nvGrpSpPr>
          <p:cNvPr id="38" name="组合 37"/>
          <p:cNvGrpSpPr/>
          <p:nvPr/>
        </p:nvGrpSpPr>
        <p:grpSpPr>
          <a:xfrm>
            <a:off x="4491672" y="1994091"/>
            <a:ext cx="3239135" cy="3165205"/>
            <a:chOff x="4009390" y="1697355"/>
            <a:chExt cx="4173220" cy="4077970"/>
          </a:xfrm>
        </p:grpSpPr>
        <p:sp>
          <p:nvSpPr>
            <p:cNvPr id="16" name="图形"/>
            <p:cNvSpPr/>
            <p:nvPr/>
          </p:nvSpPr>
          <p:spPr bwMode="auto">
            <a:xfrm>
              <a:off x="6833870" y="2740660"/>
              <a:ext cx="1348740" cy="1969770"/>
            </a:xfrm>
            <a:custGeom>
              <a:avLst/>
              <a:gdLst>
                <a:gd name="T0" fmla="*/ 434 w 551"/>
                <a:gd name="T1" fmla="*/ 125 h 804"/>
                <a:gd name="T2" fmla="*/ 370 w 551"/>
                <a:gd name="T3" fmla="*/ 189 h 804"/>
                <a:gd name="T4" fmla="*/ 434 w 551"/>
                <a:gd name="T5" fmla="*/ 125 h 804"/>
                <a:gd name="T6" fmla="*/ 114 w 551"/>
                <a:gd name="T7" fmla="*/ 11 h 804"/>
                <a:gd name="T8" fmla="*/ 0 w 551"/>
                <a:gd name="T9" fmla="*/ 253 h 804"/>
                <a:gd name="T10" fmla="*/ 306 w 551"/>
                <a:gd name="T11" fmla="*/ 253 h 804"/>
                <a:gd name="T12" fmla="*/ 306 w 551"/>
                <a:gd name="T13" fmla="*/ 253 h 804"/>
                <a:gd name="T14" fmla="*/ 370 w 551"/>
                <a:gd name="T15" fmla="*/ 407 h 804"/>
                <a:gd name="T16" fmla="*/ 306 w 551"/>
                <a:gd name="T17" fmla="*/ 560 h 804"/>
                <a:gd name="T18" fmla="*/ 0 w 551"/>
                <a:gd name="T19" fmla="*/ 560 h 804"/>
                <a:gd name="T20" fmla="*/ 114 w 551"/>
                <a:gd name="T21" fmla="*/ 802 h 804"/>
                <a:gd name="T22" fmla="*/ 153 w 551"/>
                <a:gd name="T23" fmla="*/ 804 h 804"/>
                <a:gd name="T24" fmla="*/ 434 w 551"/>
                <a:gd name="T25" fmla="*/ 688 h 804"/>
                <a:gd name="T26" fmla="*/ 551 w 551"/>
                <a:gd name="T27" fmla="*/ 407 h 804"/>
                <a:gd name="T28" fmla="*/ 434 w 551"/>
                <a:gd name="T29" fmla="*/ 12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 h="804">
                  <a:moveTo>
                    <a:pt x="434" y="125"/>
                  </a:moveTo>
                  <a:cubicBezTo>
                    <a:pt x="370" y="189"/>
                    <a:pt x="370" y="189"/>
                    <a:pt x="370" y="189"/>
                  </a:cubicBezTo>
                  <a:cubicBezTo>
                    <a:pt x="434" y="125"/>
                    <a:pt x="434" y="125"/>
                    <a:pt x="434" y="125"/>
                  </a:cubicBezTo>
                  <a:cubicBezTo>
                    <a:pt x="347" y="38"/>
                    <a:pt x="228" y="0"/>
                    <a:pt x="114" y="11"/>
                  </a:cubicBezTo>
                  <a:cubicBezTo>
                    <a:pt x="105" y="102"/>
                    <a:pt x="65" y="187"/>
                    <a:pt x="0" y="253"/>
                  </a:cubicBezTo>
                  <a:cubicBezTo>
                    <a:pt x="84" y="169"/>
                    <a:pt x="222" y="169"/>
                    <a:pt x="306" y="253"/>
                  </a:cubicBezTo>
                  <a:cubicBezTo>
                    <a:pt x="306" y="253"/>
                    <a:pt x="306" y="253"/>
                    <a:pt x="306" y="253"/>
                  </a:cubicBezTo>
                  <a:cubicBezTo>
                    <a:pt x="347" y="294"/>
                    <a:pt x="370" y="349"/>
                    <a:pt x="370" y="407"/>
                  </a:cubicBezTo>
                  <a:cubicBezTo>
                    <a:pt x="370" y="465"/>
                    <a:pt x="347" y="519"/>
                    <a:pt x="306" y="560"/>
                  </a:cubicBezTo>
                  <a:cubicBezTo>
                    <a:pt x="222" y="645"/>
                    <a:pt x="84" y="645"/>
                    <a:pt x="0" y="560"/>
                  </a:cubicBezTo>
                  <a:cubicBezTo>
                    <a:pt x="65" y="626"/>
                    <a:pt x="105" y="711"/>
                    <a:pt x="114" y="802"/>
                  </a:cubicBezTo>
                  <a:cubicBezTo>
                    <a:pt x="127" y="803"/>
                    <a:pt x="140" y="804"/>
                    <a:pt x="153" y="804"/>
                  </a:cubicBezTo>
                  <a:cubicBezTo>
                    <a:pt x="255" y="804"/>
                    <a:pt x="357" y="765"/>
                    <a:pt x="434" y="688"/>
                  </a:cubicBezTo>
                  <a:cubicBezTo>
                    <a:pt x="509" y="613"/>
                    <a:pt x="551" y="513"/>
                    <a:pt x="551" y="407"/>
                  </a:cubicBezTo>
                  <a:cubicBezTo>
                    <a:pt x="551" y="300"/>
                    <a:pt x="509" y="200"/>
                    <a:pt x="434" y="125"/>
                  </a:cubicBezTo>
                </a:path>
              </a:pathLst>
            </a:custGeom>
            <a:solidFill>
              <a:srgbClr val="00B0F0"/>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17" name="图形"/>
            <p:cNvSpPr>
              <a:spLocks noChangeShapeType="1"/>
            </p:cNvSpPr>
            <p:nvPr/>
          </p:nvSpPr>
          <p:spPr bwMode="auto">
            <a:xfrm>
              <a:off x="7583170" y="3360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18" name="图形"/>
            <p:cNvSpPr>
              <a:spLocks noChangeShapeType="1"/>
            </p:cNvSpPr>
            <p:nvPr/>
          </p:nvSpPr>
          <p:spPr bwMode="auto">
            <a:xfrm>
              <a:off x="7710170" y="3487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19" name="图形"/>
            <p:cNvSpPr/>
            <p:nvPr/>
          </p:nvSpPr>
          <p:spPr bwMode="auto">
            <a:xfrm>
              <a:off x="4009390" y="2763520"/>
              <a:ext cx="1444625" cy="1946910"/>
            </a:xfrm>
            <a:custGeom>
              <a:avLst/>
              <a:gdLst>
                <a:gd name="T0" fmla="*/ 283 w 590"/>
                <a:gd name="T1" fmla="*/ 551 h 795"/>
                <a:gd name="T2" fmla="*/ 283 w 590"/>
                <a:gd name="T3" fmla="*/ 244 h 795"/>
                <a:gd name="T4" fmla="*/ 437 w 590"/>
                <a:gd name="T5" fmla="*/ 181 h 795"/>
                <a:gd name="T6" fmla="*/ 590 w 590"/>
                <a:gd name="T7" fmla="*/ 244 h 795"/>
                <a:gd name="T8" fmla="*/ 475 w 590"/>
                <a:gd name="T9" fmla="*/ 2 h 795"/>
                <a:gd name="T10" fmla="*/ 437 w 590"/>
                <a:gd name="T11" fmla="*/ 0 h 795"/>
                <a:gd name="T12" fmla="*/ 156 w 590"/>
                <a:gd name="T13" fmla="*/ 116 h 795"/>
                <a:gd name="T14" fmla="*/ 156 w 590"/>
                <a:gd name="T15" fmla="*/ 679 h 795"/>
                <a:gd name="T16" fmla="*/ 437 w 590"/>
                <a:gd name="T17" fmla="*/ 795 h 795"/>
                <a:gd name="T18" fmla="*/ 476 w 590"/>
                <a:gd name="T19" fmla="*/ 793 h 795"/>
                <a:gd name="T20" fmla="*/ 590 w 590"/>
                <a:gd name="T21" fmla="*/ 551 h 795"/>
                <a:gd name="T22" fmla="*/ 283 w 590"/>
                <a:gd name="T23" fmla="*/ 551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795">
                  <a:moveTo>
                    <a:pt x="283" y="551"/>
                  </a:moveTo>
                  <a:cubicBezTo>
                    <a:pt x="199" y="466"/>
                    <a:pt x="199" y="329"/>
                    <a:pt x="283" y="244"/>
                  </a:cubicBezTo>
                  <a:cubicBezTo>
                    <a:pt x="324" y="203"/>
                    <a:pt x="379" y="181"/>
                    <a:pt x="437" y="181"/>
                  </a:cubicBezTo>
                  <a:cubicBezTo>
                    <a:pt x="495" y="181"/>
                    <a:pt x="549" y="203"/>
                    <a:pt x="590" y="244"/>
                  </a:cubicBezTo>
                  <a:cubicBezTo>
                    <a:pt x="524" y="178"/>
                    <a:pt x="484" y="93"/>
                    <a:pt x="475" y="2"/>
                  </a:cubicBezTo>
                  <a:cubicBezTo>
                    <a:pt x="463" y="1"/>
                    <a:pt x="450" y="0"/>
                    <a:pt x="437" y="0"/>
                  </a:cubicBezTo>
                  <a:cubicBezTo>
                    <a:pt x="330" y="0"/>
                    <a:pt x="231" y="41"/>
                    <a:pt x="156" y="116"/>
                  </a:cubicBezTo>
                  <a:cubicBezTo>
                    <a:pt x="0" y="271"/>
                    <a:pt x="0" y="524"/>
                    <a:pt x="156" y="679"/>
                  </a:cubicBezTo>
                  <a:cubicBezTo>
                    <a:pt x="233" y="756"/>
                    <a:pt x="335" y="795"/>
                    <a:pt x="437" y="795"/>
                  </a:cubicBezTo>
                  <a:cubicBezTo>
                    <a:pt x="450" y="795"/>
                    <a:pt x="463" y="794"/>
                    <a:pt x="476" y="793"/>
                  </a:cubicBezTo>
                  <a:cubicBezTo>
                    <a:pt x="484" y="702"/>
                    <a:pt x="524" y="617"/>
                    <a:pt x="590" y="551"/>
                  </a:cubicBezTo>
                  <a:cubicBezTo>
                    <a:pt x="506" y="636"/>
                    <a:pt x="368" y="636"/>
                    <a:pt x="283" y="551"/>
                  </a:cubicBezTo>
                </a:path>
              </a:pathLst>
            </a:custGeom>
            <a:solidFill>
              <a:srgbClr val="00B0F0"/>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0" name="图形"/>
            <p:cNvSpPr/>
            <p:nvPr/>
          </p:nvSpPr>
          <p:spPr bwMode="auto">
            <a:xfrm>
              <a:off x="5170805" y="4426585"/>
              <a:ext cx="1946910" cy="1348740"/>
            </a:xfrm>
            <a:custGeom>
              <a:avLst/>
              <a:gdLst>
                <a:gd name="T0" fmla="*/ 793 w 795"/>
                <a:gd name="T1" fmla="*/ 114 h 551"/>
                <a:gd name="T2" fmla="*/ 551 w 795"/>
                <a:gd name="T3" fmla="*/ 0 h 551"/>
                <a:gd name="T4" fmla="*/ 614 w 795"/>
                <a:gd name="T5" fmla="*/ 153 h 551"/>
                <a:gd name="T6" fmla="*/ 551 w 795"/>
                <a:gd name="T7" fmla="*/ 307 h 551"/>
                <a:gd name="T8" fmla="*/ 244 w 795"/>
                <a:gd name="T9" fmla="*/ 307 h 551"/>
                <a:gd name="T10" fmla="*/ 180 w 795"/>
                <a:gd name="T11" fmla="*/ 153 h 551"/>
                <a:gd name="T12" fmla="*/ 244 w 795"/>
                <a:gd name="T13" fmla="*/ 0 h 551"/>
                <a:gd name="T14" fmla="*/ 2 w 795"/>
                <a:gd name="T15" fmla="*/ 114 h 551"/>
                <a:gd name="T16" fmla="*/ 0 w 795"/>
                <a:gd name="T17" fmla="*/ 153 h 551"/>
                <a:gd name="T18" fmla="*/ 116 w 795"/>
                <a:gd name="T19" fmla="*/ 434 h 551"/>
                <a:gd name="T20" fmla="*/ 397 w 795"/>
                <a:gd name="T21" fmla="*/ 551 h 551"/>
                <a:gd name="T22" fmla="*/ 679 w 795"/>
                <a:gd name="T23" fmla="*/ 434 h 551"/>
                <a:gd name="T24" fmla="*/ 795 w 795"/>
                <a:gd name="T25" fmla="*/ 153 h 551"/>
                <a:gd name="T26" fmla="*/ 793 w 795"/>
                <a:gd name="T27" fmla="*/ 11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5" h="551">
                  <a:moveTo>
                    <a:pt x="793" y="114"/>
                  </a:moveTo>
                  <a:cubicBezTo>
                    <a:pt x="705" y="106"/>
                    <a:pt x="618" y="67"/>
                    <a:pt x="551" y="0"/>
                  </a:cubicBezTo>
                  <a:cubicBezTo>
                    <a:pt x="592" y="41"/>
                    <a:pt x="614" y="95"/>
                    <a:pt x="614" y="153"/>
                  </a:cubicBezTo>
                  <a:cubicBezTo>
                    <a:pt x="614" y="211"/>
                    <a:pt x="592" y="266"/>
                    <a:pt x="551" y="307"/>
                  </a:cubicBezTo>
                  <a:cubicBezTo>
                    <a:pt x="466" y="391"/>
                    <a:pt x="329" y="391"/>
                    <a:pt x="244" y="307"/>
                  </a:cubicBezTo>
                  <a:cubicBezTo>
                    <a:pt x="203" y="266"/>
                    <a:pt x="180" y="211"/>
                    <a:pt x="180" y="153"/>
                  </a:cubicBezTo>
                  <a:cubicBezTo>
                    <a:pt x="180" y="95"/>
                    <a:pt x="203" y="41"/>
                    <a:pt x="244" y="0"/>
                  </a:cubicBezTo>
                  <a:cubicBezTo>
                    <a:pt x="176" y="67"/>
                    <a:pt x="90" y="106"/>
                    <a:pt x="2" y="114"/>
                  </a:cubicBezTo>
                  <a:cubicBezTo>
                    <a:pt x="0" y="127"/>
                    <a:pt x="0" y="140"/>
                    <a:pt x="0" y="153"/>
                  </a:cubicBezTo>
                  <a:cubicBezTo>
                    <a:pt x="0" y="259"/>
                    <a:pt x="41" y="359"/>
                    <a:pt x="116" y="434"/>
                  </a:cubicBezTo>
                  <a:cubicBezTo>
                    <a:pt x="194" y="512"/>
                    <a:pt x="295" y="551"/>
                    <a:pt x="397" y="551"/>
                  </a:cubicBezTo>
                  <a:cubicBezTo>
                    <a:pt x="499" y="551"/>
                    <a:pt x="601" y="512"/>
                    <a:pt x="679" y="434"/>
                  </a:cubicBezTo>
                  <a:cubicBezTo>
                    <a:pt x="754" y="359"/>
                    <a:pt x="795" y="259"/>
                    <a:pt x="795" y="153"/>
                  </a:cubicBezTo>
                  <a:cubicBezTo>
                    <a:pt x="795" y="140"/>
                    <a:pt x="794" y="127"/>
                    <a:pt x="793" y="114"/>
                  </a:cubicBezTo>
                </a:path>
              </a:pathLst>
            </a:custGeom>
            <a:solidFill>
              <a:srgbClr val="0070C0"/>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1" name="图形"/>
            <p:cNvSpPr/>
            <p:nvPr/>
          </p:nvSpPr>
          <p:spPr bwMode="auto">
            <a:xfrm>
              <a:off x="5170805" y="1697355"/>
              <a:ext cx="1946910" cy="1349375"/>
            </a:xfrm>
            <a:custGeom>
              <a:avLst/>
              <a:gdLst>
                <a:gd name="T0" fmla="*/ 679 w 795"/>
                <a:gd name="T1" fmla="*/ 117 h 551"/>
                <a:gd name="T2" fmla="*/ 397 w 795"/>
                <a:gd name="T3" fmla="*/ 0 h 551"/>
                <a:gd name="T4" fmla="*/ 116 w 795"/>
                <a:gd name="T5" fmla="*/ 117 h 551"/>
                <a:gd name="T6" fmla="*/ 0 w 795"/>
                <a:gd name="T7" fmla="*/ 398 h 551"/>
                <a:gd name="T8" fmla="*/ 1 w 795"/>
                <a:gd name="T9" fmla="*/ 437 h 551"/>
                <a:gd name="T10" fmla="*/ 244 w 795"/>
                <a:gd name="T11" fmla="*/ 551 h 551"/>
                <a:gd name="T12" fmla="*/ 180 w 795"/>
                <a:gd name="T13" fmla="*/ 398 h 551"/>
                <a:gd name="T14" fmla="*/ 244 w 795"/>
                <a:gd name="T15" fmla="*/ 245 h 551"/>
                <a:gd name="T16" fmla="*/ 397 w 795"/>
                <a:gd name="T17" fmla="*/ 181 h 551"/>
                <a:gd name="T18" fmla="*/ 551 w 795"/>
                <a:gd name="T19" fmla="*/ 245 h 551"/>
                <a:gd name="T20" fmla="*/ 614 w 795"/>
                <a:gd name="T21" fmla="*/ 398 h 551"/>
                <a:gd name="T22" fmla="*/ 551 w 795"/>
                <a:gd name="T23" fmla="*/ 551 h 551"/>
                <a:gd name="T24" fmla="*/ 793 w 795"/>
                <a:gd name="T25" fmla="*/ 437 h 551"/>
                <a:gd name="T26" fmla="*/ 795 w 795"/>
                <a:gd name="T27" fmla="*/ 398 h 551"/>
                <a:gd name="T28" fmla="*/ 679 w 795"/>
                <a:gd name="T29" fmla="*/ 11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5" h="551">
                  <a:moveTo>
                    <a:pt x="679" y="117"/>
                  </a:moveTo>
                  <a:cubicBezTo>
                    <a:pt x="603" y="42"/>
                    <a:pt x="504" y="0"/>
                    <a:pt x="397" y="0"/>
                  </a:cubicBezTo>
                  <a:cubicBezTo>
                    <a:pt x="291" y="0"/>
                    <a:pt x="191" y="42"/>
                    <a:pt x="116" y="117"/>
                  </a:cubicBezTo>
                  <a:cubicBezTo>
                    <a:pt x="41" y="192"/>
                    <a:pt x="0" y="292"/>
                    <a:pt x="0" y="398"/>
                  </a:cubicBezTo>
                  <a:cubicBezTo>
                    <a:pt x="0" y="411"/>
                    <a:pt x="0" y="424"/>
                    <a:pt x="1" y="437"/>
                  </a:cubicBezTo>
                  <a:cubicBezTo>
                    <a:pt x="93" y="446"/>
                    <a:pt x="178" y="485"/>
                    <a:pt x="244" y="551"/>
                  </a:cubicBezTo>
                  <a:cubicBezTo>
                    <a:pt x="203" y="510"/>
                    <a:pt x="180" y="456"/>
                    <a:pt x="180" y="398"/>
                  </a:cubicBezTo>
                  <a:cubicBezTo>
                    <a:pt x="180" y="340"/>
                    <a:pt x="203" y="286"/>
                    <a:pt x="244" y="245"/>
                  </a:cubicBezTo>
                  <a:cubicBezTo>
                    <a:pt x="285" y="204"/>
                    <a:pt x="339" y="181"/>
                    <a:pt x="397" y="181"/>
                  </a:cubicBezTo>
                  <a:cubicBezTo>
                    <a:pt x="455" y="181"/>
                    <a:pt x="510" y="204"/>
                    <a:pt x="551" y="245"/>
                  </a:cubicBezTo>
                  <a:cubicBezTo>
                    <a:pt x="592" y="286"/>
                    <a:pt x="614" y="340"/>
                    <a:pt x="614" y="398"/>
                  </a:cubicBezTo>
                  <a:cubicBezTo>
                    <a:pt x="614" y="456"/>
                    <a:pt x="592" y="510"/>
                    <a:pt x="551" y="551"/>
                  </a:cubicBezTo>
                  <a:cubicBezTo>
                    <a:pt x="618" y="484"/>
                    <a:pt x="705" y="446"/>
                    <a:pt x="793" y="437"/>
                  </a:cubicBezTo>
                  <a:cubicBezTo>
                    <a:pt x="794" y="424"/>
                    <a:pt x="795" y="411"/>
                    <a:pt x="795" y="398"/>
                  </a:cubicBezTo>
                  <a:cubicBezTo>
                    <a:pt x="795" y="292"/>
                    <a:pt x="754" y="192"/>
                    <a:pt x="679" y="117"/>
                  </a:cubicBezTo>
                </a:path>
              </a:pathLst>
            </a:custGeom>
            <a:solidFill>
              <a:srgbClr val="0070C0"/>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2" name="图形"/>
            <p:cNvSpPr>
              <a:spLocks noChangeArrowheads="1"/>
            </p:cNvSpPr>
            <p:nvPr/>
          </p:nvSpPr>
          <p:spPr bwMode="auto">
            <a:xfrm>
              <a:off x="5812790" y="2286000"/>
              <a:ext cx="666750" cy="666750"/>
            </a:xfrm>
            <a:prstGeom prst="ellipse">
              <a:avLst/>
            </a:prstGeom>
            <a:solidFill>
              <a:srgbClr val="0070C0"/>
            </a:solidFill>
            <a:ln w="57150">
              <a:no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3" name="图形"/>
            <p:cNvSpPr>
              <a:spLocks noChangeArrowheads="1"/>
            </p:cNvSpPr>
            <p:nvPr/>
          </p:nvSpPr>
          <p:spPr bwMode="auto">
            <a:xfrm>
              <a:off x="4740910" y="3392170"/>
              <a:ext cx="666750" cy="666750"/>
            </a:xfrm>
            <a:prstGeom prst="ellipse">
              <a:avLst/>
            </a:prstGeom>
            <a:solidFill>
              <a:srgbClr val="00B0F0"/>
            </a:solidFill>
            <a:ln w="57150">
              <a:no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4" name="图形"/>
            <p:cNvSpPr>
              <a:spLocks noChangeArrowheads="1"/>
            </p:cNvSpPr>
            <p:nvPr/>
          </p:nvSpPr>
          <p:spPr bwMode="auto">
            <a:xfrm>
              <a:off x="6896100" y="3423920"/>
              <a:ext cx="666750" cy="666750"/>
            </a:xfrm>
            <a:prstGeom prst="ellipse">
              <a:avLst/>
            </a:prstGeom>
            <a:solidFill>
              <a:srgbClr val="00B0F0"/>
            </a:solidFill>
            <a:ln w="57150">
              <a:no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5" name="图形"/>
            <p:cNvSpPr>
              <a:spLocks noChangeArrowheads="1"/>
            </p:cNvSpPr>
            <p:nvPr/>
          </p:nvSpPr>
          <p:spPr bwMode="auto">
            <a:xfrm>
              <a:off x="5808980" y="4536440"/>
              <a:ext cx="666750" cy="666750"/>
            </a:xfrm>
            <a:prstGeom prst="ellipse">
              <a:avLst/>
            </a:prstGeom>
            <a:solidFill>
              <a:srgbClr val="0070C0"/>
            </a:solidFill>
            <a:ln w="57150">
              <a:no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6" name="图形"/>
            <p:cNvSpPr/>
            <p:nvPr/>
          </p:nvSpPr>
          <p:spPr>
            <a:xfrm>
              <a:off x="7122795" y="3601720"/>
              <a:ext cx="213360" cy="311150"/>
            </a:xfrm>
            <a:custGeom>
              <a:avLst/>
              <a:gdLst/>
              <a:ahLst/>
              <a:cxnLst>
                <a:cxn ang="0">
                  <a:pos x="wd2" y="hd2"/>
                </a:cxn>
                <a:cxn ang="5400000">
                  <a:pos x="wd2" y="hd2"/>
                </a:cxn>
                <a:cxn ang="10800000">
                  <a:pos x="wd2" y="hd2"/>
                </a:cxn>
                <a:cxn ang="16200000">
                  <a:pos x="wd2" y="hd2"/>
                </a:cxn>
              </a:cxnLst>
              <a:rect l="0" t="0" r="r" b="b"/>
              <a:pathLst>
                <a:path w="21600" h="21600" extrusionOk="0">
                  <a:moveTo>
                    <a:pt x="11782" y="18900"/>
                  </a:moveTo>
                  <a:cubicBezTo>
                    <a:pt x="11782" y="20250"/>
                    <a:pt x="11782" y="20250"/>
                    <a:pt x="11782" y="20250"/>
                  </a:cubicBezTo>
                  <a:cubicBezTo>
                    <a:pt x="12764" y="20250"/>
                    <a:pt x="12764" y="20250"/>
                    <a:pt x="12764" y="20250"/>
                  </a:cubicBezTo>
                  <a:cubicBezTo>
                    <a:pt x="13255" y="20250"/>
                    <a:pt x="13745" y="20588"/>
                    <a:pt x="13745" y="20925"/>
                  </a:cubicBezTo>
                  <a:cubicBezTo>
                    <a:pt x="13745" y="21263"/>
                    <a:pt x="13255" y="21600"/>
                    <a:pt x="12764" y="21600"/>
                  </a:cubicBezTo>
                  <a:cubicBezTo>
                    <a:pt x="11782" y="21600"/>
                    <a:pt x="11782" y="21600"/>
                    <a:pt x="11782" y="21600"/>
                  </a:cubicBezTo>
                  <a:cubicBezTo>
                    <a:pt x="9818" y="21600"/>
                    <a:pt x="9818" y="21600"/>
                    <a:pt x="9818" y="21600"/>
                  </a:cubicBezTo>
                  <a:cubicBezTo>
                    <a:pt x="8836" y="21600"/>
                    <a:pt x="8836" y="21600"/>
                    <a:pt x="8836" y="21600"/>
                  </a:cubicBezTo>
                  <a:cubicBezTo>
                    <a:pt x="8345" y="21600"/>
                    <a:pt x="7855" y="21263"/>
                    <a:pt x="7855" y="20925"/>
                  </a:cubicBezTo>
                  <a:cubicBezTo>
                    <a:pt x="7855" y="20588"/>
                    <a:pt x="8345" y="20250"/>
                    <a:pt x="8836" y="20250"/>
                  </a:cubicBezTo>
                  <a:cubicBezTo>
                    <a:pt x="9818" y="20250"/>
                    <a:pt x="9818" y="20250"/>
                    <a:pt x="9818" y="20250"/>
                  </a:cubicBezTo>
                  <a:cubicBezTo>
                    <a:pt x="9818" y="18900"/>
                    <a:pt x="9818" y="18900"/>
                    <a:pt x="9818" y="18900"/>
                  </a:cubicBezTo>
                  <a:cubicBezTo>
                    <a:pt x="4909" y="18562"/>
                    <a:pt x="982" y="16031"/>
                    <a:pt x="0" y="12825"/>
                  </a:cubicBezTo>
                  <a:cubicBezTo>
                    <a:pt x="1964" y="12825"/>
                    <a:pt x="1964" y="12825"/>
                    <a:pt x="1964" y="12825"/>
                  </a:cubicBezTo>
                  <a:cubicBezTo>
                    <a:pt x="2945" y="15525"/>
                    <a:pt x="6627" y="17550"/>
                    <a:pt x="10800" y="17550"/>
                  </a:cubicBezTo>
                  <a:cubicBezTo>
                    <a:pt x="14973" y="17550"/>
                    <a:pt x="18655" y="15525"/>
                    <a:pt x="19636" y="12825"/>
                  </a:cubicBezTo>
                  <a:cubicBezTo>
                    <a:pt x="21600" y="12825"/>
                    <a:pt x="21600" y="12825"/>
                    <a:pt x="21600" y="12825"/>
                  </a:cubicBezTo>
                  <a:cubicBezTo>
                    <a:pt x="20618" y="16031"/>
                    <a:pt x="16691" y="18562"/>
                    <a:pt x="11782" y="18900"/>
                  </a:cubicBezTo>
                  <a:close/>
                  <a:moveTo>
                    <a:pt x="10800" y="16200"/>
                  </a:moveTo>
                  <a:cubicBezTo>
                    <a:pt x="7118" y="16200"/>
                    <a:pt x="3927" y="14175"/>
                    <a:pt x="3927" y="11475"/>
                  </a:cubicBezTo>
                  <a:cubicBezTo>
                    <a:pt x="3927" y="4725"/>
                    <a:pt x="3927" y="4725"/>
                    <a:pt x="3927" y="4725"/>
                  </a:cubicBezTo>
                  <a:cubicBezTo>
                    <a:pt x="3927" y="2194"/>
                    <a:pt x="7118" y="0"/>
                    <a:pt x="10800" y="0"/>
                  </a:cubicBezTo>
                  <a:cubicBezTo>
                    <a:pt x="14482" y="0"/>
                    <a:pt x="17673" y="2194"/>
                    <a:pt x="17673" y="4725"/>
                  </a:cubicBezTo>
                  <a:cubicBezTo>
                    <a:pt x="17673" y="11475"/>
                    <a:pt x="17673" y="11475"/>
                    <a:pt x="17673" y="11475"/>
                  </a:cubicBezTo>
                  <a:cubicBezTo>
                    <a:pt x="17673" y="14175"/>
                    <a:pt x="14482" y="16200"/>
                    <a:pt x="10800" y="16200"/>
                  </a:cubicBezTo>
                  <a:close/>
                  <a:moveTo>
                    <a:pt x="15709" y="4725"/>
                  </a:moveTo>
                  <a:cubicBezTo>
                    <a:pt x="15709" y="2869"/>
                    <a:pt x="13500" y="1350"/>
                    <a:pt x="10800" y="1350"/>
                  </a:cubicBezTo>
                  <a:cubicBezTo>
                    <a:pt x="8100" y="1350"/>
                    <a:pt x="5891" y="2869"/>
                    <a:pt x="5891" y="4725"/>
                  </a:cubicBezTo>
                  <a:cubicBezTo>
                    <a:pt x="5891" y="11475"/>
                    <a:pt x="5891" y="11475"/>
                    <a:pt x="5891" y="11475"/>
                  </a:cubicBezTo>
                  <a:cubicBezTo>
                    <a:pt x="5891" y="13331"/>
                    <a:pt x="8100" y="14850"/>
                    <a:pt x="10800" y="14850"/>
                  </a:cubicBezTo>
                  <a:cubicBezTo>
                    <a:pt x="13500" y="14850"/>
                    <a:pt x="15709" y="13331"/>
                    <a:pt x="15709" y="11475"/>
                  </a:cubicBezTo>
                  <a:cubicBezTo>
                    <a:pt x="15709" y="4725"/>
                    <a:pt x="15709" y="4725"/>
                    <a:pt x="15709" y="4725"/>
                  </a:cubicBezTo>
                  <a:close/>
                  <a:moveTo>
                    <a:pt x="0" y="12825"/>
                  </a:moveTo>
                  <a:cubicBezTo>
                    <a:pt x="0" y="12488"/>
                    <a:pt x="491" y="12150"/>
                    <a:pt x="982" y="12150"/>
                  </a:cubicBezTo>
                  <a:cubicBezTo>
                    <a:pt x="1473" y="12150"/>
                    <a:pt x="1964" y="12488"/>
                    <a:pt x="1964" y="12825"/>
                  </a:cubicBezTo>
                  <a:cubicBezTo>
                    <a:pt x="736" y="12825"/>
                    <a:pt x="982" y="12825"/>
                    <a:pt x="0" y="12825"/>
                  </a:cubicBezTo>
                  <a:close/>
                  <a:moveTo>
                    <a:pt x="19636" y="12825"/>
                  </a:moveTo>
                  <a:cubicBezTo>
                    <a:pt x="19636" y="12488"/>
                    <a:pt x="20127" y="12150"/>
                    <a:pt x="20618" y="12150"/>
                  </a:cubicBezTo>
                  <a:cubicBezTo>
                    <a:pt x="21109" y="12150"/>
                    <a:pt x="21600" y="12488"/>
                    <a:pt x="21600" y="12825"/>
                  </a:cubicBezTo>
                  <a:cubicBezTo>
                    <a:pt x="20618" y="12825"/>
                    <a:pt x="20618" y="12825"/>
                    <a:pt x="19636" y="12825"/>
                  </a:cubicBezTo>
                  <a:close/>
                </a:path>
              </a:pathLst>
            </a:custGeom>
            <a:solidFill>
              <a:srgbClr val="FFFFFF"/>
            </a:solidFill>
            <a:ln w="12700">
              <a:miter lim="400000"/>
            </a:ln>
          </p:spPr>
          <p:txBody>
            <a:bodyPr lIns="22860" rIns="22860"/>
            <a:p>
              <a:pPr marL="0" marR="0" lvl="0" indent="0" defTabSz="1219200" eaLnBrk="1" fontAlgn="auto" latinLnBrk="0" hangingPunct="1">
                <a:lnSpc>
                  <a:spcPct val="100000"/>
                </a:lnSpc>
                <a:spcBef>
                  <a:spcPts val="0"/>
                </a:spcBef>
                <a:spcAft>
                  <a:spcPts val="0"/>
                </a:spcAft>
                <a:buClrTx/>
                <a:buSzTx/>
                <a:buFontTx/>
                <a:buNone/>
                <a:defRPr sz="4800">
                  <a:solidFill>
                    <a:srgbClr val="27282D"/>
                  </a:solidFill>
                  <a:latin typeface="Calibri"/>
                  <a:ea typeface="Calibri"/>
                  <a:cs typeface="Calibri"/>
                  <a:sym typeface="Calibri"/>
                </a:defRPr>
              </a:pPr>
              <a:endParaRPr kumimoji="0" sz="2400" b="0" i="0" u="none" strike="noStrike" kern="0" cap="none" spc="0" normalizeH="0" baseline="0" noProof="0" dirty="0">
                <a:ln>
                  <a:noFill/>
                </a:ln>
                <a:solidFill>
                  <a:srgbClr val="27282D"/>
                </a:solidFill>
                <a:effectLst/>
                <a:uLnTx/>
                <a:uFillTx/>
                <a:cs typeface="+mn-ea"/>
                <a:sym typeface="+mn-lt"/>
              </a:endParaRPr>
            </a:p>
          </p:txBody>
        </p:sp>
        <p:sp>
          <p:nvSpPr>
            <p:cNvPr id="27" name="图形"/>
            <p:cNvSpPr/>
            <p:nvPr/>
          </p:nvSpPr>
          <p:spPr>
            <a:xfrm>
              <a:off x="4923790" y="3569970"/>
              <a:ext cx="301625" cy="311150"/>
            </a:xfrm>
            <a:custGeom>
              <a:avLst/>
              <a:gdLst/>
              <a:ahLst/>
              <a:cxnLst>
                <a:cxn ang="0">
                  <a:pos x="wd2" y="hd2"/>
                </a:cxn>
                <a:cxn ang="5400000">
                  <a:pos x="wd2" y="hd2"/>
                </a:cxn>
                <a:cxn ang="10800000">
                  <a:pos x="wd2" y="hd2"/>
                </a:cxn>
                <a:cxn ang="16200000">
                  <a:pos x="wd2" y="hd2"/>
                </a:cxn>
              </a:cxnLst>
              <a:rect l="0" t="0" r="r" b="b"/>
              <a:pathLst>
                <a:path w="21600" h="21600" extrusionOk="0">
                  <a:moveTo>
                    <a:pt x="17419" y="13500"/>
                  </a:moveTo>
                  <a:cubicBezTo>
                    <a:pt x="16026" y="13500"/>
                    <a:pt x="14632" y="14175"/>
                    <a:pt x="13935" y="15356"/>
                  </a:cubicBezTo>
                  <a:cubicBezTo>
                    <a:pt x="7839" y="12656"/>
                    <a:pt x="7839" y="12656"/>
                    <a:pt x="7839" y="12656"/>
                  </a:cubicBezTo>
                  <a:cubicBezTo>
                    <a:pt x="8187" y="12150"/>
                    <a:pt x="8361" y="11475"/>
                    <a:pt x="8361" y="10800"/>
                  </a:cubicBezTo>
                  <a:cubicBezTo>
                    <a:pt x="8361" y="10125"/>
                    <a:pt x="8187" y="9619"/>
                    <a:pt x="8013" y="9113"/>
                  </a:cubicBezTo>
                  <a:cubicBezTo>
                    <a:pt x="14110" y="6412"/>
                    <a:pt x="14110" y="6412"/>
                    <a:pt x="14110" y="6412"/>
                  </a:cubicBezTo>
                  <a:cubicBezTo>
                    <a:pt x="14806" y="7425"/>
                    <a:pt x="16026" y="8100"/>
                    <a:pt x="17419" y="8100"/>
                  </a:cubicBezTo>
                  <a:cubicBezTo>
                    <a:pt x="19684" y="8100"/>
                    <a:pt x="21600" y="6244"/>
                    <a:pt x="21600" y="4050"/>
                  </a:cubicBezTo>
                  <a:cubicBezTo>
                    <a:pt x="21600" y="1856"/>
                    <a:pt x="19684" y="0"/>
                    <a:pt x="17419" y="0"/>
                  </a:cubicBezTo>
                  <a:cubicBezTo>
                    <a:pt x="15155" y="0"/>
                    <a:pt x="13239" y="1856"/>
                    <a:pt x="13239" y="4050"/>
                  </a:cubicBezTo>
                  <a:cubicBezTo>
                    <a:pt x="13239" y="4388"/>
                    <a:pt x="13239" y="4894"/>
                    <a:pt x="13413" y="5231"/>
                  </a:cubicBezTo>
                  <a:cubicBezTo>
                    <a:pt x="7142" y="7931"/>
                    <a:pt x="7142" y="7931"/>
                    <a:pt x="7142" y="7931"/>
                  </a:cubicBezTo>
                  <a:cubicBezTo>
                    <a:pt x="6445" y="7256"/>
                    <a:pt x="5400" y="6750"/>
                    <a:pt x="4181" y="6750"/>
                  </a:cubicBezTo>
                  <a:cubicBezTo>
                    <a:pt x="1916" y="6750"/>
                    <a:pt x="0" y="8606"/>
                    <a:pt x="0" y="10800"/>
                  </a:cubicBezTo>
                  <a:cubicBezTo>
                    <a:pt x="0" y="12994"/>
                    <a:pt x="1916" y="14850"/>
                    <a:pt x="4181" y="14850"/>
                  </a:cubicBezTo>
                  <a:cubicBezTo>
                    <a:pt x="5226" y="14850"/>
                    <a:pt x="6271" y="14513"/>
                    <a:pt x="6968" y="13838"/>
                  </a:cubicBezTo>
                  <a:cubicBezTo>
                    <a:pt x="13413" y="16538"/>
                    <a:pt x="13413" y="16538"/>
                    <a:pt x="13413" y="16538"/>
                  </a:cubicBezTo>
                  <a:cubicBezTo>
                    <a:pt x="13239" y="16875"/>
                    <a:pt x="13239" y="17213"/>
                    <a:pt x="13239" y="17550"/>
                  </a:cubicBezTo>
                  <a:cubicBezTo>
                    <a:pt x="13239" y="19744"/>
                    <a:pt x="15155" y="21600"/>
                    <a:pt x="17419" y="21600"/>
                  </a:cubicBezTo>
                  <a:cubicBezTo>
                    <a:pt x="19684" y="21600"/>
                    <a:pt x="21600" y="19744"/>
                    <a:pt x="21600" y="17550"/>
                  </a:cubicBezTo>
                  <a:cubicBezTo>
                    <a:pt x="21600" y="15356"/>
                    <a:pt x="19684" y="13500"/>
                    <a:pt x="17419" y="13500"/>
                  </a:cubicBezTo>
                  <a:close/>
                  <a:moveTo>
                    <a:pt x="17419" y="1350"/>
                  </a:moveTo>
                  <a:cubicBezTo>
                    <a:pt x="18987" y="1350"/>
                    <a:pt x="20206" y="2531"/>
                    <a:pt x="20206" y="4050"/>
                  </a:cubicBezTo>
                  <a:cubicBezTo>
                    <a:pt x="20206" y="5569"/>
                    <a:pt x="18987" y="6750"/>
                    <a:pt x="17419" y="6750"/>
                  </a:cubicBezTo>
                  <a:cubicBezTo>
                    <a:pt x="15852" y="6750"/>
                    <a:pt x="14632" y="5569"/>
                    <a:pt x="14632" y="4050"/>
                  </a:cubicBezTo>
                  <a:cubicBezTo>
                    <a:pt x="14632" y="2531"/>
                    <a:pt x="15852" y="1350"/>
                    <a:pt x="17419" y="1350"/>
                  </a:cubicBezTo>
                  <a:close/>
                  <a:moveTo>
                    <a:pt x="4181" y="13500"/>
                  </a:moveTo>
                  <a:cubicBezTo>
                    <a:pt x="2613" y="13500"/>
                    <a:pt x="1394" y="12319"/>
                    <a:pt x="1394" y="10800"/>
                  </a:cubicBezTo>
                  <a:cubicBezTo>
                    <a:pt x="1394" y="9281"/>
                    <a:pt x="2613" y="8100"/>
                    <a:pt x="4181" y="8100"/>
                  </a:cubicBezTo>
                  <a:cubicBezTo>
                    <a:pt x="5748" y="8100"/>
                    <a:pt x="6968" y="9281"/>
                    <a:pt x="6968" y="10800"/>
                  </a:cubicBezTo>
                  <a:cubicBezTo>
                    <a:pt x="6968" y="12319"/>
                    <a:pt x="5748" y="13500"/>
                    <a:pt x="4181" y="13500"/>
                  </a:cubicBezTo>
                  <a:close/>
                  <a:moveTo>
                    <a:pt x="17419" y="20250"/>
                  </a:moveTo>
                  <a:cubicBezTo>
                    <a:pt x="15852" y="20250"/>
                    <a:pt x="14632" y="19069"/>
                    <a:pt x="14632" y="17550"/>
                  </a:cubicBezTo>
                  <a:cubicBezTo>
                    <a:pt x="14632" y="16031"/>
                    <a:pt x="15852" y="14850"/>
                    <a:pt x="17419" y="14850"/>
                  </a:cubicBezTo>
                  <a:cubicBezTo>
                    <a:pt x="18987" y="14850"/>
                    <a:pt x="20206" y="16031"/>
                    <a:pt x="20206" y="17550"/>
                  </a:cubicBezTo>
                  <a:cubicBezTo>
                    <a:pt x="20206" y="19069"/>
                    <a:pt x="18987" y="20250"/>
                    <a:pt x="17419" y="20250"/>
                  </a:cubicBezTo>
                  <a:close/>
                </a:path>
              </a:pathLst>
            </a:custGeom>
            <a:solidFill>
              <a:srgbClr val="FFFFFF"/>
            </a:solidFill>
            <a:ln w="12700">
              <a:miter lim="400000"/>
            </a:ln>
          </p:spPr>
          <p:txBody>
            <a:bodyPr lIns="22860" rIns="22860"/>
            <a:p>
              <a:pPr marL="0" marR="0" lvl="0" indent="0" defTabSz="1219200" eaLnBrk="1" fontAlgn="auto" latinLnBrk="0" hangingPunct="1">
                <a:lnSpc>
                  <a:spcPct val="100000"/>
                </a:lnSpc>
                <a:spcBef>
                  <a:spcPts val="0"/>
                </a:spcBef>
                <a:spcAft>
                  <a:spcPts val="0"/>
                </a:spcAft>
                <a:buClrTx/>
                <a:buSzTx/>
                <a:buFontTx/>
                <a:buNone/>
                <a:defRPr sz="4800">
                  <a:solidFill>
                    <a:srgbClr val="27282D"/>
                  </a:solidFill>
                  <a:latin typeface="Calibri"/>
                  <a:ea typeface="Calibri"/>
                  <a:cs typeface="Calibri"/>
                  <a:sym typeface="Calibri"/>
                </a:defRPr>
              </a:pPr>
              <a:endParaRPr kumimoji="0" sz="2400" b="0" i="0" u="none" strike="noStrike" kern="0" cap="none" spc="0" normalizeH="0" baseline="0" noProof="0" dirty="0">
                <a:ln>
                  <a:noFill/>
                </a:ln>
                <a:solidFill>
                  <a:srgbClr val="27282D"/>
                </a:solidFill>
                <a:effectLst/>
                <a:uLnTx/>
                <a:uFillTx/>
                <a:cs typeface="+mn-ea"/>
                <a:sym typeface="+mn-lt"/>
              </a:endParaRPr>
            </a:p>
          </p:txBody>
        </p:sp>
        <p:sp>
          <p:nvSpPr>
            <p:cNvPr id="28" name="图形"/>
            <p:cNvSpPr/>
            <p:nvPr/>
          </p:nvSpPr>
          <p:spPr>
            <a:xfrm>
              <a:off x="5990590" y="2464435"/>
              <a:ext cx="311150" cy="309880"/>
            </a:xfrm>
            <a:custGeom>
              <a:avLst/>
              <a:gdLst/>
              <a:ahLst/>
              <a:cxnLst>
                <a:cxn ang="0">
                  <a:pos x="wd2" y="hd2"/>
                </a:cxn>
                <a:cxn ang="5400000">
                  <a:pos x="wd2" y="hd2"/>
                </a:cxn>
                <a:cxn ang="10800000">
                  <a:pos x="wd2" y="hd2"/>
                </a:cxn>
                <a:cxn ang="16200000">
                  <a:pos x="wd2" y="hd2"/>
                </a:cxn>
              </a:cxnLst>
              <a:rect l="0" t="0" r="r" b="b"/>
              <a:pathLst>
                <a:path w="21600" h="21600" extrusionOk="0">
                  <a:moveTo>
                    <a:pt x="19406" y="13838"/>
                  </a:moveTo>
                  <a:cubicBezTo>
                    <a:pt x="19238" y="13838"/>
                    <a:pt x="19238" y="13838"/>
                    <a:pt x="19238" y="13838"/>
                  </a:cubicBezTo>
                  <a:cubicBezTo>
                    <a:pt x="19238" y="14175"/>
                    <a:pt x="19069" y="14344"/>
                    <a:pt x="18900" y="14681"/>
                  </a:cubicBezTo>
                  <a:cubicBezTo>
                    <a:pt x="19069" y="14850"/>
                    <a:pt x="19069" y="14850"/>
                    <a:pt x="19069" y="14850"/>
                  </a:cubicBezTo>
                  <a:cubicBezTo>
                    <a:pt x="19406" y="15188"/>
                    <a:pt x="19575" y="15694"/>
                    <a:pt x="19575" y="16369"/>
                  </a:cubicBezTo>
                  <a:cubicBezTo>
                    <a:pt x="19575" y="17044"/>
                    <a:pt x="19238" y="17550"/>
                    <a:pt x="18900" y="18056"/>
                  </a:cubicBezTo>
                  <a:cubicBezTo>
                    <a:pt x="18056" y="18900"/>
                    <a:pt x="18056" y="18900"/>
                    <a:pt x="18056" y="18900"/>
                  </a:cubicBezTo>
                  <a:cubicBezTo>
                    <a:pt x="17550" y="19406"/>
                    <a:pt x="16875" y="19575"/>
                    <a:pt x="16369" y="19575"/>
                  </a:cubicBezTo>
                  <a:cubicBezTo>
                    <a:pt x="15694" y="19575"/>
                    <a:pt x="15188" y="19406"/>
                    <a:pt x="14850" y="19069"/>
                  </a:cubicBezTo>
                  <a:cubicBezTo>
                    <a:pt x="14681" y="18900"/>
                    <a:pt x="14681" y="18900"/>
                    <a:pt x="14681" y="18900"/>
                  </a:cubicBezTo>
                  <a:cubicBezTo>
                    <a:pt x="14344" y="19069"/>
                    <a:pt x="14175" y="19237"/>
                    <a:pt x="13838" y="19237"/>
                  </a:cubicBezTo>
                  <a:cubicBezTo>
                    <a:pt x="13838" y="19406"/>
                    <a:pt x="13838" y="19406"/>
                    <a:pt x="13838" y="19406"/>
                  </a:cubicBezTo>
                  <a:cubicBezTo>
                    <a:pt x="13669" y="20588"/>
                    <a:pt x="12656" y="21600"/>
                    <a:pt x="11475" y="21600"/>
                  </a:cubicBezTo>
                  <a:cubicBezTo>
                    <a:pt x="10125" y="21600"/>
                    <a:pt x="10125" y="21600"/>
                    <a:pt x="10125" y="21600"/>
                  </a:cubicBezTo>
                  <a:cubicBezTo>
                    <a:pt x="8944" y="21600"/>
                    <a:pt x="7931" y="20588"/>
                    <a:pt x="7762" y="19406"/>
                  </a:cubicBezTo>
                  <a:cubicBezTo>
                    <a:pt x="7762" y="19237"/>
                    <a:pt x="7762" y="19237"/>
                    <a:pt x="7762" y="19237"/>
                  </a:cubicBezTo>
                  <a:cubicBezTo>
                    <a:pt x="7425" y="19237"/>
                    <a:pt x="7256" y="19069"/>
                    <a:pt x="6919" y="18900"/>
                  </a:cubicBezTo>
                  <a:cubicBezTo>
                    <a:pt x="6750" y="19069"/>
                    <a:pt x="6750" y="19069"/>
                    <a:pt x="6750" y="19069"/>
                  </a:cubicBezTo>
                  <a:cubicBezTo>
                    <a:pt x="6412" y="19406"/>
                    <a:pt x="5906" y="19575"/>
                    <a:pt x="5231" y="19575"/>
                  </a:cubicBezTo>
                  <a:cubicBezTo>
                    <a:pt x="4725" y="19575"/>
                    <a:pt x="4050" y="19406"/>
                    <a:pt x="3544" y="18900"/>
                  </a:cubicBezTo>
                  <a:cubicBezTo>
                    <a:pt x="2700" y="18056"/>
                    <a:pt x="2700" y="18056"/>
                    <a:pt x="2700" y="18056"/>
                  </a:cubicBezTo>
                  <a:cubicBezTo>
                    <a:pt x="2363" y="17550"/>
                    <a:pt x="2025" y="17044"/>
                    <a:pt x="2025" y="16369"/>
                  </a:cubicBezTo>
                  <a:cubicBezTo>
                    <a:pt x="2025" y="15694"/>
                    <a:pt x="2194" y="15188"/>
                    <a:pt x="2531" y="14850"/>
                  </a:cubicBezTo>
                  <a:cubicBezTo>
                    <a:pt x="2700" y="14681"/>
                    <a:pt x="2700" y="14681"/>
                    <a:pt x="2700" y="14681"/>
                  </a:cubicBezTo>
                  <a:cubicBezTo>
                    <a:pt x="2531" y="14344"/>
                    <a:pt x="2363" y="14175"/>
                    <a:pt x="2363" y="13838"/>
                  </a:cubicBezTo>
                  <a:cubicBezTo>
                    <a:pt x="2194" y="13838"/>
                    <a:pt x="2194" y="13838"/>
                    <a:pt x="2194" y="13838"/>
                  </a:cubicBezTo>
                  <a:cubicBezTo>
                    <a:pt x="1012" y="13669"/>
                    <a:pt x="0" y="12656"/>
                    <a:pt x="0" y="11475"/>
                  </a:cubicBezTo>
                  <a:cubicBezTo>
                    <a:pt x="0" y="10294"/>
                    <a:pt x="0" y="10294"/>
                    <a:pt x="0" y="10294"/>
                  </a:cubicBezTo>
                  <a:cubicBezTo>
                    <a:pt x="0" y="8944"/>
                    <a:pt x="1012" y="7931"/>
                    <a:pt x="2194" y="7762"/>
                  </a:cubicBezTo>
                  <a:cubicBezTo>
                    <a:pt x="2363" y="7762"/>
                    <a:pt x="2363" y="7762"/>
                    <a:pt x="2363" y="7762"/>
                  </a:cubicBezTo>
                  <a:cubicBezTo>
                    <a:pt x="2363" y="7425"/>
                    <a:pt x="2531" y="7256"/>
                    <a:pt x="2700" y="6919"/>
                  </a:cubicBezTo>
                  <a:cubicBezTo>
                    <a:pt x="2531" y="6750"/>
                    <a:pt x="2531" y="6750"/>
                    <a:pt x="2531" y="6750"/>
                  </a:cubicBezTo>
                  <a:cubicBezTo>
                    <a:pt x="2194" y="6412"/>
                    <a:pt x="2025" y="5906"/>
                    <a:pt x="2025" y="5231"/>
                  </a:cubicBezTo>
                  <a:cubicBezTo>
                    <a:pt x="2025" y="4725"/>
                    <a:pt x="2363" y="4050"/>
                    <a:pt x="2700" y="3544"/>
                  </a:cubicBezTo>
                  <a:cubicBezTo>
                    <a:pt x="3544" y="2700"/>
                    <a:pt x="3544" y="2700"/>
                    <a:pt x="3544" y="2700"/>
                  </a:cubicBezTo>
                  <a:cubicBezTo>
                    <a:pt x="4050" y="2362"/>
                    <a:pt x="4725" y="2025"/>
                    <a:pt x="5231" y="2025"/>
                  </a:cubicBezTo>
                  <a:cubicBezTo>
                    <a:pt x="5906" y="2025"/>
                    <a:pt x="6412" y="2194"/>
                    <a:pt x="6750" y="2531"/>
                  </a:cubicBezTo>
                  <a:cubicBezTo>
                    <a:pt x="6919" y="2700"/>
                    <a:pt x="6919" y="2700"/>
                    <a:pt x="6919" y="2700"/>
                  </a:cubicBezTo>
                  <a:cubicBezTo>
                    <a:pt x="7256" y="2531"/>
                    <a:pt x="7425" y="2531"/>
                    <a:pt x="7762" y="2362"/>
                  </a:cubicBezTo>
                  <a:cubicBezTo>
                    <a:pt x="7762" y="2194"/>
                    <a:pt x="7762" y="2194"/>
                    <a:pt x="7762" y="2194"/>
                  </a:cubicBezTo>
                  <a:cubicBezTo>
                    <a:pt x="7931" y="1012"/>
                    <a:pt x="8944" y="0"/>
                    <a:pt x="10125" y="0"/>
                  </a:cubicBezTo>
                  <a:cubicBezTo>
                    <a:pt x="11475" y="0"/>
                    <a:pt x="11475" y="0"/>
                    <a:pt x="11475" y="0"/>
                  </a:cubicBezTo>
                  <a:cubicBezTo>
                    <a:pt x="12656" y="0"/>
                    <a:pt x="13669" y="1012"/>
                    <a:pt x="13838" y="2194"/>
                  </a:cubicBezTo>
                  <a:cubicBezTo>
                    <a:pt x="13838" y="2362"/>
                    <a:pt x="13838" y="2362"/>
                    <a:pt x="13838" y="2362"/>
                  </a:cubicBezTo>
                  <a:cubicBezTo>
                    <a:pt x="14175" y="2531"/>
                    <a:pt x="14344" y="2531"/>
                    <a:pt x="14681" y="2700"/>
                  </a:cubicBezTo>
                  <a:cubicBezTo>
                    <a:pt x="14850" y="2531"/>
                    <a:pt x="14850" y="2531"/>
                    <a:pt x="14850" y="2531"/>
                  </a:cubicBezTo>
                  <a:cubicBezTo>
                    <a:pt x="15188" y="2194"/>
                    <a:pt x="15694" y="2025"/>
                    <a:pt x="16369" y="2025"/>
                  </a:cubicBezTo>
                  <a:cubicBezTo>
                    <a:pt x="16875" y="2025"/>
                    <a:pt x="17550" y="2362"/>
                    <a:pt x="18056" y="2700"/>
                  </a:cubicBezTo>
                  <a:cubicBezTo>
                    <a:pt x="18900" y="3544"/>
                    <a:pt x="18900" y="3544"/>
                    <a:pt x="18900" y="3544"/>
                  </a:cubicBezTo>
                  <a:cubicBezTo>
                    <a:pt x="19238" y="4050"/>
                    <a:pt x="19575" y="4725"/>
                    <a:pt x="19575" y="5231"/>
                  </a:cubicBezTo>
                  <a:cubicBezTo>
                    <a:pt x="19575" y="5906"/>
                    <a:pt x="19406" y="6412"/>
                    <a:pt x="19069" y="6919"/>
                  </a:cubicBezTo>
                  <a:cubicBezTo>
                    <a:pt x="18900" y="6919"/>
                    <a:pt x="18900" y="6919"/>
                    <a:pt x="18900" y="6919"/>
                  </a:cubicBezTo>
                  <a:cubicBezTo>
                    <a:pt x="19069" y="7256"/>
                    <a:pt x="19238" y="7594"/>
                    <a:pt x="19238" y="7762"/>
                  </a:cubicBezTo>
                  <a:cubicBezTo>
                    <a:pt x="19406" y="7762"/>
                    <a:pt x="19406" y="7762"/>
                    <a:pt x="19406" y="7762"/>
                  </a:cubicBezTo>
                  <a:cubicBezTo>
                    <a:pt x="20588" y="7931"/>
                    <a:pt x="21600" y="8944"/>
                    <a:pt x="21600" y="10294"/>
                  </a:cubicBezTo>
                  <a:cubicBezTo>
                    <a:pt x="21600" y="11475"/>
                    <a:pt x="21600" y="11475"/>
                    <a:pt x="21600" y="11475"/>
                  </a:cubicBezTo>
                  <a:cubicBezTo>
                    <a:pt x="21600" y="12656"/>
                    <a:pt x="20588" y="13669"/>
                    <a:pt x="19406" y="13838"/>
                  </a:cubicBezTo>
                  <a:close/>
                  <a:moveTo>
                    <a:pt x="20250" y="10294"/>
                  </a:moveTo>
                  <a:cubicBezTo>
                    <a:pt x="20250" y="9619"/>
                    <a:pt x="19744" y="9112"/>
                    <a:pt x="19069" y="9112"/>
                  </a:cubicBezTo>
                  <a:cubicBezTo>
                    <a:pt x="18225" y="8775"/>
                    <a:pt x="18225" y="8775"/>
                    <a:pt x="18225" y="8775"/>
                  </a:cubicBezTo>
                  <a:cubicBezTo>
                    <a:pt x="18056" y="8100"/>
                    <a:pt x="17719" y="7594"/>
                    <a:pt x="17550" y="7087"/>
                  </a:cubicBezTo>
                  <a:cubicBezTo>
                    <a:pt x="17888" y="6244"/>
                    <a:pt x="17888" y="6244"/>
                    <a:pt x="17888" y="6244"/>
                  </a:cubicBezTo>
                  <a:cubicBezTo>
                    <a:pt x="18394" y="5737"/>
                    <a:pt x="18394" y="5062"/>
                    <a:pt x="17888" y="4556"/>
                  </a:cubicBezTo>
                  <a:cubicBezTo>
                    <a:pt x="17044" y="3712"/>
                    <a:pt x="17044" y="3712"/>
                    <a:pt x="17044" y="3712"/>
                  </a:cubicBezTo>
                  <a:cubicBezTo>
                    <a:pt x="16875" y="3544"/>
                    <a:pt x="16706" y="3206"/>
                    <a:pt x="16369" y="3206"/>
                  </a:cubicBezTo>
                  <a:cubicBezTo>
                    <a:pt x="16031" y="3206"/>
                    <a:pt x="15694" y="3544"/>
                    <a:pt x="15356" y="3712"/>
                  </a:cubicBezTo>
                  <a:cubicBezTo>
                    <a:pt x="14513" y="4219"/>
                    <a:pt x="14513" y="4219"/>
                    <a:pt x="14513" y="4219"/>
                  </a:cubicBezTo>
                  <a:cubicBezTo>
                    <a:pt x="14006" y="3881"/>
                    <a:pt x="13500" y="3544"/>
                    <a:pt x="12825" y="3375"/>
                  </a:cubicBezTo>
                  <a:cubicBezTo>
                    <a:pt x="12656" y="2531"/>
                    <a:pt x="12656" y="2531"/>
                    <a:pt x="12656" y="2531"/>
                  </a:cubicBezTo>
                  <a:cubicBezTo>
                    <a:pt x="12656" y="1856"/>
                    <a:pt x="11981" y="1350"/>
                    <a:pt x="11306" y="1350"/>
                  </a:cubicBezTo>
                  <a:cubicBezTo>
                    <a:pt x="10294" y="1350"/>
                    <a:pt x="10294" y="1350"/>
                    <a:pt x="10294" y="1350"/>
                  </a:cubicBezTo>
                  <a:cubicBezTo>
                    <a:pt x="9619" y="1350"/>
                    <a:pt x="8944" y="1856"/>
                    <a:pt x="8944" y="2531"/>
                  </a:cubicBezTo>
                  <a:cubicBezTo>
                    <a:pt x="8775" y="3375"/>
                    <a:pt x="8775" y="3375"/>
                    <a:pt x="8775" y="3375"/>
                  </a:cubicBezTo>
                  <a:cubicBezTo>
                    <a:pt x="8100" y="3544"/>
                    <a:pt x="7594" y="3712"/>
                    <a:pt x="6919" y="4050"/>
                  </a:cubicBezTo>
                  <a:cubicBezTo>
                    <a:pt x="6075" y="3544"/>
                    <a:pt x="6075" y="3544"/>
                    <a:pt x="6075" y="3544"/>
                  </a:cubicBezTo>
                  <a:cubicBezTo>
                    <a:pt x="5906" y="3375"/>
                    <a:pt x="5738" y="3375"/>
                    <a:pt x="5400" y="3375"/>
                  </a:cubicBezTo>
                  <a:cubicBezTo>
                    <a:pt x="5062" y="3375"/>
                    <a:pt x="4725" y="3544"/>
                    <a:pt x="4556" y="3712"/>
                  </a:cubicBezTo>
                  <a:cubicBezTo>
                    <a:pt x="3713" y="4556"/>
                    <a:pt x="3713" y="4556"/>
                    <a:pt x="3713" y="4556"/>
                  </a:cubicBezTo>
                  <a:cubicBezTo>
                    <a:pt x="3206" y="5062"/>
                    <a:pt x="3206" y="5737"/>
                    <a:pt x="3713" y="6244"/>
                  </a:cubicBezTo>
                  <a:cubicBezTo>
                    <a:pt x="4050" y="7087"/>
                    <a:pt x="4050" y="7087"/>
                    <a:pt x="4050" y="7087"/>
                  </a:cubicBezTo>
                  <a:cubicBezTo>
                    <a:pt x="3881" y="7594"/>
                    <a:pt x="3544" y="8100"/>
                    <a:pt x="3375" y="8775"/>
                  </a:cubicBezTo>
                  <a:cubicBezTo>
                    <a:pt x="2531" y="9112"/>
                    <a:pt x="2531" y="9112"/>
                    <a:pt x="2531" y="9112"/>
                  </a:cubicBezTo>
                  <a:cubicBezTo>
                    <a:pt x="1856" y="9112"/>
                    <a:pt x="1350" y="9619"/>
                    <a:pt x="1350" y="10294"/>
                  </a:cubicBezTo>
                  <a:cubicBezTo>
                    <a:pt x="1350" y="11475"/>
                    <a:pt x="1350" y="11475"/>
                    <a:pt x="1350" y="11475"/>
                  </a:cubicBezTo>
                  <a:cubicBezTo>
                    <a:pt x="1350" y="11981"/>
                    <a:pt x="1856" y="12656"/>
                    <a:pt x="2531" y="12656"/>
                  </a:cubicBezTo>
                  <a:cubicBezTo>
                    <a:pt x="3375" y="12825"/>
                    <a:pt x="3375" y="12825"/>
                    <a:pt x="3375" y="12825"/>
                  </a:cubicBezTo>
                  <a:cubicBezTo>
                    <a:pt x="3544" y="13500"/>
                    <a:pt x="3881" y="14006"/>
                    <a:pt x="4050" y="14512"/>
                  </a:cubicBezTo>
                  <a:cubicBezTo>
                    <a:pt x="3713" y="15356"/>
                    <a:pt x="3713" y="15356"/>
                    <a:pt x="3713" y="15356"/>
                  </a:cubicBezTo>
                  <a:cubicBezTo>
                    <a:pt x="3206" y="15862"/>
                    <a:pt x="3206" y="16706"/>
                    <a:pt x="3713" y="17044"/>
                  </a:cubicBezTo>
                  <a:cubicBezTo>
                    <a:pt x="4556" y="17887"/>
                    <a:pt x="4556" y="17887"/>
                    <a:pt x="4556" y="17887"/>
                  </a:cubicBezTo>
                  <a:cubicBezTo>
                    <a:pt x="4725" y="18225"/>
                    <a:pt x="5062" y="18225"/>
                    <a:pt x="5400" y="18225"/>
                  </a:cubicBezTo>
                  <a:cubicBezTo>
                    <a:pt x="5738" y="18225"/>
                    <a:pt x="5906" y="18225"/>
                    <a:pt x="6244" y="17887"/>
                  </a:cubicBezTo>
                  <a:cubicBezTo>
                    <a:pt x="7088" y="17550"/>
                    <a:pt x="7088" y="17550"/>
                    <a:pt x="7088" y="17550"/>
                  </a:cubicBezTo>
                  <a:cubicBezTo>
                    <a:pt x="7594" y="17887"/>
                    <a:pt x="8100" y="18056"/>
                    <a:pt x="8775" y="18225"/>
                  </a:cubicBezTo>
                  <a:cubicBezTo>
                    <a:pt x="8944" y="19069"/>
                    <a:pt x="8944" y="19069"/>
                    <a:pt x="8944" y="19069"/>
                  </a:cubicBezTo>
                  <a:cubicBezTo>
                    <a:pt x="8944" y="19744"/>
                    <a:pt x="9619" y="20250"/>
                    <a:pt x="10294" y="20250"/>
                  </a:cubicBezTo>
                  <a:cubicBezTo>
                    <a:pt x="11306" y="20250"/>
                    <a:pt x="11306" y="20250"/>
                    <a:pt x="11306" y="20250"/>
                  </a:cubicBezTo>
                  <a:cubicBezTo>
                    <a:pt x="11981" y="20250"/>
                    <a:pt x="12656" y="19744"/>
                    <a:pt x="12656" y="19069"/>
                  </a:cubicBezTo>
                  <a:cubicBezTo>
                    <a:pt x="12825" y="18225"/>
                    <a:pt x="12825" y="18225"/>
                    <a:pt x="12825" y="18225"/>
                  </a:cubicBezTo>
                  <a:cubicBezTo>
                    <a:pt x="13500" y="18056"/>
                    <a:pt x="14006" y="17887"/>
                    <a:pt x="14513" y="17550"/>
                  </a:cubicBezTo>
                  <a:cubicBezTo>
                    <a:pt x="15356" y="17887"/>
                    <a:pt x="15356" y="17887"/>
                    <a:pt x="15356" y="17887"/>
                  </a:cubicBezTo>
                  <a:cubicBezTo>
                    <a:pt x="15694" y="18225"/>
                    <a:pt x="15862" y="18225"/>
                    <a:pt x="16200" y="18225"/>
                  </a:cubicBezTo>
                  <a:cubicBezTo>
                    <a:pt x="16538" y="18225"/>
                    <a:pt x="16875" y="18225"/>
                    <a:pt x="17044" y="17887"/>
                  </a:cubicBezTo>
                  <a:cubicBezTo>
                    <a:pt x="17888" y="17044"/>
                    <a:pt x="17888" y="17044"/>
                    <a:pt x="17888" y="17044"/>
                  </a:cubicBezTo>
                  <a:cubicBezTo>
                    <a:pt x="18394" y="16706"/>
                    <a:pt x="18394" y="15862"/>
                    <a:pt x="17888" y="15356"/>
                  </a:cubicBezTo>
                  <a:cubicBezTo>
                    <a:pt x="17550" y="14512"/>
                    <a:pt x="17550" y="14512"/>
                    <a:pt x="17550" y="14512"/>
                  </a:cubicBezTo>
                  <a:cubicBezTo>
                    <a:pt x="17719" y="14006"/>
                    <a:pt x="18056" y="13500"/>
                    <a:pt x="18225" y="12825"/>
                  </a:cubicBezTo>
                  <a:cubicBezTo>
                    <a:pt x="19069" y="12656"/>
                    <a:pt x="19069" y="12656"/>
                    <a:pt x="19069" y="12656"/>
                  </a:cubicBezTo>
                  <a:cubicBezTo>
                    <a:pt x="19744" y="12656"/>
                    <a:pt x="20250" y="11981"/>
                    <a:pt x="20250" y="11475"/>
                  </a:cubicBezTo>
                  <a:cubicBezTo>
                    <a:pt x="20250" y="10294"/>
                    <a:pt x="20250" y="10294"/>
                    <a:pt x="20250" y="10294"/>
                  </a:cubicBezTo>
                  <a:close/>
                  <a:moveTo>
                    <a:pt x="10800" y="14175"/>
                  </a:moveTo>
                  <a:cubicBezTo>
                    <a:pt x="8944" y="14175"/>
                    <a:pt x="7425" y="12656"/>
                    <a:pt x="7425" y="10800"/>
                  </a:cubicBezTo>
                  <a:cubicBezTo>
                    <a:pt x="7425" y="8944"/>
                    <a:pt x="8944" y="7425"/>
                    <a:pt x="10800" y="7425"/>
                  </a:cubicBezTo>
                  <a:cubicBezTo>
                    <a:pt x="12656" y="7425"/>
                    <a:pt x="14175" y="8944"/>
                    <a:pt x="14175" y="10800"/>
                  </a:cubicBezTo>
                  <a:cubicBezTo>
                    <a:pt x="14175" y="12656"/>
                    <a:pt x="12656" y="14175"/>
                    <a:pt x="10800" y="14175"/>
                  </a:cubicBezTo>
                  <a:close/>
                  <a:moveTo>
                    <a:pt x="10800" y="8775"/>
                  </a:moveTo>
                  <a:cubicBezTo>
                    <a:pt x="9619" y="8775"/>
                    <a:pt x="8775" y="9619"/>
                    <a:pt x="8775" y="10800"/>
                  </a:cubicBezTo>
                  <a:cubicBezTo>
                    <a:pt x="8775" y="11981"/>
                    <a:pt x="9619" y="12825"/>
                    <a:pt x="10800" y="12825"/>
                  </a:cubicBezTo>
                  <a:cubicBezTo>
                    <a:pt x="11981" y="12825"/>
                    <a:pt x="12825" y="11981"/>
                    <a:pt x="12825" y="10800"/>
                  </a:cubicBezTo>
                  <a:cubicBezTo>
                    <a:pt x="12825" y="9619"/>
                    <a:pt x="11981" y="8775"/>
                    <a:pt x="10800" y="8775"/>
                  </a:cubicBezTo>
                  <a:close/>
                </a:path>
              </a:pathLst>
            </a:custGeom>
            <a:solidFill>
              <a:srgbClr val="FFFFFF"/>
            </a:solidFill>
            <a:ln w="12700">
              <a:miter lim="400000"/>
            </a:ln>
          </p:spPr>
          <p:txBody>
            <a:bodyPr lIns="22860" rIns="22860"/>
            <a:p>
              <a:pPr marL="0" marR="0" lvl="0" indent="0" defTabSz="1219200" eaLnBrk="1" fontAlgn="auto" latinLnBrk="0" hangingPunct="1">
                <a:lnSpc>
                  <a:spcPct val="100000"/>
                </a:lnSpc>
                <a:spcBef>
                  <a:spcPts val="0"/>
                </a:spcBef>
                <a:spcAft>
                  <a:spcPts val="0"/>
                </a:spcAft>
                <a:buClrTx/>
                <a:buSzTx/>
                <a:buFontTx/>
                <a:buNone/>
                <a:defRPr sz="4800">
                  <a:solidFill>
                    <a:srgbClr val="27282D"/>
                  </a:solidFill>
                  <a:latin typeface="Calibri"/>
                  <a:ea typeface="Calibri"/>
                  <a:cs typeface="Calibri"/>
                  <a:sym typeface="Calibri"/>
                </a:defRPr>
              </a:pPr>
              <a:endParaRPr kumimoji="0" sz="2400" b="0" i="0" u="none" strike="noStrike" kern="0" cap="none" spc="0" normalizeH="0" baseline="0" noProof="0" dirty="0">
                <a:ln>
                  <a:noFill/>
                </a:ln>
                <a:solidFill>
                  <a:srgbClr val="27282D"/>
                </a:solidFill>
                <a:effectLst/>
                <a:uLnTx/>
                <a:uFillTx/>
                <a:cs typeface="+mn-ea"/>
                <a:sym typeface="+mn-lt"/>
              </a:endParaRPr>
            </a:p>
          </p:txBody>
        </p:sp>
        <p:sp>
          <p:nvSpPr>
            <p:cNvPr id="29" name="图形"/>
            <p:cNvSpPr/>
            <p:nvPr/>
          </p:nvSpPr>
          <p:spPr>
            <a:xfrm>
              <a:off x="5986780" y="4714875"/>
              <a:ext cx="311150" cy="309880"/>
            </a:xfrm>
            <a:custGeom>
              <a:avLst/>
              <a:gdLst/>
              <a:ahLst/>
              <a:cxnLst>
                <a:cxn ang="0">
                  <a:pos x="wd2" y="hd2"/>
                </a:cxn>
                <a:cxn ang="5400000">
                  <a:pos x="wd2" y="hd2"/>
                </a:cxn>
                <a:cxn ang="10800000">
                  <a:pos x="wd2" y="hd2"/>
                </a:cxn>
                <a:cxn ang="16200000">
                  <a:pos x="wd2" y="hd2"/>
                </a:cxn>
              </a:cxnLst>
              <a:rect l="0" t="0" r="r" b="b"/>
              <a:pathLst>
                <a:path w="21600" h="21600" extrusionOk="0">
                  <a:moveTo>
                    <a:pt x="19575" y="17550"/>
                  </a:moveTo>
                  <a:cubicBezTo>
                    <a:pt x="14175" y="17550"/>
                    <a:pt x="14175" y="17550"/>
                    <a:pt x="14175" y="17550"/>
                  </a:cubicBezTo>
                  <a:cubicBezTo>
                    <a:pt x="14175" y="20250"/>
                    <a:pt x="14175" y="20250"/>
                    <a:pt x="14175" y="20250"/>
                  </a:cubicBezTo>
                  <a:cubicBezTo>
                    <a:pt x="14850" y="20250"/>
                    <a:pt x="14850" y="20250"/>
                    <a:pt x="14850" y="20250"/>
                  </a:cubicBezTo>
                  <a:cubicBezTo>
                    <a:pt x="15188" y="20250"/>
                    <a:pt x="15525" y="20588"/>
                    <a:pt x="15525" y="20925"/>
                  </a:cubicBezTo>
                  <a:cubicBezTo>
                    <a:pt x="15525" y="21262"/>
                    <a:pt x="15188" y="21600"/>
                    <a:pt x="14850" y="21600"/>
                  </a:cubicBezTo>
                  <a:cubicBezTo>
                    <a:pt x="6750" y="21600"/>
                    <a:pt x="6750" y="21600"/>
                    <a:pt x="6750" y="21600"/>
                  </a:cubicBezTo>
                  <a:cubicBezTo>
                    <a:pt x="6412" y="21600"/>
                    <a:pt x="6075" y="21262"/>
                    <a:pt x="6075" y="20925"/>
                  </a:cubicBezTo>
                  <a:cubicBezTo>
                    <a:pt x="6075" y="20588"/>
                    <a:pt x="6412" y="20250"/>
                    <a:pt x="6750" y="20250"/>
                  </a:cubicBezTo>
                  <a:cubicBezTo>
                    <a:pt x="7425" y="20250"/>
                    <a:pt x="7425" y="20250"/>
                    <a:pt x="7425" y="20250"/>
                  </a:cubicBezTo>
                  <a:cubicBezTo>
                    <a:pt x="7425" y="17550"/>
                    <a:pt x="7425" y="17550"/>
                    <a:pt x="7425" y="17550"/>
                  </a:cubicBezTo>
                  <a:cubicBezTo>
                    <a:pt x="2025" y="17550"/>
                    <a:pt x="2025" y="17550"/>
                    <a:pt x="2025" y="17550"/>
                  </a:cubicBezTo>
                  <a:cubicBezTo>
                    <a:pt x="844" y="17550"/>
                    <a:pt x="0" y="16706"/>
                    <a:pt x="0" y="15525"/>
                  </a:cubicBezTo>
                  <a:cubicBezTo>
                    <a:pt x="0" y="2025"/>
                    <a:pt x="0" y="2025"/>
                    <a:pt x="0" y="2025"/>
                  </a:cubicBezTo>
                  <a:cubicBezTo>
                    <a:pt x="0" y="844"/>
                    <a:pt x="844" y="0"/>
                    <a:pt x="2025" y="0"/>
                  </a:cubicBezTo>
                  <a:cubicBezTo>
                    <a:pt x="19575" y="0"/>
                    <a:pt x="19575" y="0"/>
                    <a:pt x="19575" y="0"/>
                  </a:cubicBezTo>
                  <a:cubicBezTo>
                    <a:pt x="20756" y="0"/>
                    <a:pt x="21600" y="844"/>
                    <a:pt x="21600" y="2025"/>
                  </a:cubicBezTo>
                  <a:cubicBezTo>
                    <a:pt x="21600" y="15525"/>
                    <a:pt x="21600" y="15525"/>
                    <a:pt x="21600" y="15525"/>
                  </a:cubicBezTo>
                  <a:cubicBezTo>
                    <a:pt x="21600" y="16706"/>
                    <a:pt x="20756" y="17550"/>
                    <a:pt x="19575" y="17550"/>
                  </a:cubicBezTo>
                  <a:close/>
                  <a:moveTo>
                    <a:pt x="8775" y="20250"/>
                  </a:moveTo>
                  <a:cubicBezTo>
                    <a:pt x="12825" y="20250"/>
                    <a:pt x="12825" y="20250"/>
                    <a:pt x="12825" y="20250"/>
                  </a:cubicBezTo>
                  <a:cubicBezTo>
                    <a:pt x="12825" y="17550"/>
                    <a:pt x="12825" y="17550"/>
                    <a:pt x="12825" y="17550"/>
                  </a:cubicBezTo>
                  <a:cubicBezTo>
                    <a:pt x="8775" y="17550"/>
                    <a:pt x="8775" y="17550"/>
                    <a:pt x="8775" y="17550"/>
                  </a:cubicBezTo>
                  <a:cubicBezTo>
                    <a:pt x="8775" y="20250"/>
                    <a:pt x="8775" y="20250"/>
                    <a:pt x="8775" y="20250"/>
                  </a:cubicBezTo>
                  <a:close/>
                  <a:moveTo>
                    <a:pt x="20250" y="2700"/>
                  </a:moveTo>
                  <a:cubicBezTo>
                    <a:pt x="20250" y="2025"/>
                    <a:pt x="19575" y="1350"/>
                    <a:pt x="18900" y="1350"/>
                  </a:cubicBezTo>
                  <a:cubicBezTo>
                    <a:pt x="2700" y="1350"/>
                    <a:pt x="2700" y="1350"/>
                    <a:pt x="2700" y="1350"/>
                  </a:cubicBezTo>
                  <a:cubicBezTo>
                    <a:pt x="2025" y="1350"/>
                    <a:pt x="1350" y="2025"/>
                    <a:pt x="1350" y="2700"/>
                  </a:cubicBezTo>
                  <a:cubicBezTo>
                    <a:pt x="1350" y="12825"/>
                    <a:pt x="1350" y="12825"/>
                    <a:pt x="1350" y="12825"/>
                  </a:cubicBezTo>
                  <a:cubicBezTo>
                    <a:pt x="20250" y="12825"/>
                    <a:pt x="20250" y="12825"/>
                    <a:pt x="20250" y="12825"/>
                  </a:cubicBezTo>
                  <a:cubicBezTo>
                    <a:pt x="20250" y="2700"/>
                    <a:pt x="20250" y="2700"/>
                    <a:pt x="20250" y="2700"/>
                  </a:cubicBezTo>
                  <a:close/>
                  <a:moveTo>
                    <a:pt x="20250" y="14175"/>
                  </a:moveTo>
                  <a:cubicBezTo>
                    <a:pt x="1350" y="14175"/>
                    <a:pt x="1350" y="14175"/>
                    <a:pt x="1350" y="14175"/>
                  </a:cubicBezTo>
                  <a:cubicBezTo>
                    <a:pt x="1350" y="14850"/>
                    <a:pt x="1350" y="14850"/>
                    <a:pt x="1350" y="14850"/>
                  </a:cubicBezTo>
                  <a:cubicBezTo>
                    <a:pt x="1350" y="15694"/>
                    <a:pt x="2025" y="16200"/>
                    <a:pt x="2700" y="16200"/>
                  </a:cubicBezTo>
                  <a:cubicBezTo>
                    <a:pt x="18900" y="16200"/>
                    <a:pt x="18900" y="16200"/>
                    <a:pt x="18900" y="16200"/>
                  </a:cubicBezTo>
                  <a:cubicBezTo>
                    <a:pt x="19575" y="16200"/>
                    <a:pt x="20250" y="15694"/>
                    <a:pt x="20250" y="14850"/>
                  </a:cubicBezTo>
                  <a:cubicBezTo>
                    <a:pt x="20250" y="14175"/>
                    <a:pt x="20250" y="14175"/>
                    <a:pt x="20250" y="14175"/>
                  </a:cubicBezTo>
                  <a:close/>
                </a:path>
              </a:pathLst>
            </a:custGeom>
            <a:solidFill>
              <a:srgbClr val="FFFFFF"/>
            </a:solidFill>
            <a:ln w="12700">
              <a:miter lim="400000"/>
            </a:ln>
          </p:spPr>
          <p:txBody>
            <a:bodyPr lIns="22860" rIns="22860"/>
            <a:p>
              <a:pPr marL="0" marR="0" lvl="0" indent="0" defTabSz="1219200" eaLnBrk="1" fontAlgn="auto" latinLnBrk="0" hangingPunct="1">
                <a:lnSpc>
                  <a:spcPct val="100000"/>
                </a:lnSpc>
                <a:spcBef>
                  <a:spcPts val="0"/>
                </a:spcBef>
                <a:spcAft>
                  <a:spcPts val="0"/>
                </a:spcAft>
                <a:buClrTx/>
                <a:buSzTx/>
                <a:buFontTx/>
                <a:buNone/>
                <a:defRPr sz="4800">
                  <a:solidFill>
                    <a:srgbClr val="27282D"/>
                  </a:solidFill>
                  <a:latin typeface="Calibri"/>
                  <a:ea typeface="Calibri"/>
                  <a:cs typeface="Calibri"/>
                  <a:sym typeface="Calibri"/>
                </a:defRPr>
              </a:pPr>
              <a:endParaRPr kumimoji="0" sz="2400" b="0" i="0" u="none" strike="noStrike" kern="0" cap="none" spc="0" normalizeH="0" baseline="0" noProof="0" dirty="0">
                <a:ln>
                  <a:noFill/>
                </a:ln>
                <a:solidFill>
                  <a:srgbClr val="27282D"/>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800" advTm="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8617" y="198326"/>
            <a:ext cx="4985551" cy="548640"/>
            <a:chOff x="303867" y="255476"/>
            <a:chExt cx="4985551" cy="548640"/>
          </a:xfrm>
        </p:grpSpPr>
        <p:sp>
          <p:nvSpPr>
            <p:cNvPr id="6" name="矩形 5"/>
            <p:cNvSpPr/>
            <p:nvPr/>
          </p:nvSpPr>
          <p:spPr>
            <a:xfrm>
              <a:off x="839338" y="255476"/>
              <a:ext cx="4450080" cy="548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noProof="0" dirty="0">
                  <a:ln w="0">
                    <a:noFill/>
                  </a:ln>
                  <a:solidFill>
                    <a:prstClr val="black">
                      <a:lumMod val="65000"/>
                      <a:lumOff val="35000"/>
                    </a:prstClr>
                  </a:solidFill>
                  <a:uLnTx/>
                  <a:uFillTx/>
                  <a:cs typeface="+mn-ea"/>
                  <a:sym typeface="+mn-lt"/>
                </a:rPr>
                <a:t>存在的主要问题及改进情况</a:t>
              </a:r>
            </a:p>
          </p:txBody>
        </p:sp>
        <p:grpSp>
          <p:nvGrpSpPr>
            <p:cNvPr id="7" name="组合 6"/>
            <p:cNvGrpSpPr/>
            <p:nvPr/>
          </p:nvGrpSpPr>
          <p:grpSpPr>
            <a:xfrm>
              <a:off x="303867" y="255476"/>
              <a:ext cx="523221" cy="523220"/>
              <a:chOff x="465792" y="255476"/>
              <a:chExt cx="523221" cy="523220"/>
            </a:xfrm>
          </p:grpSpPr>
          <p:sp>
            <p:nvSpPr>
              <p:cNvPr id="9" name="泪滴形 8"/>
              <p:cNvSpPr/>
              <p:nvPr/>
            </p:nvSpPr>
            <p:spPr>
              <a:xfrm>
                <a:off x="465792" y="255476"/>
                <a:ext cx="523221" cy="52322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nvSpPr>
            <p:spPr>
              <a:xfrm>
                <a:off x="541375" y="331059"/>
                <a:ext cx="372055" cy="3720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椭圆 11"/>
              <p:cNvSpPr/>
              <p:nvPr/>
            </p:nvSpPr>
            <p:spPr>
              <a:xfrm>
                <a:off x="621160" y="410844"/>
                <a:ext cx="212484" cy="212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grpSp>
        <p:nvGrpSpPr>
          <p:cNvPr id="2" name="组合 1"/>
          <p:cNvGrpSpPr/>
          <p:nvPr/>
        </p:nvGrpSpPr>
        <p:grpSpPr>
          <a:xfrm>
            <a:off x="809828" y="1190153"/>
            <a:ext cx="3114675" cy="4823260"/>
            <a:chOff x="1139073" y="1379446"/>
            <a:chExt cx="2951985" cy="4571325"/>
          </a:xfrm>
        </p:grpSpPr>
        <p:grpSp>
          <p:nvGrpSpPr>
            <p:cNvPr id="10" name="Группа 44"/>
            <p:cNvGrpSpPr/>
            <p:nvPr/>
          </p:nvGrpSpPr>
          <p:grpSpPr>
            <a:xfrm>
              <a:off x="1139073" y="1379446"/>
              <a:ext cx="2951985" cy="4571325"/>
              <a:chOff x="9312476" y="3690442"/>
              <a:chExt cx="5904654" cy="9143708"/>
            </a:xfrm>
          </p:grpSpPr>
          <p:grpSp>
            <p:nvGrpSpPr>
              <p:cNvPr id="16" name="Группа 48"/>
              <p:cNvGrpSpPr/>
              <p:nvPr/>
            </p:nvGrpSpPr>
            <p:grpSpPr>
              <a:xfrm>
                <a:off x="10969175" y="11347370"/>
                <a:ext cx="2591252" cy="1486780"/>
                <a:chOff x="10969175" y="11347370"/>
                <a:chExt cx="2591252" cy="1486780"/>
              </a:xfrm>
            </p:grpSpPr>
            <p:sp>
              <p:nvSpPr>
                <p:cNvPr id="20" name="Freeform 218"/>
                <p:cNvSpPr/>
                <p:nvPr/>
              </p:nvSpPr>
              <p:spPr bwMode="auto">
                <a:xfrm>
                  <a:off x="10969175" y="11347370"/>
                  <a:ext cx="2591252" cy="382315"/>
                </a:xfrm>
                <a:custGeom>
                  <a:avLst/>
                  <a:gdLst>
                    <a:gd name="T0" fmla="*/ 829 w 829"/>
                    <a:gd name="T1" fmla="*/ 60 h 121"/>
                    <a:gd name="T2" fmla="*/ 768 w 829"/>
                    <a:gd name="T3" fmla="*/ 121 h 121"/>
                    <a:gd name="T4" fmla="*/ 60 w 829"/>
                    <a:gd name="T5" fmla="*/ 121 h 121"/>
                    <a:gd name="T6" fmla="*/ 0 w 829"/>
                    <a:gd name="T7" fmla="*/ 60 h 121"/>
                    <a:gd name="T8" fmla="*/ 0 w 829"/>
                    <a:gd name="T9" fmla="*/ 60 h 121"/>
                    <a:gd name="T10" fmla="*/ 60 w 829"/>
                    <a:gd name="T11" fmla="*/ 0 h 121"/>
                    <a:gd name="T12" fmla="*/ 768 w 829"/>
                    <a:gd name="T13" fmla="*/ 0 h 121"/>
                    <a:gd name="T14" fmla="*/ 829 w 829"/>
                    <a:gd name="T15" fmla="*/ 6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9" h="121">
                      <a:moveTo>
                        <a:pt x="829" y="60"/>
                      </a:moveTo>
                      <a:cubicBezTo>
                        <a:pt x="829" y="94"/>
                        <a:pt x="801" y="121"/>
                        <a:pt x="768" y="121"/>
                      </a:cubicBezTo>
                      <a:cubicBezTo>
                        <a:pt x="60" y="121"/>
                        <a:pt x="60" y="121"/>
                        <a:pt x="60" y="121"/>
                      </a:cubicBezTo>
                      <a:cubicBezTo>
                        <a:pt x="27" y="121"/>
                        <a:pt x="0" y="94"/>
                        <a:pt x="0" y="60"/>
                      </a:cubicBezTo>
                      <a:cubicBezTo>
                        <a:pt x="0" y="60"/>
                        <a:pt x="0" y="60"/>
                        <a:pt x="0" y="60"/>
                      </a:cubicBezTo>
                      <a:cubicBezTo>
                        <a:pt x="0" y="27"/>
                        <a:pt x="27" y="0"/>
                        <a:pt x="60" y="0"/>
                      </a:cubicBezTo>
                      <a:cubicBezTo>
                        <a:pt x="768" y="0"/>
                        <a:pt x="768" y="0"/>
                        <a:pt x="768" y="0"/>
                      </a:cubicBezTo>
                      <a:cubicBezTo>
                        <a:pt x="801" y="0"/>
                        <a:pt x="829" y="27"/>
                        <a:pt x="829" y="60"/>
                      </a:cubicBezTo>
                      <a:close/>
                    </a:path>
                  </a:pathLst>
                </a:custGeom>
                <a:pattFill prst="ltDnDiag">
                  <a:fgClr>
                    <a:schemeClr val="tx2">
                      <a:lumMod val="20000"/>
                      <a:lumOff val="80000"/>
                    </a:schemeClr>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900" b="0" i="0" u="none" strike="noStrike" kern="1200" cap="none" spc="0" normalizeH="0" baseline="0" noProof="0" dirty="0">
                    <a:ln>
                      <a:noFill/>
                    </a:ln>
                    <a:solidFill>
                      <a:prstClr val="white"/>
                    </a:solidFill>
                    <a:effectLst/>
                    <a:uLnTx/>
                    <a:uFillTx/>
                    <a:cs typeface="+mn-ea"/>
                    <a:sym typeface="+mn-lt"/>
                  </a:endParaRPr>
                </a:p>
              </p:txBody>
            </p:sp>
            <p:sp>
              <p:nvSpPr>
                <p:cNvPr id="21" name="Freeform 219"/>
                <p:cNvSpPr/>
                <p:nvPr/>
              </p:nvSpPr>
              <p:spPr bwMode="auto">
                <a:xfrm>
                  <a:off x="10969175" y="11899603"/>
                  <a:ext cx="2591252" cy="382315"/>
                </a:xfrm>
                <a:custGeom>
                  <a:avLst/>
                  <a:gdLst>
                    <a:gd name="T0" fmla="*/ 829 w 829"/>
                    <a:gd name="T1" fmla="*/ 61 h 121"/>
                    <a:gd name="T2" fmla="*/ 768 w 829"/>
                    <a:gd name="T3" fmla="*/ 121 h 121"/>
                    <a:gd name="T4" fmla="*/ 60 w 829"/>
                    <a:gd name="T5" fmla="*/ 121 h 121"/>
                    <a:gd name="T6" fmla="*/ 0 w 829"/>
                    <a:gd name="T7" fmla="*/ 61 h 121"/>
                    <a:gd name="T8" fmla="*/ 0 w 829"/>
                    <a:gd name="T9" fmla="*/ 61 h 121"/>
                    <a:gd name="T10" fmla="*/ 60 w 829"/>
                    <a:gd name="T11" fmla="*/ 0 h 121"/>
                    <a:gd name="T12" fmla="*/ 768 w 829"/>
                    <a:gd name="T13" fmla="*/ 0 h 121"/>
                    <a:gd name="T14" fmla="*/ 829 w 829"/>
                    <a:gd name="T15" fmla="*/ 6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9" h="121">
                      <a:moveTo>
                        <a:pt x="829" y="61"/>
                      </a:moveTo>
                      <a:cubicBezTo>
                        <a:pt x="829" y="94"/>
                        <a:pt x="801" y="121"/>
                        <a:pt x="768" y="121"/>
                      </a:cubicBezTo>
                      <a:cubicBezTo>
                        <a:pt x="60" y="121"/>
                        <a:pt x="60" y="121"/>
                        <a:pt x="60" y="121"/>
                      </a:cubicBezTo>
                      <a:cubicBezTo>
                        <a:pt x="27" y="121"/>
                        <a:pt x="0" y="94"/>
                        <a:pt x="0" y="61"/>
                      </a:cubicBezTo>
                      <a:cubicBezTo>
                        <a:pt x="0" y="61"/>
                        <a:pt x="0" y="61"/>
                        <a:pt x="0" y="61"/>
                      </a:cubicBezTo>
                      <a:cubicBezTo>
                        <a:pt x="0" y="27"/>
                        <a:pt x="27" y="0"/>
                        <a:pt x="60" y="0"/>
                      </a:cubicBezTo>
                      <a:cubicBezTo>
                        <a:pt x="768" y="0"/>
                        <a:pt x="768" y="0"/>
                        <a:pt x="768" y="0"/>
                      </a:cubicBezTo>
                      <a:cubicBezTo>
                        <a:pt x="801" y="0"/>
                        <a:pt x="829" y="27"/>
                        <a:pt x="829" y="61"/>
                      </a:cubicBezTo>
                      <a:close/>
                    </a:path>
                  </a:pathLst>
                </a:custGeom>
                <a:pattFill prst="ltDnDiag">
                  <a:fgClr>
                    <a:schemeClr val="tx2">
                      <a:lumMod val="20000"/>
                      <a:lumOff val="80000"/>
                    </a:schemeClr>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900" b="0" i="0" u="none" strike="noStrike" kern="1200" cap="none" spc="0" normalizeH="0" baseline="0" noProof="0" dirty="0">
                    <a:ln>
                      <a:noFill/>
                    </a:ln>
                    <a:solidFill>
                      <a:prstClr val="white"/>
                    </a:solidFill>
                    <a:effectLst/>
                    <a:uLnTx/>
                    <a:uFillTx/>
                    <a:cs typeface="+mn-ea"/>
                    <a:sym typeface="+mn-lt"/>
                  </a:endParaRPr>
                </a:p>
              </p:txBody>
            </p:sp>
            <p:sp>
              <p:nvSpPr>
                <p:cNvPr id="22" name="Freeform 220"/>
                <p:cNvSpPr/>
                <p:nvPr/>
              </p:nvSpPr>
              <p:spPr bwMode="auto">
                <a:xfrm>
                  <a:off x="11383352" y="12451835"/>
                  <a:ext cx="1762898" cy="382315"/>
                </a:xfrm>
                <a:custGeom>
                  <a:avLst/>
                  <a:gdLst>
                    <a:gd name="T0" fmla="*/ 563 w 563"/>
                    <a:gd name="T1" fmla="*/ 60 h 120"/>
                    <a:gd name="T2" fmla="*/ 502 w 563"/>
                    <a:gd name="T3" fmla="*/ 120 h 120"/>
                    <a:gd name="T4" fmla="*/ 60 w 563"/>
                    <a:gd name="T5" fmla="*/ 120 h 120"/>
                    <a:gd name="T6" fmla="*/ 0 w 563"/>
                    <a:gd name="T7" fmla="*/ 60 h 120"/>
                    <a:gd name="T8" fmla="*/ 0 w 563"/>
                    <a:gd name="T9" fmla="*/ 60 h 120"/>
                    <a:gd name="T10" fmla="*/ 60 w 563"/>
                    <a:gd name="T11" fmla="*/ 0 h 120"/>
                    <a:gd name="T12" fmla="*/ 502 w 563"/>
                    <a:gd name="T13" fmla="*/ 0 h 120"/>
                    <a:gd name="T14" fmla="*/ 563 w 563"/>
                    <a:gd name="T15" fmla="*/ 6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3" h="120">
                      <a:moveTo>
                        <a:pt x="563" y="60"/>
                      </a:moveTo>
                      <a:cubicBezTo>
                        <a:pt x="563" y="93"/>
                        <a:pt x="536" y="120"/>
                        <a:pt x="502" y="120"/>
                      </a:cubicBezTo>
                      <a:cubicBezTo>
                        <a:pt x="60" y="120"/>
                        <a:pt x="60" y="120"/>
                        <a:pt x="60" y="120"/>
                      </a:cubicBezTo>
                      <a:cubicBezTo>
                        <a:pt x="27" y="120"/>
                        <a:pt x="0" y="93"/>
                        <a:pt x="0" y="60"/>
                      </a:cubicBezTo>
                      <a:cubicBezTo>
                        <a:pt x="0" y="60"/>
                        <a:pt x="0" y="60"/>
                        <a:pt x="0" y="60"/>
                      </a:cubicBezTo>
                      <a:cubicBezTo>
                        <a:pt x="0" y="27"/>
                        <a:pt x="27" y="0"/>
                        <a:pt x="60" y="0"/>
                      </a:cubicBezTo>
                      <a:cubicBezTo>
                        <a:pt x="502" y="0"/>
                        <a:pt x="502" y="0"/>
                        <a:pt x="502" y="0"/>
                      </a:cubicBezTo>
                      <a:cubicBezTo>
                        <a:pt x="536" y="0"/>
                        <a:pt x="563" y="27"/>
                        <a:pt x="563" y="60"/>
                      </a:cubicBezTo>
                      <a:close/>
                    </a:path>
                  </a:pathLst>
                </a:custGeom>
                <a:pattFill prst="ltDnDiag">
                  <a:fgClr>
                    <a:schemeClr val="tx2">
                      <a:lumMod val="20000"/>
                      <a:lumOff val="80000"/>
                    </a:schemeClr>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900" b="0" i="0" u="none" strike="noStrike" kern="1200" cap="none" spc="0" normalizeH="0" baseline="0" noProof="0" dirty="0">
                    <a:ln>
                      <a:noFill/>
                    </a:ln>
                    <a:solidFill>
                      <a:prstClr val="white"/>
                    </a:solidFill>
                    <a:effectLst/>
                    <a:uLnTx/>
                    <a:uFillTx/>
                    <a:cs typeface="+mn-ea"/>
                    <a:sym typeface="+mn-lt"/>
                  </a:endParaRPr>
                </a:p>
              </p:txBody>
            </p:sp>
          </p:grpSp>
          <p:sp>
            <p:nvSpPr>
              <p:cNvPr id="17" name="Freeform 229"/>
              <p:cNvSpPr/>
              <p:nvPr/>
            </p:nvSpPr>
            <p:spPr bwMode="auto">
              <a:xfrm>
                <a:off x="9386818" y="3690442"/>
                <a:ext cx="5755975" cy="2389474"/>
              </a:xfrm>
              <a:custGeom>
                <a:avLst/>
                <a:gdLst>
                  <a:gd name="T0" fmla="*/ 36 w 1844"/>
                  <a:gd name="T1" fmla="*/ 765 h 765"/>
                  <a:gd name="T2" fmla="*/ 9 w 1844"/>
                  <a:gd name="T3" fmla="*/ 752 h 765"/>
                  <a:gd name="T4" fmla="*/ 3 w 1844"/>
                  <a:gd name="T5" fmla="*/ 723 h 765"/>
                  <a:gd name="T6" fmla="*/ 333 w 1844"/>
                  <a:gd name="T7" fmla="*/ 206 h 765"/>
                  <a:gd name="T8" fmla="*/ 922 w 1844"/>
                  <a:gd name="T9" fmla="*/ 0 h 765"/>
                  <a:gd name="T10" fmla="*/ 1511 w 1844"/>
                  <a:gd name="T11" fmla="*/ 206 h 765"/>
                  <a:gd name="T12" fmla="*/ 1842 w 1844"/>
                  <a:gd name="T13" fmla="*/ 723 h 765"/>
                  <a:gd name="T14" fmla="*/ 1835 w 1844"/>
                  <a:gd name="T15" fmla="*/ 752 h 765"/>
                  <a:gd name="T16" fmla="*/ 1809 w 1844"/>
                  <a:gd name="T17" fmla="*/ 765 h 765"/>
                  <a:gd name="T18" fmla="*/ 36 w 1844"/>
                  <a:gd name="T19"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4" h="765">
                    <a:moveTo>
                      <a:pt x="36" y="765"/>
                    </a:moveTo>
                    <a:cubicBezTo>
                      <a:pt x="25" y="765"/>
                      <a:pt x="15" y="760"/>
                      <a:pt x="9" y="752"/>
                    </a:cubicBezTo>
                    <a:cubicBezTo>
                      <a:pt x="2" y="744"/>
                      <a:pt x="0" y="733"/>
                      <a:pt x="3" y="723"/>
                    </a:cubicBezTo>
                    <a:cubicBezTo>
                      <a:pt x="52" y="520"/>
                      <a:pt x="169" y="337"/>
                      <a:pt x="333" y="206"/>
                    </a:cubicBezTo>
                    <a:cubicBezTo>
                      <a:pt x="502" y="71"/>
                      <a:pt x="706" y="0"/>
                      <a:pt x="922" y="0"/>
                    </a:cubicBezTo>
                    <a:cubicBezTo>
                      <a:pt x="1139" y="0"/>
                      <a:pt x="1343" y="71"/>
                      <a:pt x="1511" y="206"/>
                    </a:cubicBezTo>
                    <a:cubicBezTo>
                      <a:pt x="1675" y="337"/>
                      <a:pt x="1793" y="520"/>
                      <a:pt x="1842" y="723"/>
                    </a:cubicBezTo>
                    <a:cubicBezTo>
                      <a:pt x="1844" y="733"/>
                      <a:pt x="1842" y="744"/>
                      <a:pt x="1835" y="752"/>
                    </a:cubicBezTo>
                    <a:cubicBezTo>
                      <a:pt x="1829" y="760"/>
                      <a:pt x="1819" y="765"/>
                      <a:pt x="1809" y="765"/>
                    </a:cubicBezTo>
                    <a:lnTo>
                      <a:pt x="36" y="765"/>
                    </a:lnTo>
                    <a:close/>
                  </a:path>
                </a:pathLst>
              </a:custGeom>
              <a:solidFill>
                <a:srgbClr val="0070C0"/>
              </a:solidFill>
              <a:ln>
                <a:noFill/>
              </a:ln>
            </p:spPr>
            <p:txBody>
              <a:bodyPr vert="horz" wrap="square" lIns="45715" tIns="22857" rIns="45715" bIns="2285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900" b="0" i="0" u="none" strike="noStrike" kern="1200" cap="none" spc="0" normalizeH="0" baseline="0" noProof="0" dirty="0">
                  <a:ln>
                    <a:noFill/>
                  </a:ln>
                  <a:solidFill>
                    <a:prstClr val="black"/>
                  </a:solidFill>
                  <a:effectLst/>
                  <a:uLnTx/>
                  <a:uFillTx/>
                  <a:cs typeface="+mn-ea"/>
                  <a:sym typeface="+mn-lt"/>
                </a:endParaRPr>
              </a:p>
            </p:txBody>
          </p:sp>
          <p:sp>
            <p:nvSpPr>
              <p:cNvPr id="18" name="Freeform 230"/>
              <p:cNvSpPr/>
              <p:nvPr/>
            </p:nvSpPr>
            <p:spPr bwMode="auto">
              <a:xfrm>
                <a:off x="10162064" y="8671165"/>
                <a:ext cx="4205470" cy="2431955"/>
              </a:xfrm>
              <a:custGeom>
                <a:avLst/>
                <a:gdLst>
                  <a:gd name="T0" fmla="*/ 363 w 1349"/>
                  <a:gd name="T1" fmla="*/ 780 h 780"/>
                  <a:gd name="T2" fmla="*/ 306 w 1349"/>
                  <a:gd name="T3" fmla="*/ 723 h 780"/>
                  <a:gd name="T4" fmla="*/ 306 w 1349"/>
                  <a:gd name="T5" fmla="*/ 613 h 780"/>
                  <a:gd name="T6" fmla="*/ 6 w 1349"/>
                  <a:gd name="T7" fmla="*/ 52 h 780"/>
                  <a:gd name="T8" fmla="*/ 6 w 1349"/>
                  <a:gd name="T9" fmla="*/ 18 h 780"/>
                  <a:gd name="T10" fmla="*/ 35 w 1349"/>
                  <a:gd name="T11" fmla="*/ 0 h 780"/>
                  <a:gd name="T12" fmla="*/ 1313 w 1349"/>
                  <a:gd name="T13" fmla="*/ 0 h 780"/>
                  <a:gd name="T14" fmla="*/ 1343 w 1349"/>
                  <a:gd name="T15" fmla="*/ 18 h 780"/>
                  <a:gd name="T16" fmla="*/ 1342 w 1349"/>
                  <a:gd name="T17" fmla="*/ 52 h 780"/>
                  <a:gd name="T18" fmla="*/ 1043 w 1349"/>
                  <a:gd name="T19" fmla="*/ 613 h 780"/>
                  <a:gd name="T20" fmla="*/ 1043 w 1349"/>
                  <a:gd name="T21" fmla="*/ 723 h 780"/>
                  <a:gd name="T22" fmla="*/ 986 w 1349"/>
                  <a:gd name="T23" fmla="*/ 780 h 780"/>
                  <a:gd name="T24" fmla="*/ 363 w 1349"/>
                  <a:gd name="T25"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9" h="780">
                    <a:moveTo>
                      <a:pt x="363" y="780"/>
                    </a:moveTo>
                    <a:cubicBezTo>
                      <a:pt x="331" y="780"/>
                      <a:pt x="306" y="755"/>
                      <a:pt x="306" y="723"/>
                    </a:cubicBezTo>
                    <a:cubicBezTo>
                      <a:pt x="306" y="613"/>
                      <a:pt x="306" y="613"/>
                      <a:pt x="306" y="613"/>
                    </a:cubicBezTo>
                    <a:cubicBezTo>
                      <a:pt x="306" y="517"/>
                      <a:pt x="188" y="342"/>
                      <a:pt x="6" y="52"/>
                    </a:cubicBezTo>
                    <a:cubicBezTo>
                      <a:pt x="0" y="42"/>
                      <a:pt x="0" y="29"/>
                      <a:pt x="6" y="18"/>
                    </a:cubicBezTo>
                    <a:cubicBezTo>
                      <a:pt x="12" y="7"/>
                      <a:pt x="23" y="0"/>
                      <a:pt x="35" y="0"/>
                    </a:cubicBezTo>
                    <a:cubicBezTo>
                      <a:pt x="1313" y="0"/>
                      <a:pt x="1313" y="0"/>
                      <a:pt x="1313" y="0"/>
                    </a:cubicBezTo>
                    <a:cubicBezTo>
                      <a:pt x="1325" y="0"/>
                      <a:pt x="1337" y="7"/>
                      <a:pt x="1343" y="18"/>
                    </a:cubicBezTo>
                    <a:cubicBezTo>
                      <a:pt x="1349" y="29"/>
                      <a:pt x="1348" y="42"/>
                      <a:pt x="1342" y="52"/>
                    </a:cubicBezTo>
                    <a:cubicBezTo>
                      <a:pt x="1161" y="342"/>
                      <a:pt x="1043" y="517"/>
                      <a:pt x="1043" y="613"/>
                    </a:cubicBezTo>
                    <a:cubicBezTo>
                      <a:pt x="1043" y="723"/>
                      <a:pt x="1043" y="723"/>
                      <a:pt x="1043" y="723"/>
                    </a:cubicBezTo>
                    <a:cubicBezTo>
                      <a:pt x="1043" y="755"/>
                      <a:pt x="1017" y="780"/>
                      <a:pt x="986" y="780"/>
                    </a:cubicBezTo>
                    <a:lnTo>
                      <a:pt x="363" y="780"/>
                    </a:lnTo>
                    <a:close/>
                  </a:path>
                </a:pathLst>
              </a:custGeom>
              <a:solidFill>
                <a:srgbClr val="0070C0"/>
              </a:solidFill>
              <a:ln>
                <a:noFill/>
              </a:ln>
            </p:spPr>
            <p:txBody>
              <a:bodyPr vert="horz" wrap="square" lIns="45715" tIns="22857" rIns="45715" bIns="2285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900" b="0" i="0" u="none" strike="noStrike" kern="1200" cap="none" spc="0" normalizeH="0" baseline="0" noProof="0" dirty="0">
                  <a:ln>
                    <a:noFill/>
                  </a:ln>
                  <a:solidFill>
                    <a:prstClr val="black"/>
                  </a:solidFill>
                  <a:effectLst/>
                  <a:uLnTx/>
                  <a:uFillTx/>
                  <a:cs typeface="+mn-ea"/>
                  <a:sym typeface="+mn-lt"/>
                </a:endParaRPr>
              </a:p>
            </p:txBody>
          </p:sp>
          <p:sp>
            <p:nvSpPr>
              <p:cNvPr id="19" name="Freeform 231"/>
              <p:cNvSpPr/>
              <p:nvPr/>
            </p:nvSpPr>
            <p:spPr bwMode="auto">
              <a:xfrm>
                <a:off x="9312476" y="6217972"/>
                <a:ext cx="5904654" cy="2304513"/>
              </a:xfrm>
              <a:custGeom>
                <a:avLst/>
                <a:gdLst>
                  <a:gd name="T0" fmla="*/ 232 w 1892"/>
                  <a:gd name="T1" fmla="*/ 737 h 737"/>
                  <a:gd name="T2" fmla="*/ 204 w 1892"/>
                  <a:gd name="T3" fmla="*/ 723 h 737"/>
                  <a:gd name="T4" fmla="*/ 199 w 1892"/>
                  <a:gd name="T5" fmla="*/ 715 h 737"/>
                  <a:gd name="T6" fmla="*/ 161 w 1892"/>
                  <a:gd name="T7" fmla="*/ 662 h 737"/>
                  <a:gd name="T8" fmla="*/ 160 w 1892"/>
                  <a:gd name="T9" fmla="*/ 661 h 737"/>
                  <a:gd name="T10" fmla="*/ 89 w 1892"/>
                  <a:gd name="T11" fmla="*/ 536 h 737"/>
                  <a:gd name="T12" fmla="*/ 0 w 1892"/>
                  <a:gd name="T13" fmla="*/ 135 h 737"/>
                  <a:gd name="T14" fmla="*/ 6 w 1892"/>
                  <a:gd name="T15" fmla="*/ 30 h 737"/>
                  <a:gd name="T16" fmla="*/ 40 w 1892"/>
                  <a:gd name="T17" fmla="*/ 0 h 737"/>
                  <a:gd name="T18" fmla="*/ 1853 w 1892"/>
                  <a:gd name="T19" fmla="*/ 0 h 737"/>
                  <a:gd name="T20" fmla="*/ 1886 w 1892"/>
                  <a:gd name="T21" fmla="*/ 30 h 737"/>
                  <a:gd name="T22" fmla="*/ 1892 w 1892"/>
                  <a:gd name="T23" fmla="*/ 135 h 737"/>
                  <a:gd name="T24" fmla="*/ 1803 w 1892"/>
                  <a:gd name="T25" fmla="*/ 536 h 737"/>
                  <a:gd name="T26" fmla="*/ 1732 w 1892"/>
                  <a:gd name="T27" fmla="*/ 661 h 737"/>
                  <a:gd name="T28" fmla="*/ 1732 w 1892"/>
                  <a:gd name="T29" fmla="*/ 662 h 737"/>
                  <a:gd name="T30" fmla="*/ 1694 w 1892"/>
                  <a:gd name="T31" fmla="*/ 715 h 737"/>
                  <a:gd name="T32" fmla="*/ 1688 w 1892"/>
                  <a:gd name="T33" fmla="*/ 723 h 737"/>
                  <a:gd name="T34" fmla="*/ 1660 w 1892"/>
                  <a:gd name="T35" fmla="*/ 737 h 737"/>
                  <a:gd name="T36" fmla="*/ 232 w 1892"/>
                  <a:gd name="T37" fmla="*/ 7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2" h="737">
                    <a:moveTo>
                      <a:pt x="232" y="737"/>
                    </a:moveTo>
                    <a:cubicBezTo>
                      <a:pt x="221" y="737"/>
                      <a:pt x="211" y="732"/>
                      <a:pt x="204" y="723"/>
                    </a:cubicBezTo>
                    <a:cubicBezTo>
                      <a:pt x="199" y="715"/>
                      <a:pt x="199" y="715"/>
                      <a:pt x="199" y="715"/>
                    </a:cubicBezTo>
                    <a:cubicBezTo>
                      <a:pt x="185" y="698"/>
                      <a:pt x="173" y="680"/>
                      <a:pt x="161" y="662"/>
                    </a:cubicBezTo>
                    <a:cubicBezTo>
                      <a:pt x="161" y="662"/>
                      <a:pt x="160" y="661"/>
                      <a:pt x="160" y="661"/>
                    </a:cubicBezTo>
                    <a:cubicBezTo>
                      <a:pt x="133" y="621"/>
                      <a:pt x="109" y="579"/>
                      <a:pt x="89" y="536"/>
                    </a:cubicBezTo>
                    <a:cubicBezTo>
                      <a:pt x="30" y="410"/>
                      <a:pt x="0" y="275"/>
                      <a:pt x="0" y="135"/>
                    </a:cubicBezTo>
                    <a:cubicBezTo>
                      <a:pt x="0" y="100"/>
                      <a:pt x="2" y="65"/>
                      <a:pt x="6" y="30"/>
                    </a:cubicBezTo>
                    <a:cubicBezTo>
                      <a:pt x="8" y="13"/>
                      <a:pt x="22" y="0"/>
                      <a:pt x="40" y="0"/>
                    </a:cubicBezTo>
                    <a:cubicBezTo>
                      <a:pt x="1853" y="0"/>
                      <a:pt x="1853" y="0"/>
                      <a:pt x="1853" y="0"/>
                    </a:cubicBezTo>
                    <a:cubicBezTo>
                      <a:pt x="1870" y="0"/>
                      <a:pt x="1885" y="13"/>
                      <a:pt x="1886" y="30"/>
                    </a:cubicBezTo>
                    <a:cubicBezTo>
                      <a:pt x="1890" y="65"/>
                      <a:pt x="1892" y="100"/>
                      <a:pt x="1892" y="135"/>
                    </a:cubicBezTo>
                    <a:cubicBezTo>
                      <a:pt x="1892" y="275"/>
                      <a:pt x="1862" y="410"/>
                      <a:pt x="1803" y="536"/>
                    </a:cubicBezTo>
                    <a:cubicBezTo>
                      <a:pt x="1783" y="579"/>
                      <a:pt x="1759" y="621"/>
                      <a:pt x="1732" y="661"/>
                    </a:cubicBezTo>
                    <a:cubicBezTo>
                      <a:pt x="1732" y="661"/>
                      <a:pt x="1732" y="662"/>
                      <a:pt x="1732" y="662"/>
                    </a:cubicBezTo>
                    <a:cubicBezTo>
                      <a:pt x="1720" y="680"/>
                      <a:pt x="1707" y="698"/>
                      <a:pt x="1694" y="715"/>
                    </a:cubicBezTo>
                    <a:cubicBezTo>
                      <a:pt x="1688" y="723"/>
                      <a:pt x="1688" y="723"/>
                      <a:pt x="1688" y="723"/>
                    </a:cubicBezTo>
                    <a:cubicBezTo>
                      <a:pt x="1682" y="732"/>
                      <a:pt x="1671" y="737"/>
                      <a:pt x="1660" y="737"/>
                    </a:cubicBezTo>
                    <a:lnTo>
                      <a:pt x="232" y="737"/>
                    </a:lnTo>
                    <a:close/>
                  </a:path>
                </a:pathLst>
              </a:custGeom>
              <a:solidFill>
                <a:srgbClr val="00B0F0"/>
              </a:solidFill>
              <a:ln>
                <a:noFill/>
              </a:ln>
            </p:spPr>
            <p:txBody>
              <a:bodyPr vert="horz" wrap="square" lIns="45715" tIns="22857" rIns="45715" bIns="2285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900" b="0" i="0" u="none" strike="noStrike" kern="1200" cap="none" spc="0" normalizeH="0" baseline="0" noProof="0" dirty="0">
                  <a:ln>
                    <a:noFill/>
                  </a:ln>
                  <a:solidFill>
                    <a:prstClr val="black"/>
                  </a:solidFill>
                  <a:effectLst/>
                  <a:uLnTx/>
                  <a:uFillTx/>
                  <a:cs typeface="+mn-ea"/>
                  <a:sym typeface="+mn-lt"/>
                </a:endParaRPr>
              </a:p>
            </p:txBody>
          </p:sp>
        </p:grpSp>
        <p:sp>
          <p:nvSpPr>
            <p:cNvPr id="23" name="矩形 22"/>
            <p:cNvSpPr/>
            <p:nvPr/>
          </p:nvSpPr>
          <p:spPr>
            <a:xfrm>
              <a:off x="1862947" y="1665604"/>
              <a:ext cx="1504232" cy="6125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w="0">
                    <a:noFill/>
                  </a:ln>
                  <a:solidFill>
                    <a:schemeClr val="bg1"/>
                  </a:solidFill>
                  <a:effectLst/>
                  <a:uLnTx/>
                  <a:uFillTx/>
                  <a:cs typeface="+mn-ea"/>
                  <a:sym typeface="+mn-lt"/>
                </a:rPr>
                <a:t>A</a:t>
              </a:r>
              <a:endParaRPr kumimoji="0" lang="zh-CN" altLang="en-US" sz="3600" b="1" i="0" u="none" strike="noStrike" kern="0" cap="none" spc="0" normalizeH="0" baseline="0" noProof="0" dirty="0">
                <a:ln w="0">
                  <a:noFill/>
                </a:ln>
                <a:solidFill>
                  <a:schemeClr val="bg1"/>
                </a:solidFill>
                <a:effectLst/>
                <a:uLnTx/>
                <a:uFillTx/>
                <a:cs typeface="+mn-ea"/>
                <a:sym typeface="+mn-lt"/>
              </a:endParaRPr>
            </a:p>
          </p:txBody>
        </p:sp>
        <p:sp>
          <p:nvSpPr>
            <p:cNvPr id="33" name="矩形 32"/>
            <p:cNvSpPr/>
            <p:nvPr/>
          </p:nvSpPr>
          <p:spPr>
            <a:xfrm>
              <a:off x="1862947" y="2914748"/>
              <a:ext cx="1504232" cy="6125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kern="0" dirty="0">
                  <a:ln w="0">
                    <a:noFill/>
                  </a:ln>
                  <a:solidFill>
                    <a:schemeClr val="bg1"/>
                  </a:solidFill>
                  <a:cs typeface="+mn-ea"/>
                  <a:sym typeface="+mn-lt"/>
                </a:rPr>
                <a:t>B</a:t>
              </a:r>
              <a:endParaRPr kumimoji="0" lang="zh-CN" altLang="en-US" sz="3600" b="1" i="0" u="none" strike="noStrike" kern="0" cap="none" spc="0" normalizeH="0" baseline="0" noProof="0" dirty="0">
                <a:ln w="0">
                  <a:noFill/>
                </a:ln>
                <a:solidFill>
                  <a:schemeClr val="bg1"/>
                </a:solidFill>
                <a:effectLst/>
                <a:uLnTx/>
                <a:uFillTx/>
                <a:cs typeface="+mn-ea"/>
                <a:sym typeface="+mn-lt"/>
              </a:endParaRPr>
            </a:p>
          </p:txBody>
        </p:sp>
        <p:sp>
          <p:nvSpPr>
            <p:cNvPr id="34" name="矩形 33"/>
            <p:cNvSpPr/>
            <p:nvPr/>
          </p:nvSpPr>
          <p:spPr>
            <a:xfrm>
              <a:off x="1862947" y="4154367"/>
              <a:ext cx="1504232" cy="6125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w="0">
                    <a:noFill/>
                  </a:ln>
                  <a:solidFill>
                    <a:schemeClr val="bg1"/>
                  </a:solidFill>
                  <a:effectLst/>
                  <a:uLnTx/>
                  <a:uFillTx/>
                  <a:cs typeface="+mn-ea"/>
                  <a:sym typeface="+mn-lt"/>
                </a:rPr>
                <a:t>C</a:t>
              </a:r>
              <a:endParaRPr kumimoji="0" lang="zh-CN" altLang="en-US" sz="3600" b="1" i="0" u="none" strike="noStrike" kern="0" cap="none" spc="0" normalizeH="0" baseline="0" noProof="0" dirty="0">
                <a:ln w="0">
                  <a:noFill/>
                </a:ln>
                <a:solidFill>
                  <a:schemeClr val="bg1"/>
                </a:solidFill>
                <a:effectLst/>
                <a:uLnTx/>
                <a:uFillTx/>
                <a:cs typeface="+mn-ea"/>
                <a:sym typeface="+mn-lt"/>
              </a:endParaRPr>
            </a:p>
          </p:txBody>
        </p:sp>
      </p:grpSp>
      <p:grpSp>
        <p:nvGrpSpPr>
          <p:cNvPr id="50" name="组合 49"/>
          <p:cNvGrpSpPr/>
          <p:nvPr/>
        </p:nvGrpSpPr>
        <p:grpSpPr>
          <a:xfrm>
            <a:off x="4555490" y="769620"/>
            <a:ext cx="7169150" cy="1508961"/>
            <a:chOff x="583798" y="1500580"/>
            <a:chExt cx="6693302" cy="1509167"/>
          </a:xfrm>
        </p:grpSpPr>
        <p:grpSp>
          <p:nvGrpSpPr>
            <p:cNvPr id="51" name="组合 50"/>
            <p:cNvGrpSpPr/>
            <p:nvPr/>
          </p:nvGrpSpPr>
          <p:grpSpPr>
            <a:xfrm>
              <a:off x="583798" y="1903528"/>
              <a:ext cx="6693302" cy="1106219"/>
              <a:chOff x="723540" y="1659668"/>
              <a:chExt cx="3581143" cy="1106219"/>
            </a:xfrm>
          </p:grpSpPr>
          <p:sp>
            <p:nvSpPr>
              <p:cNvPr id="53" name="矩形: 圆角 52"/>
              <p:cNvSpPr/>
              <p:nvPr/>
            </p:nvSpPr>
            <p:spPr>
              <a:xfrm>
                <a:off x="723540" y="1659668"/>
                <a:ext cx="3581143" cy="1056319"/>
              </a:xfrm>
              <a:prstGeom prst="roundRect">
                <a:avLst>
                  <a:gd name="adj" fmla="val 9211"/>
                </a:avLst>
              </a:prstGeom>
              <a:solidFill>
                <a:schemeClr val="bg1"/>
              </a:solidFill>
              <a:ln>
                <a:noFill/>
              </a:ln>
              <a:effectLst>
                <a:outerShdw blurRad="762000" dist="444500" dir="5400000" algn="ctr" rotWithShape="0">
                  <a:schemeClr val="bg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4" name="文本框 53"/>
              <p:cNvSpPr txBox="1"/>
              <p:nvPr/>
            </p:nvSpPr>
            <p:spPr>
              <a:xfrm>
                <a:off x="871463" y="1759909"/>
                <a:ext cx="3378181" cy="100597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chemeClr val="tx1">
                        <a:lumMod val="65000"/>
                        <a:lumOff val="35000"/>
                      </a:schemeClr>
                    </a:solidFill>
                    <a:effectLst/>
                    <a:uLnTx/>
                    <a:uFillTx/>
                    <a:cs typeface="+mn-ea"/>
                    <a:sym typeface="+mn-lt"/>
                  </a:rPr>
                  <a:t>对标全省政务公开“一本账”，落实五张基础清单，逐项排查，发现问题及时整改，努力提升信息公开的含金量。</a:t>
                </a:r>
                <a:endParaRPr kumimoji="1" lang="zh-CN" altLang="en-US" sz="20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52" name="矩形: 圆角 51"/>
            <p:cNvSpPr/>
            <p:nvPr/>
          </p:nvSpPr>
          <p:spPr>
            <a:xfrm>
              <a:off x="583798" y="1500580"/>
              <a:ext cx="1635527" cy="503189"/>
            </a:xfrm>
            <a:prstGeom prst="roundRect">
              <a:avLst>
                <a:gd name="adj" fmla="val 50000"/>
              </a:avLst>
            </a:prstGeom>
            <a:gradFill>
              <a:gsLst>
                <a:gs pos="0">
                  <a:srgbClr val="0070C0"/>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pSp>
      <p:grpSp>
        <p:nvGrpSpPr>
          <p:cNvPr id="55" name="组合 54"/>
          <p:cNvGrpSpPr/>
          <p:nvPr/>
        </p:nvGrpSpPr>
        <p:grpSpPr>
          <a:xfrm>
            <a:off x="4556125" y="2480945"/>
            <a:ext cx="7207885" cy="1966160"/>
            <a:chOff x="583798" y="1500580"/>
            <a:chExt cx="6693302" cy="1966429"/>
          </a:xfrm>
        </p:grpSpPr>
        <p:grpSp>
          <p:nvGrpSpPr>
            <p:cNvPr id="56" name="组合 55"/>
            <p:cNvGrpSpPr/>
            <p:nvPr/>
          </p:nvGrpSpPr>
          <p:grpSpPr>
            <a:xfrm>
              <a:off x="583798" y="1903528"/>
              <a:ext cx="6693302" cy="1563481"/>
              <a:chOff x="723540" y="1659668"/>
              <a:chExt cx="3581143" cy="1563481"/>
            </a:xfrm>
          </p:grpSpPr>
          <p:sp>
            <p:nvSpPr>
              <p:cNvPr id="58" name="矩形: 圆角 57"/>
              <p:cNvSpPr/>
              <p:nvPr/>
            </p:nvSpPr>
            <p:spPr>
              <a:xfrm>
                <a:off x="723540" y="1659668"/>
                <a:ext cx="3581143" cy="1056319"/>
              </a:xfrm>
              <a:prstGeom prst="roundRect">
                <a:avLst>
                  <a:gd name="adj" fmla="val 9211"/>
                </a:avLst>
              </a:prstGeom>
              <a:solidFill>
                <a:schemeClr val="bg1"/>
              </a:solidFill>
              <a:ln>
                <a:noFill/>
              </a:ln>
              <a:effectLst>
                <a:outerShdw blurRad="762000" dist="444500" dir="5400000" algn="ctr" rotWithShape="0">
                  <a:schemeClr val="bg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9" name="文本框 58"/>
              <p:cNvSpPr txBox="1"/>
              <p:nvPr/>
            </p:nvSpPr>
            <p:spPr>
              <a:xfrm>
                <a:off x="855155" y="1759909"/>
                <a:ext cx="3378181" cy="146324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chemeClr val="tx1">
                        <a:lumMod val="65000"/>
                        <a:lumOff val="35000"/>
                      </a:schemeClr>
                    </a:solidFill>
                    <a:effectLst/>
                    <a:uLnTx/>
                    <a:uFillTx/>
                    <a:cs typeface="+mn-ea"/>
                    <a:sym typeface="+mn-lt"/>
                  </a:rPr>
                  <a:t>拓宽信息公开的广度和深度，巩固提升基层政务公开标准化规范化建设成果，深层次做好决策、执行、管理、服务、结果“五公开”。</a:t>
                </a:r>
                <a:endParaRPr kumimoji="1" lang="zh-CN" altLang="en-US" sz="20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57" name="矩形: 圆角 56"/>
            <p:cNvSpPr/>
            <p:nvPr/>
          </p:nvSpPr>
          <p:spPr>
            <a:xfrm>
              <a:off x="583798" y="1500580"/>
              <a:ext cx="1635527" cy="503189"/>
            </a:xfrm>
            <a:prstGeom prst="roundRect">
              <a:avLst>
                <a:gd name="adj" fmla="val 50000"/>
              </a:avLst>
            </a:prstGeom>
            <a:gradFill>
              <a:gsLst>
                <a:gs pos="0">
                  <a:srgbClr val="0070C0"/>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pSp>
      <p:grpSp>
        <p:nvGrpSpPr>
          <p:cNvPr id="60" name="组合 59"/>
          <p:cNvGrpSpPr/>
          <p:nvPr/>
        </p:nvGrpSpPr>
        <p:grpSpPr>
          <a:xfrm>
            <a:off x="4498573" y="4523666"/>
            <a:ext cx="7207886" cy="1996798"/>
            <a:chOff x="583798" y="1470100"/>
            <a:chExt cx="7207886" cy="1996798"/>
          </a:xfrm>
        </p:grpSpPr>
        <p:grpSp>
          <p:nvGrpSpPr>
            <p:cNvPr id="61" name="组合 60"/>
            <p:cNvGrpSpPr/>
            <p:nvPr/>
          </p:nvGrpSpPr>
          <p:grpSpPr>
            <a:xfrm>
              <a:off x="583798" y="1903528"/>
              <a:ext cx="7207886" cy="1563370"/>
              <a:chOff x="723540" y="1659668"/>
              <a:chExt cx="3856463" cy="1563370"/>
            </a:xfrm>
          </p:grpSpPr>
          <p:sp>
            <p:nvSpPr>
              <p:cNvPr id="63" name="矩形: 圆角 62"/>
              <p:cNvSpPr/>
              <p:nvPr/>
            </p:nvSpPr>
            <p:spPr>
              <a:xfrm>
                <a:off x="723540" y="1659668"/>
                <a:ext cx="3581143" cy="1056319"/>
              </a:xfrm>
              <a:prstGeom prst="roundRect">
                <a:avLst>
                  <a:gd name="adj" fmla="val 9211"/>
                </a:avLst>
              </a:prstGeom>
              <a:solidFill>
                <a:schemeClr val="bg1"/>
              </a:solidFill>
              <a:ln>
                <a:noFill/>
              </a:ln>
              <a:effectLst>
                <a:outerShdw blurRad="762000" dist="444500" dir="5400000" algn="ctr" rotWithShape="0">
                  <a:schemeClr val="bg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4" name="文本框 63"/>
              <p:cNvSpPr txBox="1"/>
              <p:nvPr/>
            </p:nvSpPr>
            <p:spPr>
              <a:xfrm>
                <a:off x="855362" y="1759998"/>
                <a:ext cx="3724641" cy="146304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chemeClr val="tx1">
                        <a:lumMod val="65000"/>
                        <a:lumOff val="35000"/>
                      </a:schemeClr>
                    </a:solidFill>
                    <a:effectLst/>
                    <a:uLnTx/>
                    <a:uFillTx/>
                    <a:cs typeface="+mn-ea"/>
                    <a:sym typeface="+mn-lt"/>
                  </a:rPr>
                  <a:t>规范做好依申请公开。规范完善依申请公开件接收、登记、审核、办理、答复、归档等闭环管理机制流程，提高答复专业化法治化水平</a:t>
                </a:r>
                <a:r>
                  <a:rPr kumimoji="1" lang="zh-CN" altLang="en-US" sz="2000" b="1" noProof="0" dirty="0">
                    <a:ln>
                      <a:noFill/>
                    </a:ln>
                    <a:solidFill>
                      <a:schemeClr val="tx1">
                        <a:lumMod val="65000"/>
                        <a:lumOff val="35000"/>
                      </a:schemeClr>
                    </a:solidFill>
                    <a:uLnTx/>
                    <a:uFillTx/>
                    <a:cs typeface="+mn-ea"/>
                    <a:sym typeface="+mn-lt"/>
                  </a:rPr>
                  <a:t>。</a:t>
                </a:r>
                <a:endParaRPr kumimoji="1" lang="en-US" altLang="zh-CN" sz="20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62" name="矩形: 圆角 61"/>
            <p:cNvSpPr/>
            <p:nvPr/>
          </p:nvSpPr>
          <p:spPr>
            <a:xfrm>
              <a:off x="599038" y="1470100"/>
              <a:ext cx="1635527" cy="503189"/>
            </a:xfrm>
            <a:prstGeom prst="roundRect">
              <a:avLst>
                <a:gd name="adj" fmla="val 50000"/>
              </a:avLst>
            </a:prstGeom>
            <a:gradFill>
              <a:gsLst>
                <a:gs pos="0">
                  <a:srgbClr val="0070C0"/>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2" decel="100000"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1250" fill="hold"/>
                                        <p:tgtEl>
                                          <p:spTgt spid="50"/>
                                        </p:tgtEl>
                                        <p:attrNameLst>
                                          <p:attrName>ppt_x</p:attrName>
                                        </p:attrNameLst>
                                      </p:cBhvr>
                                      <p:tavLst>
                                        <p:tav tm="0">
                                          <p:val>
                                            <p:strVal val="1+#ppt_w/2"/>
                                          </p:val>
                                        </p:tav>
                                        <p:tav tm="100000">
                                          <p:val>
                                            <p:strVal val="#ppt_x"/>
                                          </p:val>
                                        </p:tav>
                                      </p:tavLst>
                                    </p:anim>
                                    <p:anim calcmode="lin" valueType="num">
                                      <p:cBhvr additive="base">
                                        <p:cTn id="13" dur="125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decel="10000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1250" fill="hold"/>
                                        <p:tgtEl>
                                          <p:spTgt spid="55"/>
                                        </p:tgtEl>
                                        <p:attrNameLst>
                                          <p:attrName>ppt_x</p:attrName>
                                        </p:attrNameLst>
                                      </p:cBhvr>
                                      <p:tavLst>
                                        <p:tav tm="0">
                                          <p:val>
                                            <p:strVal val="1+#ppt_w/2"/>
                                          </p:val>
                                        </p:tav>
                                        <p:tav tm="100000">
                                          <p:val>
                                            <p:strVal val="#ppt_x"/>
                                          </p:val>
                                        </p:tav>
                                      </p:tavLst>
                                    </p:anim>
                                    <p:anim calcmode="lin" valueType="num">
                                      <p:cBhvr additive="base">
                                        <p:cTn id="18" dur="1250" fill="hold"/>
                                        <p:tgtEl>
                                          <p:spTgt spid="55"/>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decel="100000"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1250" fill="hold"/>
                                        <p:tgtEl>
                                          <p:spTgt spid="60"/>
                                        </p:tgtEl>
                                        <p:attrNameLst>
                                          <p:attrName>ppt_x</p:attrName>
                                        </p:attrNameLst>
                                      </p:cBhvr>
                                      <p:tavLst>
                                        <p:tav tm="0">
                                          <p:val>
                                            <p:strVal val="1+#ppt_w/2"/>
                                          </p:val>
                                        </p:tav>
                                        <p:tav tm="100000">
                                          <p:val>
                                            <p:strVal val="#ppt_x"/>
                                          </p:val>
                                        </p:tav>
                                      </p:tavLst>
                                    </p:anim>
                                    <p:anim calcmode="lin" valueType="num">
                                      <p:cBhvr additive="base">
                                        <p:cTn id="23" dur="125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游戏机, 伞&#10;&#10;描述已自动生成"/>
          <p:cNvPicPr>
            <a:picLocks noChangeAspect="1"/>
          </p:cNvPicPr>
          <p:nvPr/>
        </p:nvPicPr>
        <p:blipFill>
          <a:blip r:embed="rId1"/>
          <a:stretch>
            <a:fillRect/>
          </a:stretch>
        </p:blipFill>
        <p:spPr>
          <a:xfrm>
            <a:off x="0" y="0"/>
            <a:ext cx="12192000" cy="6858000"/>
          </a:xfrm>
          <a:prstGeom prst="rect">
            <a:avLst/>
          </a:prstGeom>
        </p:spPr>
      </p:pic>
      <p:grpSp>
        <p:nvGrpSpPr>
          <p:cNvPr id="10" name="组合 9"/>
          <p:cNvGrpSpPr/>
          <p:nvPr/>
        </p:nvGrpSpPr>
        <p:grpSpPr>
          <a:xfrm>
            <a:off x="3611542" y="2574303"/>
            <a:ext cx="1893907" cy="1893905"/>
            <a:chOff x="8240625" y="1599121"/>
            <a:chExt cx="2039792" cy="2039791"/>
          </a:xfrm>
        </p:grpSpPr>
        <p:sp>
          <p:nvSpPr>
            <p:cNvPr id="11" name="椭圆 10"/>
            <p:cNvSpPr/>
            <p:nvPr/>
          </p:nvSpPr>
          <p:spPr>
            <a:xfrm>
              <a:off x="8240625" y="1599121"/>
              <a:ext cx="2039792" cy="2039791"/>
            </a:xfrm>
            <a:prstGeom prst="ellipse">
              <a:avLst/>
            </a:prstGeom>
            <a:gradFill>
              <a:gsLst>
                <a:gs pos="35000">
                  <a:srgbClr val="00B0F0"/>
                </a:gs>
                <a:gs pos="100000">
                  <a:srgbClr val="0070C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8240625" y="1950719"/>
              <a:ext cx="2039792" cy="14115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0" cap="none" spc="0" normalizeH="0" baseline="0" noProof="0" dirty="0">
                  <a:ln>
                    <a:noFill/>
                  </a:ln>
                  <a:solidFill>
                    <a:prstClr val="white"/>
                  </a:solidFill>
                  <a:effectLst/>
                  <a:uLnTx/>
                  <a:uFillTx/>
                  <a:cs typeface="+mn-ea"/>
                  <a:sym typeface="+mn-lt"/>
                </a:rPr>
                <a:t>06</a:t>
              </a:r>
            </a:p>
          </p:txBody>
        </p:sp>
      </p:grpSp>
      <p:sp>
        <p:nvSpPr>
          <p:cNvPr id="13" name="文本框 12"/>
          <p:cNvSpPr txBox="1"/>
          <p:nvPr/>
        </p:nvSpPr>
        <p:spPr>
          <a:xfrm>
            <a:off x="5765165" y="2782570"/>
            <a:ext cx="5903595" cy="874395"/>
          </a:xfrm>
          <a:prstGeom prst="rect">
            <a:avLst/>
          </a:prstGeom>
          <a:noFill/>
        </p:spPr>
        <p:txBody>
          <a:bodyPr wrap="square" rtlCol="0">
            <a:spAutoFit/>
          </a:bodyPr>
          <a:lstStyle/>
          <a:p>
            <a:pPr lvl="0" algn="ctr"/>
            <a:r>
              <a:rPr lang="zh-CN" altLang="en-US" sz="4800" b="1" dirty="0">
                <a:solidFill>
                  <a:prstClr val="black">
                    <a:lumMod val="65000"/>
                    <a:lumOff val="35000"/>
                  </a:prstClr>
                </a:solidFill>
                <a:cs typeface="+mn-ea"/>
                <a:sym typeface="+mn-lt"/>
              </a:rPr>
              <a:t>其他需要报告的事项</a:t>
            </a:r>
            <a:endParaRPr lang="zh-CN" altLang="en-US" sz="4800" b="1" dirty="0">
              <a:solidFill>
                <a:prstClr val="black">
                  <a:lumMod val="65000"/>
                  <a:lumOff val="35000"/>
                </a:prst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decel="10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250" fill="hold"/>
                                        <p:tgtEl>
                                          <p:spTgt spid="13"/>
                                        </p:tgtEl>
                                        <p:attrNameLst>
                                          <p:attrName>ppt_x</p:attrName>
                                        </p:attrNameLst>
                                      </p:cBhvr>
                                      <p:tavLst>
                                        <p:tav tm="0">
                                          <p:val>
                                            <p:strVal val="#ppt_x"/>
                                          </p:val>
                                        </p:tav>
                                        <p:tav tm="100000">
                                          <p:val>
                                            <p:strVal val="#ppt_x"/>
                                          </p:val>
                                        </p:tav>
                                      </p:tavLst>
                                    </p:anim>
                                    <p:anim calcmode="lin" valueType="num">
                                      <p:cBhvr additive="base">
                                        <p:cTn id="14"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图片包含 背景图案&#10;&#10;描述已自动生成"/>
          <p:cNvPicPr>
            <a:picLocks noChangeAspect="1"/>
          </p:cNvPicPr>
          <p:nvPr/>
        </p:nvPicPr>
        <p:blipFill>
          <a:blip r:embed="rId1"/>
          <a:stretch>
            <a:fillRect/>
          </a:stretch>
        </p:blipFill>
        <p:spPr>
          <a:xfrm>
            <a:off x="0" y="0"/>
            <a:ext cx="12192000" cy="6858000"/>
          </a:xfrm>
          <a:prstGeom prst="rect">
            <a:avLst/>
          </a:prstGeom>
        </p:spPr>
      </p:pic>
      <p:sp>
        <p:nvSpPr>
          <p:cNvPr id="18" name="文本框 17"/>
          <p:cNvSpPr txBox="1"/>
          <p:nvPr/>
        </p:nvSpPr>
        <p:spPr>
          <a:xfrm>
            <a:off x="1093385" y="2353747"/>
            <a:ext cx="6991098" cy="825500"/>
          </a:xfrm>
          <a:prstGeom prst="rect">
            <a:avLst/>
          </a:prstGeom>
          <a:noFill/>
        </p:spPr>
        <p:txBody>
          <a:bodyPr wrap="square">
            <a:spAutoFit/>
          </a:bodyPr>
          <a:lstStyle/>
          <a:p>
            <a:pPr lvl="0" algn="ctr">
              <a:defRPr/>
            </a:pPr>
            <a:r>
              <a:rPr lang="zh-CN" altLang="en-US" sz="4500" b="1" dirty="0">
                <a:solidFill>
                  <a:prstClr val="black">
                    <a:lumMod val="65000"/>
                    <a:lumOff val="35000"/>
                  </a:prstClr>
                </a:solidFill>
                <a:cs typeface="+mn-ea"/>
                <a:sym typeface="+mn-lt"/>
              </a:rPr>
              <a:t>本年度未收取信息处理费</a:t>
            </a:r>
            <a:endParaRPr sz="4500"/>
          </a:p>
        </p:txBody>
      </p:sp>
      <p:grpSp>
        <p:nvGrpSpPr>
          <p:cNvPr id="24" name="组合 23"/>
          <p:cNvGrpSpPr/>
          <p:nvPr/>
        </p:nvGrpSpPr>
        <p:grpSpPr>
          <a:xfrm flipV="1">
            <a:off x="387360" y="251773"/>
            <a:ext cx="446471" cy="139292"/>
            <a:chOff x="261559" y="184558"/>
            <a:chExt cx="645340" cy="201336"/>
          </a:xfrm>
        </p:grpSpPr>
        <p:sp>
          <p:nvSpPr>
            <p:cNvPr id="25" name="椭圆 24"/>
            <p:cNvSpPr/>
            <p:nvPr/>
          </p:nvSpPr>
          <p:spPr>
            <a:xfrm>
              <a:off x="261559" y="184558"/>
              <a:ext cx="201336" cy="2013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6" name="椭圆 25"/>
            <p:cNvSpPr/>
            <p:nvPr/>
          </p:nvSpPr>
          <p:spPr>
            <a:xfrm>
              <a:off x="483561" y="184558"/>
              <a:ext cx="201336" cy="2013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7" name="椭圆 26"/>
            <p:cNvSpPr/>
            <p:nvPr/>
          </p:nvSpPr>
          <p:spPr>
            <a:xfrm>
              <a:off x="705563" y="184558"/>
              <a:ext cx="201336" cy="2013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70510" y="38100"/>
            <a:ext cx="12733020" cy="6781165"/>
          </a:xfrm>
          <a:prstGeom prst="rect">
            <a:avLst/>
          </a:prstGeom>
        </p:spPr>
      </p:pic>
      <p:sp>
        <p:nvSpPr>
          <p:cNvPr id="100" name="文本框 99"/>
          <p:cNvSpPr txBox="1"/>
          <p:nvPr/>
        </p:nvSpPr>
        <p:spPr>
          <a:xfrm>
            <a:off x="1158240" y="1106170"/>
            <a:ext cx="10120630" cy="2921000"/>
          </a:xfrm>
          <a:prstGeom prst="rect">
            <a:avLst/>
          </a:prstGeom>
          <a:noFill/>
          <a:ln w="9525">
            <a:noFill/>
            <a:miter/>
          </a:ln>
        </p:spPr>
        <p:txBody>
          <a:bodyPr wrap="square">
            <a:spAutoFit/>
          </a:bodyPr>
          <a:p>
            <a:pPr marL="0" indent="406400" algn="l"/>
            <a:r>
              <a:rPr lang="en-US" altLang="zh-CN" sz="5000" b="0" u="none">
                <a:latin typeface="仿宋" charset="0"/>
                <a:ea typeface="仿宋" charset="0"/>
                <a:cs typeface="仿宋" charset="0"/>
              </a:rPr>
              <a:t>  </a:t>
            </a:r>
            <a:r>
              <a:rPr lang="zh-CN" altLang="en-US" sz="4500" b="1" u="none" noProof="0" dirty="0">
                <a:ln>
                  <a:noFill/>
                </a:ln>
                <a:solidFill>
                  <a:prstClr val="black">
                    <a:lumMod val="65000"/>
                    <a:lumOff val="35000"/>
                  </a:prstClr>
                </a:solidFill>
                <a:uLnTx/>
                <a:uFillTx/>
                <a:cs typeface="+mn-ea"/>
              </a:rPr>
              <a:t>根据《中华人民共和国政府信息公开条例》规定编制本报告。本报告所列数据的统计期限为2022年1月1日至12月31日。</a:t>
            </a:r>
            <a:endParaRPr lang="zh-CN" altLang="en-US" sz="45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图片 2" descr="图片包含 游戏机, 伞&#10;&#10;描述已自动生成"/>
          <p:cNvPicPr>
            <a:picLocks noChangeAspect="1"/>
          </p:cNvPicPr>
          <p:nvPr/>
        </p:nvPicPr>
        <p:blipFill>
          <a:blip r:embed="rId1"/>
          <a:stretch>
            <a:fillRect/>
          </a:stretch>
        </p:blipFill>
        <p:spPr>
          <a:xfrm>
            <a:off x="11430" y="-12065"/>
            <a:ext cx="12192000" cy="6858000"/>
          </a:xfrm>
          <a:prstGeom prst="rect">
            <a:avLst/>
          </a:prstGeom>
        </p:spPr>
      </p:pic>
      <p:grpSp>
        <p:nvGrpSpPr>
          <p:cNvPr id="10" name="组合 9"/>
          <p:cNvGrpSpPr/>
          <p:nvPr/>
        </p:nvGrpSpPr>
        <p:grpSpPr>
          <a:xfrm>
            <a:off x="3611542" y="2577511"/>
            <a:ext cx="1893907" cy="1893905"/>
            <a:chOff x="8240625" y="1599121"/>
            <a:chExt cx="2039792" cy="2039791"/>
          </a:xfrm>
        </p:grpSpPr>
        <p:sp>
          <p:nvSpPr>
            <p:cNvPr id="11" name="椭圆 10"/>
            <p:cNvSpPr/>
            <p:nvPr/>
          </p:nvSpPr>
          <p:spPr>
            <a:xfrm>
              <a:off x="8240625" y="1599121"/>
              <a:ext cx="2039792" cy="2039791"/>
            </a:xfrm>
            <a:prstGeom prst="ellipse">
              <a:avLst/>
            </a:prstGeom>
            <a:gradFill>
              <a:gsLst>
                <a:gs pos="35000">
                  <a:srgbClr val="00B0F0"/>
                </a:gs>
                <a:gs pos="100000">
                  <a:srgbClr val="0070C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8240625" y="1950719"/>
              <a:ext cx="2039792" cy="14253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0" cap="none" spc="0" normalizeH="0" baseline="0" noProof="0" dirty="0">
                  <a:ln>
                    <a:noFill/>
                  </a:ln>
                  <a:solidFill>
                    <a:schemeClr val="bg1"/>
                  </a:solidFill>
                  <a:effectLst/>
                  <a:uLnTx/>
                  <a:uFillTx/>
                  <a:cs typeface="+mn-ea"/>
                  <a:sym typeface="+mn-lt"/>
                </a:rPr>
                <a:t>01</a:t>
              </a:r>
            </a:p>
          </p:txBody>
        </p:sp>
      </p:grpSp>
      <p:sp>
        <p:nvSpPr>
          <p:cNvPr id="13" name="文本框 12"/>
          <p:cNvSpPr txBox="1"/>
          <p:nvPr/>
        </p:nvSpPr>
        <p:spPr>
          <a:xfrm>
            <a:off x="5810964" y="3210351"/>
            <a:ext cx="4867275" cy="874395"/>
          </a:xfrm>
          <a:prstGeom prst="rect">
            <a:avLst/>
          </a:prstGeom>
          <a:noFill/>
        </p:spPr>
        <p:txBody>
          <a:bodyPr wrap="square" rtlCol="0">
            <a:spAutoFit/>
          </a:bodyPr>
          <a:lstStyle/>
          <a:p>
            <a:pPr algn="ctr"/>
            <a:r>
              <a:rPr lang="zh-CN" altLang="en-US" sz="4800" b="1" dirty="0">
                <a:solidFill>
                  <a:schemeClr val="tx1">
                    <a:lumMod val="65000"/>
                    <a:lumOff val="35000"/>
                  </a:schemeClr>
                </a:solidFill>
                <a:cs typeface="+mn-ea"/>
                <a:sym typeface="+mn-lt"/>
              </a:rPr>
              <a:t>总体情况</a:t>
            </a: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decel="10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250" fill="hold"/>
                                        <p:tgtEl>
                                          <p:spTgt spid="13"/>
                                        </p:tgtEl>
                                        <p:attrNameLst>
                                          <p:attrName>ppt_x</p:attrName>
                                        </p:attrNameLst>
                                      </p:cBhvr>
                                      <p:tavLst>
                                        <p:tav tm="0">
                                          <p:val>
                                            <p:strVal val="#ppt_x"/>
                                          </p:val>
                                        </p:tav>
                                        <p:tav tm="100000">
                                          <p:val>
                                            <p:strVal val="#ppt_x"/>
                                          </p:val>
                                        </p:tav>
                                      </p:tavLst>
                                    </p:anim>
                                    <p:anim calcmode="lin" valueType="num">
                                      <p:cBhvr additive="base">
                                        <p:cTn id="14"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544" y="5436352"/>
            <a:ext cx="9792000" cy="9557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40" dirty="0">
              <a:ea typeface="微软雅黑" pitchFamily="34" charset="-122"/>
            </a:endParaRPr>
          </a:p>
        </p:txBody>
      </p:sp>
      <p:sp>
        <p:nvSpPr>
          <p:cNvPr id="3" name="矩形 2"/>
          <p:cNvSpPr/>
          <p:nvPr/>
        </p:nvSpPr>
        <p:spPr>
          <a:xfrm>
            <a:off x="1276744" y="1696525"/>
            <a:ext cx="9792000" cy="3816027"/>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4" rIns="121690" bIns="60844" rtlCol="0" anchor="ctr"/>
          <a:lstStyle/>
          <a:p>
            <a:pPr algn="ctr"/>
            <a:endParaRPr lang="zh-CN" altLang="en-US" sz="2440" dirty="0">
              <a:ea typeface="微软雅黑" pitchFamily="34" charset="-122"/>
            </a:endParaRPr>
          </a:p>
        </p:txBody>
      </p:sp>
      <p:sp>
        <p:nvSpPr>
          <p:cNvPr id="4" name="矩形 3"/>
          <p:cNvSpPr/>
          <p:nvPr/>
        </p:nvSpPr>
        <p:spPr>
          <a:xfrm>
            <a:off x="1467750" y="2550430"/>
            <a:ext cx="9161579" cy="2040890"/>
          </a:xfrm>
          <a:prstGeom prst="rect">
            <a:avLst/>
          </a:prstGeom>
        </p:spPr>
        <p:txBody>
          <a:bodyPr wrap="square" lIns="121690" tIns="60844" rIns="121690" bIns="60844">
            <a:spAutoFit/>
          </a:bodyPr>
          <a:lstStyle/>
          <a:p>
            <a:pPr indent="449580">
              <a:lnSpc>
                <a:spcPct val="150000"/>
              </a:lnSpc>
            </a:pPr>
            <a:r>
              <a:rPr lang="en-US" sz="2800" dirty="0">
                <a:solidFill>
                  <a:schemeClr val="bg1"/>
                </a:solidFill>
                <a:latin typeface="微软雅黑" pitchFamily="34" charset="-122"/>
                <a:ea typeface="微软雅黑" pitchFamily="34" charset="-122"/>
              </a:rPr>
              <a:t> </a:t>
            </a:r>
            <a:r>
              <a:rPr sz="2800" dirty="0">
                <a:solidFill>
                  <a:schemeClr val="bg1"/>
                </a:solidFill>
                <a:latin typeface="微软雅黑" pitchFamily="34" charset="-122"/>
                <a:ea typeface="微软雅黑" pitchFamily="34" charset="-122"/>
              </a:rPr>
              <a:t>2022年，海盐县以习近平新时代中国特色社会主义思想为指导，全面贯彻党的二十大精神，重点围绕提高政策公开质量、夯实公开工作基础等方面深化政府信息公开。</a:t>
            </a:r>
            <a:endParaRPr sz="2800" dirty="0">
              <a:solidFill>
                <a:schemeClr val="bg1"/>
              </a:solidFill>
              <a:latin typeface="微软雅黑" pitchFamily="34" charset="-122"/>
              <a:ea typeface="微软雅黑" pitchFamily="34" charset="-122"/>
            </a:endParaRPr>
          </a:p>
        </p:txBody>
      </p:sp>
      <p:sp>
        <p:nvSpPr>
          <p:cNvPr id="5" name="11 Rectángulo"/>
          <p:cNvSpPr/>
          <p:nvPr/>
        </p:nvSpPr>
        <p:spPr>
          <a:xfrm>
            <a:off x="1776847" y="1135345"/>
            <a:ext cx="2160001" cy="1051357"/>
          </a:xfrm>
          <a:prstGeom prst="parallelogram">
            <a:avLst/>
          </a:prstGeom>
          <a:solidFill>
            <a:srgbClr val="17375E"/>
          </a:solidFill>
          <a:ln w="38100">
            <a:solidFill>
              <a:schemeClr val="bg1"/>
            </a:solidFill>
          </a:ln>
          <a:effectLst/>
        </p:spPr>
        <p:style>
          <a:lnRef idx="3">
            <a:schemeClr val="lt1"/>
          </a:lnRef>
          <a:fillRef idx="1">
            <a:schemeClr val="accent4"/>
          </a:fillRef>
          <a:effectRef idx="1">
            <a:schemeClr val="accent4"/>
          </a:effectRef>
          <a:fontRef idx="minor">
            <a:schemeClr val="lt1"/>
          </a:fontRef>
        </p:style>
        <p:txBody>
          <a:bodyPr lIns="121712" tIns="60856" rIns="121712" bIns="60856" anchor="ctr"/>
          <a:lstStyle/>
          <a:p>
            <a:pPr algn="ctr">
              <a:defRPr/>
            </a:pPr>
            <a:endParaRPr lang="es-ES" sz="2440" dirty="0">
              <a:solidFill>
                <a:schemeClr val="bg1">
                  <a:lumMod val="65000"/>
                </a:schemeClr>
              </a:solidFill>
            </a:endParaRPr>
          </a:p>
        </p:txBody>
      </p:sp>
      <p:sp>
        <p:nvSpPr>
          <p:cNvPr id="6" name="TextBox 5"/>
          <p:cNvSpPr txBox="1"/>
          <p:nvPr/>
        </p:nvSpPr>
        <p:spPr>
          <a:xfrm>
            <a:off x="2015064" y="1207079"/>
            <a:ext cx="1729762" cy="907890"/>
          </a:xfrm>
          <a:prstGeom prst="rect">
            <a:avLst/>
          </a:prstGeom>
          <a:noFill/>
          <a:ln>
            <a:noFill/>
          </a:ln>
        </p:spPr>
        <p:txBody>
          <a:bodyPr wrap="square" lIns="121712" tIns="60856" rIns="121712" bIns="60856" rtlCol="0">
            <a:noAutofit/>
          </a:bodyPr>
          <a:lstStyle/>
          <a:p>
            <a:pPr algn="ctr"/>
            <a:r>
              <a:rPr lang="zh-CN" altLang="en-US" sz="3250" b="1" dirty="0">
                <a:solidFill>
                  <a:schemeClr val="bg1"/>
                </a:solidFill>
                <a:latin typeface="微软雅黑" pitchFamily="34" charset="-122"/>
                <a:ea typeface="微软雅黑" pitchFamily="34" charset="-122"/>
              </a:rPr>
              <a:t>前 言</a:t>
            </a:r>
            <a:endParaRPr lang="en-US" altLang="zh-CN" sz="3250" b="1" dirty="0">
              <a:solidFill>
                <a:schemeClr val="bg1"/>
              </a:solidFill>
              <a:latin typeface="微软雅黑" pitchFamily="34" charset="-122"/>
              <a:ea typeface="微软雅黑" pitchFamily="34" charset="-122"/>
            </a:endParaRPr>
          </a:p>
          <a:p>
            <a:pPr algn="ctr"/>
            <a:r>
              <a:rPr lang="en-US" altLang="zh-CN" sz="2165" dirty="0">
                <a:solidFill>
                  <a:schemeClr val="bg1"/>
                </a:solidFill>
                <a:ea typeface="微软雅黑" pitchFamily="34" charset="-122"/>
              </a:rPr>
              <a:t>Introduction</a:t>
            </a:r>
            <a:endParaRPr lang="zh-CN" altLang="en-US" sz="2165" dirty="0">
              <a:solidFill>
                <a:schemeClr val="bg1"/>
              </a:solidFill>
              <a:ea typeface="微软雅黑" pitchFamily="34" charset="-122"/>
            </a:endParaRPr>
          </a:p>
          <a:p>
            <a:pPr algn="ctr"/>
            <a:endParaRPr lang="zh-CN" altLang="en-US" sz="2165" b="1"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42" presetClass="entr" presetSubtype="0" fill="hold" grpId="0" nodeType="afterEffect">
                                  <p:stCondLst>
                                    <p:cond delay="0"/>
                                  </p:stCondLst>
                                  <p:iterate type="lt">
                                    <p:tmPct val="2000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bldLvl="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208617" y="198326"/>
            <a:ext cx="2140751" cy="548640"/>
            <a:chOff x="303867" y="255476"/>
            <a:chExt cx="2140751" cy="548640"/>
          </a:xfrm>
        </p:grpSpPr>
        <p:sp>
          <p:nvSpPr>
            <p:cNvPr id="6" name="矩形 5"/>
            <p:cNvSpPr/>
            <p:nvPr/>
          </p:nvSpPr>
          <p:spPr>
            <a:xfrm>
              <a:off x="839338" y="255476"/>
              <a:ext cx="1605280" cy="548640"/>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总体情况</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grpSp>
          <p:nvGrpSpPr>
            <p:cNvPr id="7" name="组合 6"/>
            <p:cNvGrpSpPr/>
            <p:nvPr/>
          </p:nvGrpSpPr>
          <p:grpSpPr>
            <a:xfrm>
              <a:off x="303867" y="255476"/>
              <a:ext cx="523221" cy="523220"/>
              <a:chOff x="465792" y="255476"/>
              <a:chExt cx="523221" cy="523220"/>
            </a:xfrm>
          </p:grpSpPr>
          <p:sp>
            <p:nvSpPr>
              <p:cNvPr id="9" name="泪滴形 8"/>
              <p:cNvSpPr/>
              <p:nvPr/>
            </p:nvSpPr>
            <p:spPr>
              <a:xfrm>
                <a:off x="465792" y="255476"/>
                <a:ext cx="523221" cy="52322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nvSpPr>
            <p:spPr>
              <a:xfrm>
                <a:off x="541375" y="331059"/>
                <a:ext cx="372055" cy="3720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椭圆 11"/>
              <p:cNvSpPr/>
              <p:nvPr/>
            </p:nvSpPr>
            <p:spPr>
              <a:xfrm>
                <a:off x="621160" y="410844"/>
                <a:ext cx="212484" cy="212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grpSp>
        <p:nvGrpSpPr>
          <p:cNvPr id="39" name="组合 38"/>
          <p:cNvGrpSpPr/>
          <p:nvPr/>
        </p:nvGrpSpPr>
        <p:grpSpPr>
          <a:xfrm>
            <a:off x="4709160" y="697358"/>
            <a:ext cx="5648325" cy="1622796"/>
            <a:chOff x="6105018" y="1580136"/>
            <a:chExt cx="5648325" cy="1622796"/>
          </a:xfrm>
        </p:grpSpPr>
        <p:sp>
          <p:nvSpPr>
            <p:cNvPr id="33" name="矩形: 圆角 32"/>
            <p:cNvSpPr/>
            <p:nvPr/>
          </p:nvSpPr>
          <p:spPr>
            <a:xfrm>
              <a:off x="6105018" y="1580136"/>
              <a:ext cx="5648325" cy="1477389"/>
            </a:xfrm>
            <a:prstGeom prst="roundRect">
              <a:avLst>
                <a:gd name="adj" fmla="val 12963"/>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34"/>
            <p:cNvSpPr/>
            <p:nvPr/>
          </p:nvSpPr>
          <p:spPr>
            <a:xfrm>
              <a:off x="7299049" y="1694172"/>
              <a:ext cx="4283352" cy="1508760"/>
            </a:xfrm>
            <a:prstGeom prst="rect">
              <a:avLst/>
            </a:prstGeom>
          </p:spPr>
          <p:txBody>
            <a:bodyPr wrap="square">
              <a:spAutoFit/>
            </a:bodyPr>
            <a:lstStyle/>
            <a:p>
              <a:pPr>
                <a:lnSpc>
                  <a:spcPct val="150000"/>
                </a:lnSpc>
                <a:defRPr/>
              </a:pPr>
              <a:r>
                <a:rPr lang="zh-CN" altLang="en-US" sz="2200" b="1" dirty="0">
                  <a:solidFill>
                    <a:schemeClr val="tx1">
                      <a:lumMod val="65000"/>
                      <a:lumOff val="35000"/>
                    </a:schemeClr>
                  </a:solidFill>
                  <a:cs typeface="+mn-ea"/>
                  <a:sym typeface="+mn-lt"/>
                </a:rPr>
                <a:t>主动公开增质提效</a:t>
              </a:r>
              <a:endParaRPr lang="zh-CN" altLang="en-US" sz="2200" b="1" dirty="0">
                <a:solidFill>
                  <a:schemeClr val="tx1">
                    <a:lumMod val="65000"/>
                    <a:lumOff val="35000"/>
                  </a:schemeClr>
                </a:solidFill>
                <a:cs typeface="+mn-ea"/>
                <a:sym typeface="+mn-lt"/>
              </a:endParaRPr>
            </a:p>
            <a:p>
              <a:pPr lvl="0">
                <a:lnSpc>
                  <a:spcPct val="150000"/>
                </a:lnSpc>
                <a:defRPr/>
              </a:pPr>
              <a:r>
                <a:rPr lang="zh-CN" altLang="en-US" sz="2000" dirty="0">
                  <a:solidFill>
                    <a:prstClr val="black">
                      <a:lumMod val="65000"/>
                      <a:lumOff val="35000"/>
                    </a:prstClr>
                  </a:solidFill>
                  <a:cs typeface="+mn-ea"/>
                  <a:sym typeface="+mn-lt"/>
                </a:rPr>
                <a:t>以“五公开”为抓手，公开政府信息</a:t>
              </a:r>
              <a:r>
                <a:rPr lang="zh-CN" altLang="en-US" sz="2000" dirty="0">
                  <a:solidFill>
                    <a:srgbClr val="FF0000"/>
                  </a:solidFill>
                  <a:cs typeface="+mn-ea"/>
                  <a:sym typeface="+mn-lt"/>
                </a:rPr>
                <a:t>9283</a:t>
              </a:r>
              <a:r>
                <a:rPr lang="zh-CN" altLang="en-US" sz="2000" dirty="0">
                  <a:solidFill>
                    <a:prstClr val="black">
                      <a:lumMod val="65000"/>
                      <a:lumOff val="35000"/>
                    </a:prstClr>
                  </a:solidFill>
                  <a:cs typeface="+mn-ea"/>
                  <a:sym typeface="+mn-lt"/>
                </a:rPr>
                <a:t>条，规范性文件</a:t>
              </a:r>
              <a:r>
                <a:rPr lang="zh-CN" altLang="en-US" sz="2000" dirty="0">
                  <a:solidFill>
                    <a:srgbClr val="FF0000"/>
                  </a:solidFill>
                  <a:cs typeface="+mn-ea"/>
                  <a:sym typeface="+mn-lt"/>
                </a:rPr>
                <a:t>4</a:t>
              </a:r>
              <a:r>
                <a:rPr lang="en-US" altLang="zh-CN" sz="2000" dirty="0">
                  <a:solidFill>
                    <a:srgbClr val="FF0000"/>
                  </a:solidFill>
                  <a:cs typeface="+mn-ea"/>
                  <a:sym typeface="+mn-lt"/>
                </a:rPr>
                <a:t>3</a:t>
              </a:r>
              <a:r>
                <a:rPr lang="zh-CN" altLang="en-US" sz="2000" dirty="0">
                  <a:solidFill>
                    <a:prstClr val="black">
                      <a:lumMod val="65000"/>
                      <a:lumOff val="35000"/>
                    </a:prstClr>
                  </a:solidFill>
                  <a:cs typeface="+mn-ea"/>
                  <a:sym typeface="+mn-lt"/>
                </a:rPr>
                <a:t>件。</a:t>
              </a:r>
              <a:endParaRPr sz="2000"/>
            </a:p>
          </p:txBody>
        </p:sp>
        <p:grpSp>
          <p:nvGrpSpPr>
            <p:cNvPr id="36" name="组合 35"/>
            <p:cNvGrpSpPr/>
            <p:nvPr/>
          </p:nvGrpSpPr>
          <p:grpSpPr>
            <a:xfrm>
              <a:off x="6289398" y="1825220"/>
              <a:ext cx="971807" cy="987221"/>
              <a:chOff x="1027803" y="1665564"/>
              <a:chExt cx="840605" cy="853938"/>
            </a:xfrm>
          </p:grpSpPr>
          <p:sp>
            <p:nvSpPr>
              <p:cNvPr id="37" name="椭圆 36"/>
              <p:cNvSpPr/>
              <p:nvPr/>
            </p:nvSpPr>
            <p:spPr>
              <a:xfrm>
                <a:off x="1027803" y="1665564"/>
                <a:ext cx="840605" cy="853938"/>
              </a:xfrm>
              <a:prstGeom prst="ellipse">
                <a:avLst/>
              </a:prstGeom>
              <a:gradFill>
                <a:gsLst>
                  <a:gs pos="100000">
                    <a:srgbClr val="0070C0"/>
                  </a:gs>
                  <a:gs pos="0">
                    <a:srgbClr val="00B0F0"/>
                  </a:gs>
                </a:gsLst>
                <a:lin ang="3600000" scaled="0"/>
              </a:gradFill>
              <a:ln w="12700" cap="flat" cmpd="sng" algn="ctr">
                <a:noFill/>
                <a:prstDash val="solid"/>
              </a:ln>
              <a:effectLst/>
            </p:spPr>
            <p:txBody>
              <a:bodyPr lIns="0" rIns="0"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07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38" name="Freeform 65"/>
              <p:cNvSpPr>
                <a:spLocks noChangeArrowheads="1"/>
              </p:cNvSpPr>
              <p:nvPr/>
            </p:nvSpPr>
            <p:spPr bwMode="auto">
              <a:xfrm>
                <a:off x="1240993" y="1887162"/>
                <a:ext cx="414225" cy="410743"/>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grpSp>
      </p:grpSp>
      <p:grpSp>
        <p:nvGrpSpPr>
          <p:cNvPr id="64" name="组合 63"/>
          <p:cNvGrpSpPr/>
          <p:nvPr/>
        </p:nvGrpSpPr>
        <p:grpSpPr>
          <a:xfrm>
            <a:off x="3434945" y="4449317"/>
            <a:ext cx="8093480" cy="1870710"/>
            <a:chOff x="6280380" y="4353432"/>
            <a:chExt cx="8093480" cy="1870710"/>
          </a:xfrm>
        </p:grpSpPr>
        <p:sp>
          <p:nvSpPr>
            <p:cNvPr id="53" name="矩形: 圆角 52"/>
            <p:cNvSpPr/>
            <p:nvPr/>
          </p:nvSpPr>
          <p:spPr>
            <a:xfrm>
              <a:off x="6362700" y="4353432"/>
              <a:ext cx="5648325" cy="1477389"/>
            </a:xfrm>
            <a:prstGeom prst="roundRect">
              <a:avLst>
                <a:gd name="adj" fmla="val 12963"/>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矩形 53"/>
            <p:cNvSpPr/>
            <p:nvPr/>
          </p:nvSpPr>
          <p:spPr>
            <a:xfrm>
              <a:off x="7556500" y="4715382"/>
              <a:ext cx="6817360" cy="1508760"/>
            </a:xfrm>
            <a:prstGeom prst="rect">
              <a:avLst/>
            </a:prstGeom>
          </p:spPr>
          <p:txBody>
            <a:bodyPr wrap="square">
              <a:spAutoFit/>
            </a:bodyPr>
            <a:lstStyle/>
            <a:p>
              <a:pPr>
                <a:lnSpc>
                  <a:spcPct val="150000"/>
                </a:lnSpc>
                <a:defRPr/>
              </a:pPr>
              <a:r>
                <a:rPr lang="zh-CN" altLang="en-US" sz="2200" b="1" dirty="0">
                  <a:solidFill>
                    <a:schemeClr val="tx1">
                      <a:lumMod val="65000"/>
                      <a:lumOff val="35000"/>
                    </a:schemeClr>
                  </a:solidFill>
                  <a:cs typeface="+mn-ea"/>
                  <a:sym typeface="+mn-lt"/>
                </a:rPr>
                <a:t>及时回应社会关切</a:t>
              </a:r>
              <a:endParaRPr lang="zh-CN" altLang="en-US" sz="2200" b="1" dirty="0">
                <a:solidFill>
                  <a:schemeClr val="tx1">
                    <a:lumMod val="65000"/>
                    <a:lumOff val="35000"/>
                  </a:schemeClr>
                </a:solidFill>
                <a:cs typeface="+mn-ea"/>
                <a:sym typeface="+mn-lt"/>
              </a:endParaRPr>
            </a:p>
            <a:p>
              <a:pPr lvl="0">
                <a:lnSpc>
                  <a:spcPct val="150000"/>
                </a:lnSpc>
                <a:defRPr/>
              </a:pPr>
              <a:r>
                <a:rPr lang="zh-CN" altLang="en-US" sz="2000" dirty="0">
                  <a:solidFill>
                    <a:prstClr val="black">
                      <a:lumMod val="65000"/>
                      <a:lumOff val="35000"/>
                    </a:prstClr>
                  </a:solidFill>
                  <a:cs typeface="+mn-ea"/>
                  <a:sym typeface="+mn-lt"/>
                </a:rPr>
                <a:t>围绕就业、创业、教育、卫生防疫和纾困助企等热点问题，举办新闻发布会</a:t>
              </a:r>
              <a:r>
                <a:rPr lang="zh-CN" altLang="en-US" sz="2000" dirty="0">
                  <a:solidFill>
                    <a:srgbClr val="FF0000"/>
                  </a:solidFill>
                  <a:cs typeface="+mn-ea"/>
                  <a:sym typeface="+mn-lt"/>
                </a:rPr>
                <a:t>4</a:t>
              </a:r>
              <a:r>
                <a:rPr lang="zh-CN" altLang="en-US" sz="2000" dirty="0">
                  <a:solidFill>
                    <a:prstClr val="black">
                      <a:lumMod val="65000"/>
                      <a:lumOff val="35000"/>
                    </a:prstClr>
                  </a:solidFill>
                  <a:cs typeface="+mn-ea"/>
                  <a:sym typeface="+mn-lt"/>
                </a:rPr>
                <a:t>场，回应社关切</a:t>
              </a:r>
              <a:r>
                <a:rPr lang="zh-CN" altLang="en-US" sz="2000" dirty="0">
                  <a:solidFill>
                    <a:srgbClr val="FF0000"/>
                  </a:solidFill>
                  <a:cs typeface="+mn-ea"/>
                  <a:sym typeface="+mn-lt"/>
                </a:rPr>
                <a:t>16</a:t>
              </a:r>
              <a:r>
                <a:rPr lang="zh-CN" altLang="en-US" sz="2000" dirty="0">
                  <a:solidFill>
                    <a:prstClr val="black">
                      <a:lumMod val="65000"/>
                      <a:lumOff val="35000"/>
                    </a:prstClr>
                  </a:solidFill>
                  <a:cs typeface="+mn-ea"/>
                  <a:sym typeface="+mn-lt"/>
                </a:rPr>
                <a:t>件，在线访谈</a:t>
              </a:r>
              <a:r>
                <a:rPr lang="zh-CN" altLang="en-US" sz="2000" dirty="0">
                  <a:solidFill>
                    <a:srgbClr val="FF0000"/>
                  </a:solidFill>
                  <a:cs typeface="+mn-ea"/>
                  <a:sym typeface="+mn-lt"/>
                </a:rPr>
                <a:t>4</a:t>
              </a:r>
              <a:r>
                <a:rPr lang="zh-CN" altLang="en-US" sz="2000" dirty="0">
                  <a:solidFill>
                    <a:prstClr val="black">
                      <a:lumMod val="65000"/>
                      <a:lumOff val="35000"/>
                    </a:prstClr>
                  </a:solidFill>
                  <a:cs typeface="+mn-ea"/>
                  <a:sym typeface="+mn-lt"/>
                </a:rPr>
                <a:t>期。</a:t>
              </a:r>
              <a:endParaRPr sz="2000"/>
            </a:p>
          </p:txBody>
        </p:sp>
        <p:grpSp>
          <p:nvGrpSpPr>
            <p:cNvPr id="60" name="组合 59"/>
            <p:cNvGrpSpPr/>
            <p:nvPr/>
          </p:nvGrpSpPr>
          <p:grpSpPr>
            <a:xfrm>
              <a:off x="6280380" y="4941416"/>
              <a:ext cx="971807" cy="987221"/>
              <a:chOff x="6280380" y="4941416"/>
              <a:chExt cx="971807" cy="987221"/>
            </a:xfrm>
          </p:grpSpPr>
          <p:sp>
            <p:nvSpPr>
              <p:cNvPr id="56" name="椭圆 55"/>
              <p:cNvSpPr/>
              <p:nvPr/>
            </p:nvSpPr>
            <p:spPr>
              <a:xfrm>
                <a:off x="6280380" y="4941416"/>
                <a:ext cx="971807" cy="987221"/>
              </a:xfrm>
              <a:prstGeom prst="ellipse">
                <a:avLst/>
              </a:prstGeom>
              <a:gradFill>
                <a:gsLst>
                  <a:gs pos="100000">
                    <a:srgbClr val="0070C0"/>
                  </a:gs>
                  <a:gs pos="0">
                    <a:srgbClr val="00B0F0"/>
                  </a:gs>
                </a:gsLst>
                <a:lin ang="3600000" scaled="0"/>
              </a:gradFill>
              <a:ln w="12700" cap="flat" cmpd="sng" algn="ctr">
                <a:noFill/>
                <a:prstDash val="solid"/>
              </a:ln>
              <a:effectLst/>
            </p:spPr>
            <p:txBody>
              <a:bodyPr lIns="0" rIns="0"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07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59" name="Freeform 39"/>
              <p:cNvSpPr>
                <a:spLocks noChangeArrowheads="1"/>
              </p:cNvSpPr>
              <p:nvPr/>
            </p:nvSpPr>
            <p:spPr bwMode="auto">
              <a:xfrm>
                <a:off x="6514192" y="5182935"/>
                <a:ext cx="504183" cy="504183"/>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grpSp>
      </p:grpSp>
      <p:grpSp>
        <p:nvGrpSpPr>
          <p:cNvPr id="63" name="组合 62"/>
          <p:cNvGrpSpPr/>
          <p:nvPr/>
        </p:nvGrpSpPr>
        <p:grpSpPr>
          <a:xfrm>
            <a:off x="4926330" y="2676525"/>
            <a:ext cx="6791325" cy="1623060"/>
            <a:chOff x="6096000" y="3057525"/>
            <a:chExt cx="6791325" cy="1623060"/>
          </a:xfrm>
        </p:grpSpPr>
        <p:sp>
          <p:nvSpPr>
            <p:cNvPr id="47" name="矩形: 圆角 46"/>
            <p:cNvSpPr/>
            <p:nvPr/>
          </p:nvSpPr>
          <p:spPr>
            <a:xfrm>
              <a:off x="6096000" y="3057525"/>
              <a:ext cx="5648325" cy="1477389"/>
            </a:xfrm>
            <a:prstGeom prst="roundRect">
              <a:avLst>
                <a:gd name="adj" fmla="val 12963"/>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矩形 47"/>
            <p:cNvSpPr/>
            <p:nvPr/>
          </p:nvSpPr>
          <p:spPr>
            <a:xfrm>
              <a:off x="7290435" y="3171825"/>
              <a:ext cx="5596890" cy="1508760"/>
            </a:xfrm>
            <a:prstGeom prst="rect">
              <a:avLst/>
            </a:prstGeom>
          </p:spPr>
          <p:txBody>
            <a:bodyPr wrap="square">
              <a:spAutoFit/>
            </a:bodyPr>
            <a:lstStyle/>
            <a:p>
              <a:pPr>
                <a:lnSpc>
                  <a:spcPct val="150000"/>
                </a:lnSpc>
                <a:defRPr/>
              </a:pPr>
              <a:r>
                <a:rPr lang="zh-CN" altLang="en-US" sz="2200" b="1" dirty="0">
                  <a:solidFill>
                    <a:schemeClr val="tx1">
                      <a:lumMod val="65000"/>
                      <a:lumOff val="35000"/>
                    </a:schemeClr>
                  </a:solidFill>
                  <a:cs typeface="+mn-ea"/>
                  <a:sym typeface="+mn-lt"/>
                </a:rPr>
                <a:t>聚焦特色专栏</a:t>
              </a:r>
              <a:endParaRPr lang="zh-CN" altLang="en-US" sz="2200" b="1" dirty="0">
                <a:solidFill>
                  <a:schemeClr val="tx1">
                    <a:lumMod val="65000"/>
                    <a:lumOff val="35000"/>
                  </a:schemeClr>
                </a:solidFill>
                <a:cs typeface="+mn-ea"/>
                <a:sym typeface="+mn-lt"/>
              </a:endParaRPr>
            </a:p>
            <a:p>
              <a:pPr>
                <a:lnSpc>
                  <a:spcPct val="150000"/>
                </a:lnSpc>
                <a:defRPr/>
              </a:pPr>
              <a:r>
                <a:rPr lang="zh-CN" altLang="en-US" sz="2000" dirty="0">
                  <a:solidFill>
                    <a:prstClr val="black">
                      <a:lumMod val="65000"/>
                      <a:lumOff val="35000"/>
                    </a:prstClr>
                  </a:solidFill>
                  <a:cs typeface="+mn-ea"/>
                  <a:sym typeface="+mn-lt"/>
                </a:rPr>
                <a:t>共同富裕示范区、政策进万企、优化营商环境、“十四五规划”等重点专栏发布信息</a:t>
              </a:r>
              <a:r>
                <a:rPr lang="zh-CN" altLang="en-US" sz="2000" dirty="0">
                  <a:solidFill>
                    <a:srgbClr val="FF0000"/>
                  </a:solidFill>
                  <a:cs typeface="+mn-ea"/>
                  <a:sym typeface="+mn-lt"/>
                </a:rPr>
                <a:t>2489</a:t>
              </a:r>
              <a:r>
                <a:rPr lang="zh-CN" altLang="en-US" sz="2000" dirty="0">
                  <a:solidFill>
                    <a:prstClr val="black">
                      <a:lumMod val="65000"/>
                      <a:lumOff val="35000"/>
                    </a:prstClr>
                  </a:solidFill>
                  <a:cs typeface="+mn-ea"/>
                  <a:sym typeface="+mn-lt"/>
                </a:rPr>
                <a:t>条。</a:t>
              </a:r>
              <a:endParaRPr sz="2000"/>
            </a:p>
          </p:txBody>
        </p:sp>
        <p:sp>
          <p:nvSpPr>
            <p:cNvPr id="50" name="椭圆 49"/>
            <p:cNvSpPr/>
            <p:nvPr/>
          </p:nvSpPr>
          <p:spPr>
            <a:xfrm>
              <a:off x="6280380" y="3302609"/>
              <a:ext cx="971807" cy="987221"/>
            </a:xfrm>
            <a:prstGeom prst="ellipse">
              <a:avLst/>
            </a:prstGeom>
            <a:gradFill>
              <a:gsLst>
                <a:gs pos="100000">
                  <a:srgbClr val="0070C0"/>
                </a:gs>
                <a:gs pos="0">
                  <a:srgbClr val="00B0F0"/>
                </a:gs>
              </a:gsLst>
              <a:lin ang="3600000" scaled="0"/>
            </a:gradFill>
            <a:ln w="12700" cap="flat" cmpd="sng" algn="ctr">
              <a:noFill/>
              <a:prstDash val="solid"/>
            </a:ln>
            <a:effectLst/>
          </p:spPr>
          <p:txBody>
            <a:bodyPr lIns="0" rIns="0"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07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62" name="Freeform 102"/>
            <p:cNvSpPr>
              <a:spLocks noChangeArrowheads="1"/>
            </p:cNvSpPr>
            <p:nvPr/>
          </p:nvSpPr>
          <p:spPr bwMode="auto">
            <a:xfrm>
              <a:off x="6406611" y="3541095"/>
              <a:ext cx="566944" cy="510249"/>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grpSp>
      <p:sp>
        <p:nvSpPr>
          <p:cNvPr id="3" name="圆角矩形 2"/>
          <p:cNvSpPr/>
          <p:nvPr/>
        </p:nvSpPr>
        <p:spPr>
          <a:xfrm>
            <a:off x="848451" y="2085699"/>
            <a:ext cx="2514600" cy="2514600"/>
          </a:xfrm>
          <a:prstGeom prst="roundRect">
            <a:avLst/>
          </a:prstGeom>
          <a:solidFill>
            <a:srgbClr val="6868AC"/>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cs typeface="+mn-ea"/>
              <a:sym typeface="+mn-lt"/>
            </a:endParaRPr>
          </a:p>
        </p:txBody>
      </p:sp>
      <p:sp>
        <p:nvSpPr>
          <p:cNvPr id="4" name="弧 3"/>
          <p:cNvSpPr/>
          <p:nvPr/>
        </p:nvSpPr>
        <p:spPr>
          <a:xfrm>
            <a:off x="1032230" y="1370154"/>
            <a:ext cx="3644699" cy="3644699"/>
          </a:xfrm>
          <a:prstGeom prst="arc">
            <a:avLst>
              <a:gd name="adj1" fmla="val 17736929"/>
              <a:gd name="adj2" fmla="val 3888736"/>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dirty="0">
              <a:cs typeface="+mn-ea"/>
              <a:sym typeface="+mn-lt"/>
            </a:endParaRPr>
          </a:p>
        </p:txBody>
      </p:sp>
      <p:sp>
        <p:nvSpPr>
          <p:cNvPr id="2" name="椭圆 1"/>
          <p:cNvSpPr/>
          <p:nvPr/>
        </p:nvSpPr>
        <p:spPr>
          <a:xfrm>
            <a:off x="3487040" y="1451002"/>
            <a:ext cx="196951" cy="196951"/>
          </a:xfrm>
          <a:prstGeom prst="ellipse">
            <a:avLst/>
          </a:prstGeom>
          <a:solidFill>
            <a:srgbClr val="999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tx1">
                  <a:lumMod val="95000"/>
                  <a:lumOff val="5000"/>
                </a:schemeClr>
              </a:solidFill>
              <a:cs typeface="+mn-ea"/>
              <a:sym typeface="+mn-lt"/>
            </a:endParaRPr>
          </a:p>
        </p:txBody>
      </p:sp>
      <p:sp>
        <p:nvSpPr>
          <p:cNvPr id="8" name="椭圆 7"/>
          <p:cNvSpPr/>
          <p:nvPr/>
        </p:nvSpPr>
        <p:spPr>
          <a:xfrm>
            <a:off x="4542410" y="2947062"/>
            <a:ext cx="196951" cy="196951"/>
          </a:xfrm>
          <a:prstGeom prst="ellipse">
            <a:avLst/>
          </a:prstGeom>
          <a:solidFill>
            <a:srgbClr val="999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tx1">
                  <a:lumMod val="95000"/>
                  <a:lumOff val="5000"/>
                </a:schemeClr>
              </a:solidFill>
              <a:cs typeface="+mn-ea"/>
              <a:sym typeface="+mn-lt"/>
            </a:endParaRPr>
          </a:p>
        </p:txBody>
      </p:sp>
      <p:sp>
        <p:nvSpPr>
          <p:cNvPr id="10" name="椭圆 9"/>
          <p:cNvSpPr/>
          <p:nvPr/>
        </p:nvSpPr>
        <p:spPr>
          <a:xfrm>
            <a:off x="3546095" y="4755542"/>
            <a:ext cx="196951" cy="196951"/>
          </a:xfrm>
          <a:prstGeom prst="ellipse">
            <a:avLst/>
          </a:prstGeom>
          <a:solidFill>
            <a:srgbClr val="999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tx1">
                  <a:lumMod val="95000"/>
                  <a:lumOff val="5000"/>
                </a:schemeClr>
              </a:solidFill>
              <a:cs typeface="+mn-ea"/>
              <a:sym typeface="+mn-lt"/>
            </a:endParaRPr>
          </a:p>
        </p:txBody>
      </p:sp>
      <p:sp>
        <p:nvSpPr>
          <p:cNvPr id="13" name="文本框 12"/>
          <p:cNvSpPr txBox="1"/>
          <p:nvPr/>
        </p:nvSpPr>
        <p:spPr>
          <a:xfrm>
            <a:off x="925029" y="2550589"/>
            <a:ext cx="2214880" cy="1353185"/>
          </a:xfrm>
          <a:prstGeom prst="rect">
            <a:avLst/>
          </a:prstGeom>
          <a:noFill/>
        </p:spPr>
        <p:txBody>
          <a:bodyPr wrap="none" rtlCol="0">
            <a:spAutoFit/>
          </a:bodyPr>
          <a:p>
            <a:pPr algn="ctr"/>
            <a:r>
              <a:rPr kumimoji="1" lang="zh-CN" altLang="en-US" sz="4000" dirty="0">
                <a:solidFill>
                  <a:schemeClr val="bg1"/>
                </a:solidFill>
                <a:cs typeface="+mn-ea"/>
                <a:sym typeface="+mn-lt"/>
              </a:rPr>
              <a:t>主动公开</a:t>
            </a:r>
            <a:endParaRPr kumimoji="1" lang="zh-CN" altLang="en-US" sz="4000" dirty="0">
              <a:solidFill>
                <a:schemeClr val="bg1"/>
              </a:solidFill>
              <a:cs typeface="+mn-ea"/>
              <a:sym typeface="+mn-lt"/>
            </a:endParaRPr>
          </a:p>
          <a:p>
            <a:pPr algn="ctr"/>
            <a:r>
              <a:rPr kumimoji="1" lang="zh-CN" altLang="en-US" sz="4000" dirty="0">
                <a:solidFill>
                  <a:schemeClr val="bg1"/>
                </a:solidFill>
                <a:cs typeface="+mn-ea"/>
                <a:sym typeface="+mn-lt"/>
              </a:rPr>
              <a:t>情况</a:t>
            </a: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250" fill="hold"/>
                                        <p:tgtEl>
                                          <p:spTgt spid="39"/>
                                        </p:tgtEl>
                                        <p:attrNameLst>
                                          <p:attrName>ppt_x</p:attrName>
                                        </p:attrNameLst>
                                      </p:cBhvr>
                                      <p:tavLst>
                                        <p:tav tm="0">
                                          <p:val>
                                            <p:strVal val="#ppt_x"/>
                                          </p:val>
                                        </p:tav>
                                        <p:tav tm="100000">
                                          <p:val>
                                            <p:strVal val="#ppt_x"/>
                                          </p:val>
                                        </p:tav>
                                      </p:tavLst>
                                    </p:anim>
                                    <p:anim calcmode="lin" valueType="num">
                                      <p:cBhvr additive="base">
                                        <p:cTn id="8" dur="125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250" fill="hold"/>
                                        <p:tgtEl>
                                          <p:spTgt spid="63"/>
                                        </p:tgtEl>
                                        <p:attrNameLst>
                                          <p:attrName>ppt_x</p:attrName>
                                        </p:attrNameLst>
                                      </p:cBhvr>
                                      <p:tavLst>
                                        <p:tav tm="0">
                                          <p:val>
                                            <p:strVal val="#ppt_x"/>
                                          </p:val>
                                        </p:tav>
                                        <p:tav tm="100000">
                                          <p:val>
                                            <p:strVal val="#ppt_x"/>
                                          </p:val>
                                        </p:tav>
                                      </p:tavLst>
                                    </p:anim>
                                    <p:anim calcmode="lin" valueType="num">
                                      <p:cBhvr additive="base">
                                        <p:cTn id="12" dur="125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1250" fill="hold"/>
                                        <p:tgtEl>
                                          <p:spTgt spid="64"/>
                                        </p:tgtEl>
                                        <p:attrNameLst>
                                          <p:attrName>ppt_x</p:attrName>
                                        </p:attrNameLst>
                                      </p:cBhvr>
                                      <p:tavLst>
                                        <p:tav tm="0">
                                          <p:val>
                                            <p:strVal val="#ppt_x"/>
                                          </p:val>
                                        </p:tav>
                                        <p:tav tm="100000">
                                          <p:val>
                                            <p:strVal val="#ppt_x"/>
                                          </p:val>
                                        </p:tav>
                                      </p:tavLst>
                                    </p:anim>
                                    <p:anim calcmode="lin" valueType="num">
                                      <p:cBhvr additive="base">
                                        <p:cTn id="16" dur="125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16" presetClass="entr" presetSubtype="4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Horizontal)">
                                      <p:cBhvr>
                                        <p:cTn id="23" dur="500"/>
                                        <p:tgtEl>
                                          <p:spTgt spid="4"/>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2" grpId="0" bldLvl="0" animBg="1"/>
      <p:bldP spid="8" grpId="0" bldLvl="0" animBg="1"/>
      <p:bldP spid="10" grpId="0" bldLvl="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8617" y="198326"/>
            <a:ext cx="2140751" cy="548640"/>
            <a:chOff x="303867" y="255476"/>
            <a:chExt cx="2140751" cy="548640"/>
          </a:xfrm>
        </p:grpSpPr>
        <p:sp>
          <p:nvSpPr>
            <p:cNvPr id="6" name="矩形 5"/>
            <p:cNvSpPr/>
            <p:nvPr/>
          </p:nvSpPr>
          <p:spPr>
            <a:xfrm>
              <a:off x="839338" y="255476"/>
              <a:ext cx="1605280" cy="548640"/>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总体情况</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grpSp>
          <p:nvGrpSpPr>
            <p:cNvPr id="7" name="组合 6"/>
            <p:cNvGrpSpPr/>
            <p:nvPr/>
          </p:nvGrpSpPr>
          <p:grpSpPr>
            <a:xfrm>
              <a:off x="303867" y="255476"/>
              <a:ext cx="523221" cy="523220"/>
              <a:chOff x="465792" y="255476"/>
              <a:chExt cx="523221" cy="523220"/>
            </a:xfrm>
          </p:grpSpPr>
          <p:sp>
            <p:nvSpPr>
              <p:cNvPr id="9" name="泪滴形 8"/>
              <p:cNvSpPr/>
              <p:nvPr/>
            </p:nvSpPr>
            <p:spPr>
              <a:xfrm>
                <a:off x="465792" y="255476"/>
                <a:ext cx="523221" cy="52322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nvSpPr>
            <p:spPr>
              <a:xfrm>
                <a:off x="541375" y="331059"/>
                <a:ext cx="372055" cy="3720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椭圆 11"/>
              <p:cNvSpPr/>
              <p:nvPr/>
            </p:nvSpPr>
            <p:spPr>
              <a:xfrm>
                <a:off x="621160" y="410844"/>
                <a:ext cx="212484" cy="212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grpSp>
        <p:nvGrpSpPr>
          <p:cNvPr id="39" name="组合 38"/>
          <p:cNvGrpSpPr/>
          <p:nvPr/>
        </p:nvGrpSpPr>
        <p:grpSpPr>
          <a:xfrm>
            <a:off x="495300" y="1219328"/>
            <a:ext cx="5979160" cy="2080260"/>
            <a:chOff x="6105018" y="1580136"/>
            <a:chExt cx="5979160" cy="2080260"/>
          </a:xfrm>
        </p:grpSpPr>
        <p:sp>
          <p:nvSpPr>
            <p:cNvPr id="33" name="矩形: 圆角 32"/>
            <p:cNvSpPr/>
            <p:nvPr/>
          </p:nvSpPr>
          <p:spPr>
            <a:xfrm>
              <a:off x="6105018" y="1580136"/>
              <a:ext cx="5648325" cy="1477389"/>
            </a:xfrm>
            <a:prstGeom prst="roundRect">
              <a:avLst>
                <a:gd name="adj" fmla="val 12963"/>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34"/>
            <p:cNvSpPr/>
            <p:nvPr/>
          </p:nvSpPr>
          <p:spPr>
            <a:xfrm>
              <a:off x="7298818" y="1694436"/>
              <a:ext cx="4785360" cy="1965960"/>
            </a:xfrm>
            <a:prstGeom prst="rect">
              <a:avLst/>
            </a:prstGeom>
          </p:spPr>
          <p:txBody>
            <a:bodyPr wrap="square">
              <a:spAutoFit/>
            </a:bodyPr>
            <a:lstStyle/>
            <a:p>
              <a:pPr>
                <a:lnSpc>
                  <a:spcPct val="150000"/>
                </a:lnSpc>
                <a:defRPr/>
              </a:pPr>
              <a:r>
                <a:rPr lang="zh-CN" altLang="en-US" sz="2200" b="1" dirty="0">
                  <a:solidFill>
                    <a:schemeClr val="tx1">
                      <a:lumMod val="65000"/>
                      <a:lumOff val="35000"/>
                    </a:schemeClr>
                  </a:solidFill>
                  <a:cs typeface="+mn-ea"/>
                  <a:sym typeface="+mn-lt"/>
                </a:rPr>
                <a:t>提升政策解读实效性</a:t>
              </a:r>
              <a:endParaRPr lang="zh-CN" altLang="en-US" sz="2200" b="1" dirty="0">
                <a:solidFill>
                  <a:schemeClr val="tx1">
                    <a:lumMod val="65000"/>
                    <a:lumOff val="35000"/>
                  </a:schemeClr>
                </a:solidFill>
                <a:cs typeface="+mn-ea"/>
                <a:sym typeface="+mn-lt"/>
              </a:endParaRPr>
            </a:p>
            <a:p>
              <a:pPr>
                <a:lnSpc>
                  <a:spcPct val="150000"/>
                </a:lnSpc>
                <a:defRPr/>
              </a:pPr>
              <a:r>
                <a:rPr lang="zh-CN" altLang="en-US" sz="2000" dirty="0">
                  <a:cs typeface="+mn-ea"/>
                  <a:sym typeface="+mn-lt"/>
                </a:rPr>
                <a:t>利用微博、微信，通过图表、视频、政策问答等方式，确保信息“看得到、听得懂、易获取”，全年发布政策解读</a:t>
              </a:r>
              <a:r>
                <a:rPr lang="zh-CN" altLang="en-US" sz="2000" dirty="0">
                  <a:solidFill>
                    <a:srgbClr val="FF0000"/>
                  </a:solidFill>
                  <a:cs typeface="+mn-ea"/>
                  <a:sym typeface="+mn-lt"/>
                </a:rPr>
                <a:t>70</a:t>
              </a:r>
              <a:r>
                <a:rPr lang="zh-CN" altLang="en-US" sz="2000" dirty="0">
                  <a:cs typeface="+mn-ea"/>
                  <a:sym typeface="+mn-lt"/>
                </a:rPr>
                <a:t>件</a:t>
              </a:r>
              <a:r>
                <a:rPr lang="zh-CN" altLang="en-US" sz="2000" dirty="0">
                  <a:solidFill>
                    <a:prstClr val="black">
                      <a:lumMod val="65000"/>
                      <a:lumOff val="35000"/>
                    </a:prstClr>
                  </a:solidFill>
                  <a:cs typeface="+mn-ea"/>
                  <a:sym typeface="+mn-lt"/>
                </a:rPr>
                <a:t>。</a:t>
              </a:r>
              <a:endParaRPr sz="2000"/>
            </a:p>
          </p:txBody>
        </p:sp>
        <p:grpSp>
          <p:nvGrpSpPr>
            <p:cNvPr id="36" name="组合 35"/>
            <p:cNvGrpSpPr/>
            <p:nvPr/>
          </p:nvGrpSpPr>
          <p:grpSpPr>
            <a:xfrm>
              <a:off x="6289398" y="1825220"/>
              <a:ext cx="971807" cy="987221"/>
              <a:chOff x="1027803" y="1665564"/>
              <a:chExt cx="840605" cy="853938"/>
            </a:xfrm>
          </p:grpSpPr>
          <p:sp>
            <p:nvSpPr>
              <p:cNvPr id="37" name="椭圆 36"/>
              <p:cNvSpPr/>
              <p:nvPr/>
            </p:nvSpPr>
            <p:spPr>
              <a:xfrm>
                <a:off x="1027803" y="1665564"/>
                <a:ext cx="840605" cy="853938"/>
              </a:xfrm>
              <a:prstGeom prst="ellipse">
                <a:avLst/>
              </a:prstGeom>
              <a:gradFill>
                <a:gsLst>
                  <a:gs pos="100000">
                    <a:srgbClr val="0070C0"/>
                  </a:gs>
                  <a:gs pos="0">
                    <a:srgbClr val="00B0F0"/>
                  </a:gs>
                </a:gsLst>
                <a:lin ang="3600000" scaled="0"/>
              </a:gradFill>
              <a:ln w="12700" cap="flat" cmpd="sng" algn="ctr">
                <a:noFill/>
                <a:prstDash val="solid"/>
              </a:ln>
              <a:effectLst/>
            </p:spPr>
            <p:txBody>
              <a:bodyPr lIns="0" rIns="0"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07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38" name="Freeform 65"/>
              <p:cNvSpPr>
                <a:spLocks noChangeArrowheads="1"/>
              </p:cNvSpPr>
              <p:nvPr/>
            </p:nvSpPr>
            <p:spPr bwMode="auto">
              <a:xfrm>
                <a:off x="1240993" y="1887162"/>
                <a:ext cx="414225" cy="410743"/>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grpSp>
      </p:grpSp>
      <p:grpSp>
        <p:nvGrpSpPr>
          <p:cNvPr id="63" name="组合 62"/>
          <p:cNvGrpSpPr/>
          <p:nvPr/>
        </p:nvGrpSpPr>
        <p:grpSpPr>
          <a:xfrm>
            <a:off x="937260" y="3743325"/>
            <a:ext cx="7413625" cy="2080260"/>
            <a:chOff x="6096000" y="3057525"/>
            <a:chExt cx="7413625" cy="2080260"/>
          </a:xfrm>
        </p:grpSpPr>
        <p:sp>
          <p:nvSpPr>
            <p:cNvPr id="47" name="矩形: 圆角 46"/>
            <p:cNvSpPr/>
            <p:nvPr/>
          </p:nvSpPr>
          <p:spPr>
            <a:xfrm>
              <a:off x="6096000" y="3057525"/>
              <a:ext cx="5648325" cy="1477389"/>
            </a:xfrm>
            <a:prstGeom prst="roundRect">
              <a:avLst>
                <a:gd name="adj" fmla="val 12963"/>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矩形 47"/>
            <p:cNvSpPr/>
            <p:nvPr/>
          </p:nvSpPr>
          <p:spPr>
            <a:xfrm>
              <a:off x="7291070" y="3171825"/>
              <a:ext cx="6218555" cy="1965960"/>
            </a:xfrm>
            <a:prstGeom prst="rect">
              <a:avLst/>
            </a:prstGeom>
          </p:spPr>
          <p:txBody>
            <a:bodyPr wrap="square">
              <a:spAutoFit/>
            </a:bodyPr>
            <a:lstStyle/>
            <a:p>
              <a:pPr>
                <a:lnSpc>
                  <a:spcPct val="150000"/>
                </a:lnSpc>
                <a:defRPr/>
              </a:pPr>
              <a:r>
                <a:rPr lang="zh-CN" altLang="en-US" sz="2200" b="1" dirty="0">
                  <a:solidFill>
                    <a:schemeClr val="tx1">
                      <a:lumMod val="65000"/>
                      <a:lumOff val="35000"/>
                    </a:schemeClr>
                  </a:solidFill>
                  <a:cs typeface="+mn-ea"/>
                  <a:sym typeface="+mn-lt"/>
                </a:rPr>
                <a:t>高标准推进基层政务公开标准化、规范化工作</a:t>
              </a:r>
              <a:endParaRPr lang="zh-CN" altLang="en-US" sz="2200" b="1" dirty="0">
                <a:solidFill>
                  <a:schemeClr val="tx1">
                    <a:lumMod val="65000"/>
                    <a:lumOff val="35000"/>
                  </a:schemeClr>
                </a:solidFill>
                <a:cs typeface="+mn-ea"/>
                <a:sym typeface="+mn-lt"/>
              </a:endParaRPr>
            </a:p>
            <a:p>
              <a:pPr>
                <a:lnSpc>
                  <a:spcPct val="150000"/>
                </a:lnSpc>
                <a:defRPr/>
              </a:pPr>
              <a:r>
                <a:rPr lang="zh-CN" altLang="en-US" sz="2000" dirty="0">
                  <a:solidFill>
                    <a:prstClr val="black">
                      <a:lumMod val="65000"/>
                      <a:lumOff val="35000"/>
                    </a:prstClr>
                  </a:solidFill>
                  <a:cs typeface="+mn-ea"/>
                  <a:sym typeface="+mn-lt"/>
                </a:rPr>
                <a:t>按照“</a:t>
              </a:r>
              <a:r>
                <a:rPr lang="zh-CN" altLang="en-US" sz="2000" dirty="0">
                  <a:solidFill>
                    <a:srgbClr val="FF0000"/>
                  </a:solidFill>
                  <a:cs typeface="+mn-ea"/>
                  <a:sym typeface="+mn-lt"/>
                </a:rPr>
                <a:t>五统一</a:t>
              </a:r>
              <a:r>
                <a:rPr lang="zh-CN" altLang="en-US" sz="2000" dirty="0">
                  <a:solidFill>
                    <a:prstClr val="black">
                      <a:lumMod val="65000"/>
                      <a:lumOff val="35000"/>
                    </a:prstClr>
                  </a:solidFill>
                  <a:cs typeface="+mn-ea"/>
                  <a:sym typeface="+mn-lt"/>
                </a:rPr>
                <a:t>”标准，镇、街道政务公开体验区实现全覆盖，不断延伸公开触角，依托清廉村居建设，</a:t>
              </a:r>
              <a:r>
                <a:rPr lang="zh-CN" altLang="en-US" sz="2000" dirty="0">
                  <a:solidFill>
                    <a:srgbClr val="FF0000"/>
                  </a:solidFill>
                  <a:cs typeface="+mn-ea"/>
                  <a:sym typeface="+mn-lt"/>
                </a:rPr>
                <a:t>促进阳光村务公开</a:t>
              </a:r>
              <a:r>
                <a:rPr lang="zh-CN" altLang="en-US" sz="2000" dirty="0">
                  <a:solidFill>
                    <a:prstClr val="black">
                      <a:lumMod val="65000"/>
                      <a:lumOff val="35000"/>
                    </a:prstClr>
                  </a:solidFill>
                  <a:cs typeface="+mn-ea"/>
                  <a:sym typeface="+mn-lt"/>
                </a:rPr>
                <a:t>。</a:t>
              </a:r>
              <a:endParaRPr sz="2000"/>
            </a:p>
          </p:txBody>
        </p:sp>
        <p:sp>
          <p:nvSpPr>
            <p:cNvPr id="50" name="椭圆 49"/>
            <p:cNvSpPr/>
            <p:nvPr/>
          </p:nvSpPr>
          <p:spPr>
            <a:xfrm>
              <a:off x="6280380" y="3302609"/>
              <a:ext cx="971807" cy="987221"/>
            </a:xfrm>
            <a:prstGeom prst="ellipse">
              <a:avLst/>
            </a:prstGeom>
            <a:gradFill>
              <a:gsLst>
                <a:gs pos="100000">
                  <a:srgbClr val="0070C0"/>
                </a:gs>
                <a:gs pos="0">
                  <a:srgbClr val="00B0F0"/>
                </a:gs>
              </a:gsLst>
              <a:lin ang="3600000" scaled="0"/>
            </a:gradFill>
            <a:ln w="12700" cap="flat" cmpd="sng" algn="ctr">
              <a:noFill/>
              <a:prstDash val="solid"/>
            </a:ln>
            <a:effectLst/>
          </p:spPr>
          <p:txBody>
            <a:bodyPr lIns="0" rIns="0"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07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62" name="Freeform 102"/>
            <p:cNvSpPr>
              <a:spLocks noChangeArrowheads="1"/>
            </p:cNvSpPr>
            <p:nvPr/>
          </p:nvSpPr>
          <p:spPr bwMode="auto">
            <a:xfrm>
              <a:off x="6482811" y="3541095"/>
              <a:ext cx="566944" cy="510249"/>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grpSp>
      <p:sp>
        <p:nvSpPr>
          <p:cNvPr id="3" name="圆角矩形 2"/>
          <p:cNvSpPr/>
          <p:nvPr/>
        </p:nvSpPr>
        <p:spPr>
          <a:xfrm>
            <a:off x="8544651" y="1994259"/>
            <a:ext cx="2514600" cy="2514600"/>
          </a:xfrm>
          <a:prstGeom prst="roundRect">
            <a:avLst/>
          </a:prstGeom>
          <a:solidFill>
            <a:srgbClr val="6868AC"/>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cs typeface="+mn-ea"/>
              <a:sym typeface="+mn-lt"/>
            </a:endParaRPr>
          </a:p>
        </p:txBody>
      </p:sp>
      <p:sp>
        <p:nvSpPr>
          <p:cNvPr id="4" name="弧 3"/>
          <p:cNvSpPr/>
          <p:nvPr/>
        </p:nvSpPr>
        <p:spPr>
          <a:xfrm rot="10800000">
            <a:off x="7493990" y="1415874"/>
            <a:ext cx="3644699" cy="3644699"/>
          </a:xfrm>
          <a:prstGeom prst="arc">
            <a:avLst>
              <a:gd name="adj1" fmla="val 17736929"/>
              <a:gd name="adj2" fmla="val 3888736"/>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dirty="0">
              <a:cs typeface="+mn-ea"/>
              <a:sym typeface="+mn-lt"/>
            </a:endParaRPr>
          </a:p>
        </p:txBody>
      </p:sp>
      <p:sp>
        <p:nvSpPr>
          <p:cNvPr id="2" name="椭圆 1"/>
          <p:cNvSpPr/>
          <p:nvPr/>
        </p:nvSpPr>
        <p:spPr>
          <a:xfrm>
            <a:off x="8516240" y="1405282"/>
            <a:ext cx="196951" cy="196951"/>
          </a:xfrm>
          <a:prstGeom prst="ellipse">
            <a:avLst/>
          </a:prstGeom>
          <a:solidFill>
            <a:srgbClr val="999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tx1">
                  <a:lumMod val="95000"/>
                  <a:lumOff val="5000"/>
                </a:schemeClr>
              </a:solidFill>
              <a:cs typeface="+mn-ea"/>
              <a:sym typeface="+mn-lt"/>
            </a:endParaRPr>
          </a:p>
        </p:txBody>
      </p:sp>
      <p:sp>
        <p:nvSpPr>
          <p:cNvPr id="10" name="椭圆 9"/>
          <p:cNvSpPr/>
          <p:nvPr/>
        </p:nvSpPr>
        <p:spPr>
          <a:xfrm>
            <a:off x="8499095" y="4786022"/>
            <a:ext cx="196951" cy="196951"/>
          </a:xfrm>
          <a:prstGeom prst="ellipse">
            <a:avLst/>
          </a:prstGeom>
          <a:solidFill>
            <a:srgbClr val="999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tx1">
                  <a:lumMod val="95000"/>
                  <a:lumOff val="5000"/>
                </a:schemeClr>
              </a:solidFill>
              <a:cs typeface="+mn-ea"/>
              <a:sym typeface="+mn-lt"/>
            </a:endParaRPr>
          </a:p>
        </p:txBody>
      </p:sp>
      <p:sp>
        <p:nvSpPr>
          <p:cNvPr id="15" name="文本框 14"/>
          <p:cNvSpPr txBox="1"/>
          <p:nvPr/>
        </p:nvSpPr>
        <p:spPr>
          <a:xfrm>
            <a:off x="8717749" y="2555669"/>
            <a:ext cx="2214880" cy="1353185"/>
          </a:xfrm>
          <a:prstGeom prst="rect">
            <a:avLst/>
          </a:prstGeom>
          <a:noFill/>
        </p:spPr>
        <p:txBody>
          <a:bodyPr wrap="none" rtlCol="0">
            <a:spAutoFit/>
          </a:bodyPr>
          <a:p>
            <a:pPr algn="ctr"/>
            <a:r>
              <a:rPr kumimoji="1" lang="zh-CN" altLang="en-US" sz="4000" dirty="0">
                <a:solidFill>
                  <a:schemeClr val="bg1"/>
                </a:solidFill>
                <a:cs typeface="+mn-ea"/>
                <a:sym typeface="+mn-lt"/>
              </a:rPr>
              <a:t>主动公开</a:t>
            </a:r>
            <a:endParaRPr kumimoji="1" lang="zh-CN" altLang="en-US" sz="4000" dirty="0">
              <a:solidFill>
                <a:schemeClr val="bg1"/>
              </a:solidFill>
              <a:cs typeface="+mn-ea"/>
              <a:sym typeface="+mn-lt"/>
            </a:endParaRPr>
          </a:p>
          <a:p>
            <a:pPr algn="ctr"/>
            <a:r>
              <a:rPr kumimoji="1" lang="zh-CN" altLang="en-US" sz="4000" dirty="0">
                <a:solidFill>
                  <a:schemeClr val="bg1"/>
                </a:solidFill>
                <a:cs typeface="+mn-ea"/>
                <a:sym typeface="+mn-lt"/>
              </a:rPr>
              <a:t>情况</a:t>
            </a: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250" fill="hold"/>
                                        <p:tgtEl>
                                          <p:spTgt spid="39"/>
                                        </p:tgtEl>
                                        <p:attrNameLst>
                                          <p:attrName>ppt_x</p:attrName>
                                        </p:attrNameLst>
                                      </p:cBhvr>
                                      <p:tavLst>
                                        <p:tav tm="0">
                                          <p:val>
                                            <p:strVal val="#ppt_x"/>
                                          </p:val>
                                        </p:tav>
                                        <p:tav tm="100000">
                                          <p:val>
                                            <p:strVal val="#ppt_x"/>
                                          </p:val>
                                        </p:tav>
                                      </p:tavLst>
                                    </p:anim>
                                    <p:anim calcmode="lin" valueType="num">
                                      <p:cBhvr additive="base">
                                        <p:cTn id="8" dur="125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250" fill="hold"/>
                                        <p:tgtEl>
                                          <p:spTgt spid="63"/>
                                        </p:tgtEl>
                                        <p:attrNameLst>
                                          <p:attrName>ppt_x</p:attrName>
                                        </p:attrNameLst>
                                      </p:cBhvr>
                                      <p:tavLst>
                                        <p:tav tm="0">
                                          <p:val>
                                            <p:strVal val="#ppt_x"/>
                                          </p:val>
                                        </p:tav>
                                        <p:tav tm="100000">
                                          <p:val>
                                            <p:strVal val="#ppt_x"/>
                                          </p:val>
                                        </p:tav>
                                      </p:tavLst>
                                    </p:anim>
                                    <p:anim calcmode="lin" valueType="num">
                                      <p:cBhvr additive="base">
                                        <p:cTn id="12" dur="125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16" presetClass="entr" presetSubtype="4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0-#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2" grpId="0" bldLvl="0" animBg="1"/>
      <p:bldP spid="10" grpId="0" bldLvl="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208617" y="198326"/>
            <a:ext cx="2140751" cy="548640"/>
            <a:chOff x="303867" y="255476"/>
            <a:chExt cx="2140751" cy="548640"/>
          </a:xfrm>
        </p:grpSpPr>
        <p:sp>
          <p:nvSpPr>
            <p:cNvPr id="6" name="矩形 5"/>
            <p:cNvSpPr/>
            <p:nvPr/>
          </p:nvSpPr>
          <p:spPr>
            <a:xfrm>
              <a:off x="839338" y="255476"/>
              <a:ext cx="1605280" cy="548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noProof="0" dirty="0">
                  <a:ln w="0">
                    <a:noFill/>
                  </a:ln>
                  <a:solidFill>
                    <a:prstClr val="black">
                      <a:lumMod val="65000"/>
                      <a:lumOff val="35000"/>
                    </a:prstClr>
                  </a:solidFill>
                  <a:uLnTx/>
                  <a:uFillTx/>
                  <a:cs typeface="+mn-ea"/>
                  <a:sym typeface="+mn-lt"/>
                </a:rPr>
                <a:t>总体情况</a:t>
              </a:r>
            </a:p>
          </p:txBody>
        </p:sp>
        <p:grpSp>
          <p:nvGrpSpPr>
            <p:cNvPr id="7" name="组合 6"/>
            <p:cNvGrpSpPr/>
            <p:nvPr/>
          </p:nvGrpSpPr>
          <p:grpSpPr>
            <a:xfrm>
              <a:off x="303867" y="255476"/>
              <a:ext cx="523221" cy="523220"/>
              <a:chOff x="465792" y="255476"/>
              <a:chExt cx="523221" cy="523220"/>
            </a:xfrm>
          </p:grpSpPr>
          <p:sp>
            <p:nvSpPr>
              <p:cNvPr id="9" name="泪滴形 8"/>
              <p:cNvSpPr/>
              <p:nvPr/>
            </p:nvSpPr>
            <p:spPr>
              <a:xfrm>
                <a:off x="465792" y="255476"/>
                <a:ext cx="523221" cy="52322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nvSpPr>
            <p:spPr>
              <a:xfrm>
                <a:off x="541375" y="331059"/>
                <a:ext cx="372055" cy="3720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椭圆 11"/>
              <p:cNvSpPr/>
              <p:nvPr/>
            </p:nvSpPr>
            <p:spPr>
              <a:xfrm>
                <a:off x="621160" y="410844"/>
                <a:ext cx="212484" cy="212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grpSp>
        <p:nvGrpSpPr>
          <p:cNvPr id="38" name="组合 37"/>
          <p:cNvGrpSpPr/>
          <p:nvPr/>
        </p:nvGrpSpPr>
        <p:grpSpPr>
          <a:xfrm>
            <a:off x="4080192" y="3335211"/>
            <a:ext cx="3239135" cy="3165205"/>
            <a:chOff x="4009390" y="1697355"/>
            <a:chExt cx="4173220" cy="4077970"/>
          </a:xfrm>
        </p:grpSpPr>
        <p:sp>
          <p:nvSpPr>
            <p:cNvPr id="16" name="图形"/>
            <p:cNvSpPr/>
            <p:nvPr/>
          </p:nvSpPr>
          <p:spPr bwMode="auto">
            <a:xfrm>
              <a:off x="6833870" y="2740660"/>
              <a:ext cx="1348740" cy="1969770"/>
            </a:xfrm>
            <a:custGeom>
              <a:avLst/>
              <a:gdLst>
                <a:gd name="T0" fmla="*/ 434 w 551"/>
                <a:gd name="T1" fmla="*/ 125 h 804"/>
                <a:gd name="T2" fmla="*/ 370 w 551"/>
                <a:gd name="T3" fmla="*/ 189 h 804"/>
                <a:gd name="T4" fmla="*/ 434 w 551"/>
                <a:gd name="T5" fmla="*/ 125 h 804"/>
                <a:gd name="T6" fmla="*/ 114 w 551"/>
                <a:gd name="T7" fmla="*/ 11 h 804"/>
                <a:gd name="T8" fmla="*/ 0 w 551"/>
                <a:gd name="T9" fmla="*/ 253 h 804"/>
                <a:gd name="T10" fmla="*/ 306 w 551"/>
                <a:gd name="T11" fmla="*/ 253 h 804"/>
                <a:gd name="T12" fmla="*/ 306 w 551"/>
                <a:gd name="T13" fmla="*/ 253 h 804"/>
                <a:gd name="T14" fmla="*/ 370 w 551"/>
                <a:gd name="T15" fmla="*/ 407 h 804"/>
                <a:gd name="T16" fmla="*/ 306 w 551"/>
                <a:gd name="T17" fmla="*/ 560 h 804"/>
                <a:gd name="T18" fmla="*/ 0 w 551"/>
                <a:gd name="T19" fmla="*/ 560 h 804"/>
                <a:gd name="T20" fmla="*/ 114 w 551"/>
                <a:gd name="T21" fmla="*/ 802 h 804"/>
                <a:gd name="T22" fmla="*/ 153 w 551"/>
                <a:gd name="T23" fmla="*/ 804 h 804"/>
                <a:gd name="T24" fmla="*/ 434 w 551"/>
                <a:gd name="T25" fmla="*/ 688 h 804"/>
                <a:gd name="T26" fmla="*/ 551 w 551"/>
                <a:gd name="T27" fmla="*/ 407 h 804"/>
                <a:gd name="T28" fmla="*/ 434 w 551"/>
                <a:gd name="T29" fmla="*/ 12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 h="804">
                  <a:moveTo>
                    <a:pt x="434" y="125"/>
                  </a:moveTo>
                  <a:cubicBezTo>
                    <a:pt x="370" y="189"/>
                    <a:pt x="370" y="189"/>
                    <a:pt x="370" y="189"/>
                  </a:cubicBezTo>
                  <a:cubicBezTo>
                    <a:pt x="434" y="125"/>
                    <a:pt x="434" y="125"/>
                    <a:pt x="434" y="125"/>
                  </a:cubicBezTo>
                  <a:cubicBezTo>
                    <a:pt x="347" y="38"/>
                    <a:pt x="228" y="0"/>
                    <a:pt x="114" y="11"/>
                  </a:cubicBezTo>
                  <a:cubicBezTo>
                    <a:pt x="105" y="102"/>
                    <a:pt x="65" y="187"/>
                    <a:pt x="0" y="253"/>
                  </a:cubicBezTo>
                  <a:cubicBezTo>
                    <a:pt x="84" y="169"/>
                    <a:pt x="222" y="169"/>
                    <a:pt x="306" y="253"/>
                  </a:cubicBezTo>
                  <a:cubicBezTo>
                    <a:pt x="306" y="253"/>
                    <a:pt x="306" y="253"/>
                    <a:pt x="306" y="253"/>
                  </a:cubicBezTo>
                  <a:cubicBezTo>
                    <a:pt x="347" y="294"/>
                    <a:pt x="370" y="349"/>
                    <a:pt x="370" y="407"/>
                  </a:cubicBezTo>
                  <a:cubicBezTo>
                    <a:pt x="370" y="465"/>
                    <a:pt x="347" y="519"/>
                    <a:pt x="306" y="560"/>
                  </a:cubicBezTo>
                  <a:cubicBezTo>
                    <a:pt x="222" y="645"/>
                    <a:pt x="84" y="645"/>
                    <a:pt x="0" y="560"/>
                  </a:cubicBezTo>
                  <a:cubicBezTo>
                    <a:pt x="65" y="626"/>
                    <a:pt x="105" y="711"/>
                    <a:pt x="114" y="802"/>
                  </a:cubicBezTo>
                  <a:cubicBezTo>
                    <a:pt x="127" y="803"/>
                    <a:pt x="140" y="804"/>
                    <a:pt x="153" y="804"/>
                  </a:cubicBezTo>
                  <a:cubicBezTo>
                    <a:pt x="255" y="804"/>
                    <a:pt x="357" y="765"/>
                    <a:pt x="434" y="688"/>
                  </a:cubicBezTo>
                  <a:cubicBezTo>
                    <a:pt x="509" y="613"/>
                    <a:pt x="551" y="513"/>
                    <a:pt x="551" y="407"/>
                  </a:cubicBezTo>
                  <a:cubicBezTo>
                    <a:pt x="551" y="300"/>
                    <a:pt x="509" y="200"/>
                    <a:pt x="434" y="125"/>
                  </a:cubicBezTo>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17" name="图形"/>
            <p:cNvSpPr>
              <a:spLocks noChangeShapeType="1"/>
            </p:cNvSpPr>
            <p:nvPr/>
          </p:nvSpPr>
          <p:spPr bwMode="auto">
            <a:xfrm>
              <a:off x="7583170" y="3360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18" name="图形"/>
            <p:cNvSpPr>
              <a:spLocks noChangeShapeType="1"/>
            </p:cNvSpPr>
            <p:nvPr/>
          </p:nvSpPr>
          <p:spPr bwMode="auto">
            <a:xfrm>
              <a:off x="7710170" y="3487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19" name="图形"/>
            <p:cNvSpPr/>
            <p:nvPr/>
          </p:nvSpPr>
          <p:spPr bwMode="auto">
            <a:xfrm>
              <a:off x="4009390" y="2763520"/>
              <a:ext cx="1444625" cy="1946910"/>
            </a:xfrm>
            <a:custGeom>
              <a:avLst/>
              <a:gdLst>
                <a:gd name="T0" fmla="*/ 283 w 590"/>
                <a:gd name="T1" fmla="*/ 551 h 795"/>
                <a:gd name="T2" fmla="*/ 283 w 590"/>
                <a:gd name="T3" fmla="*/ 244 h 795"/>
                <a:gd name="T4" fmla="*/ 437 w 590"/>
                <a:gd name="T5" fmla="*/ 181 h 795"/>
                <a:gd name="T6" fmla="*/ 590 w 590"/>
                <a:gd name="T7" fmla="*/ 244 h 795"/>
                <a:gd name="T8" fmla="*/ 475 w 590"/>
                <a:gd name="T9" fmla="*/ 2 h 795"/>
                <a:gd name="T10" fmla="*/ 437 w 590"/>
                <a:gd name="T11" fmla="*/ 0 h 795"/>
                <a:gd name="T12" fmla="*/ 156 w 590"/>
                <a:gd name="T13" fmla="*/ 116 h 795"/>
                <a:gd name="T14" fmla="*/ 156 w 590"/>
                <a:gd name="T15" fmla="*/ 679 h 795"/>
                <a:gd name="T16" fmla="*/ 437 w 590"/>
                <a:gd name="T17" fmla="*/ 795 h 795"/>
                <a:gd name="T18" fmla="*/ 476 w 590"/>
                <a:gd name="T19" fmla="*/ 793 h 795"/>
                <a:gd name="T20" fmla="*/ 590 w 590"/>
                <a:gd name="T21" fmla="*/ 551 h 795"/>
                <a:gd name="T22" fmla="*/ 283 w 590"/>
                <a:gd name="T23" fmla="*/ 551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795">
                  <a:moveTo>
                    <a:pt x="283" y="551"/>
                  </a:moveTo>
                  <a:cubicBezTo>
                    <a:pt x="199" y="466"/>
                    <a:pt x="199" y="329"/>
                    <a:pt x="283" y="244"/>
                  </a:cubicBezTo>
                  <a:cubicBezTo>
                    <a:pt x="324" y="203"/>
                    <a:pt x="379" y="181"/>
                    <a:pt x="437" y="181"/>
                  </a:cubicBezTo>
                  <a:cubicBezTo>
                    <a:pt x="495" y="181"/>
                    <a:pt x="549" y="203"/>
                    <a:pt x="590" y="244"/>
                  </a:cubicBezTo>
                  <a:cubicBezTo>
                    <a:pt x="524" y="178"/>
                    <a:pt x="484" y="93"/>
                    <a:pt x="475" y="2"/>
                  </a:cubicBezTo>
                  <a:cubicBezTo>
                    <a:pt x="463" y="1"/>
                    <a:pt x="450" y="0"/>
                    <a:pt x="437" y="0"/>
                  </a:cubicBezTo>
                  <a:cubicBezTo>
                    <a:pt x="330" y="0"/>
                    <a:pt x="231" y="41"/>
                    <a:pt x="156" y="116"/>
                  </a:cubicBezTo>
                  <a:cubicBezTo>
                    <a:pt x="0" y="271"/>
                    <a:pt x="0" y="524"/>
                    <a:pt x="156" y="679"/>
                  </a:cubicBezTo>
                  <a:cubicBezTo>
                    <a:pt x="233" y="756"/>
                    <a:pt x="335" y="795"/>
                    <a:pt x="437" y="795"/>
                  </a:cubicBezTo>
                  <a:cubicBezTo>
                    <a:pt x="450" y="795"/>
                    <a:pt x="463" y="794"/>
                    <a:pt x="476" y="793"/>
                  </a:cubicBezTo>
                  <a:cubicBezTo>
                    <a:pt x="484" y="702"/>
                    <a:pt x="524" y="617"/>
                    <a:pt x="590" y="551"/>
                  </a:cubicBezTo>
                  <a:cubicBezTo>
                    <a:pt x="506" y="636"/>
                    <a:pt x="368" y="636"/>
                    <a:pt x="283" y="551"/>
                  </a:cubicBezTo>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0" name="图形"/>
            <p:cNvSpPr/>
            <p:nvPr/>
          </p:nvSpPr>
          <p:spPr bwMode="auto">
            <a:xfrm>
              <a:off x="5170805" y="4426585"/>
              <a:ext cx="1946910" cy="1348740"/>
            </a:xfrm>
            <a:custGeom>
              <a:avLst/>
              <a:gdLst>
                <a:gd name="T0" fmla="*/ 793 w 795"/>
                <a:gd name="T1" fmla="*/ 114 h 551"/>
                <a:gd name="T2" fmla="*/ 551 w 795"/>
                <a:gd name="T3" fmla="*/ 0 h 551"/>
                <a:gd name="T4" fmla="*/ 614 w 795"/>
                <a:gd name="T5" fmla="*/ 153 h 551"/>
                <a:gd name="T6" fmla="*/ 551 w 795"/>
                <a:gd name="T7" fmla="*/ 307 h 551"/>
                <a:gd name="T8" fmla="*/ 244 w 795"/>
                <a:gd name="T9" fmla="*/ 307 h 551"/>
                <a:gd name="T10" fmla="*/ 180 w 795"/>
                <a:gd name="T11" fmla="*/ 153 h 551"/>
                <a:gd name="T12" fmla="*/ 244 w 795"/>
                <a:gd name="T13" fmla="*/ 0 h 551"/>
                <a:gd name="T14" fmla="*/ 2 w 795"/>
                <a:gd name="T15" fmla="*/ 114 h 551"/>
                <a:gd name="T16" fmla="*/ 0 w 795"/>
                <a:gd name="T17" fmla="*/ 153 h 551"/>
                <a:gd name="T18" fmla="*/ 116 w 795"/>
                <a:gd name="T19" fmla="*/ 434 h 551"/>
                <a:gd name="T20" fmla="*/ 397 w 795"/>
                <a:gd name="T21" fmla="*/ 551 h 551"/>
                <a:gd name="T22" fmla="*/ 679 w 795"/>
                <a:gd name="T23" fmla="*/ 434 h 551"/>
                <a:gd name="T24" fmla="*/ 795 w 795"/>
                <a:gd name="T25" fmla="*/ 153 h 551"/>
                <a:gd name="T26" fmla="*/ 793 w 795"/>
                <a:gd name="T27" fmla="*/ 11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5" h="551">
                  <a:moveTo>
                    <a:pt x="793" y="114"/>
                  </a:moveTo>
                  <a:cubicBezTo>
                    <a:pt x="705" y="106"/>
                    <a:pt x="618" y="67"/>
                    <a:pt x="551" y="0"/>
                  </a:cubicBezTo>
                  <a:cubicBezTo>
                    <a:pt x="592" y="41"/>
                    <a:pt x="614" y="95"/>
                    <a:pt x="614" y="153"/>
                  </a:cubicBezTo>
                  <a:cubicBezTo>
                    <a:pt x="614" y="211"/>
                    <a:pt x="592" y="266"/>
                    <a:pt x="551" y="307"/>
                  </a:cubicBezTo>
                  <a:cubicBezTo>
                    <a:pt x="466" y="391"/>
                    <a:pt x="329" y="391"/>
                    <a:pt x="244" y="307"/>
                  </a:cubicBezTo>
                  <a:cubicBezTo>
                    <a:pt x="203" y="266"/>
                    <a:pt x="180" y="211"/>
                    <a:pt x="180" y="153"/>
                  </a:cubicBezTo>
                  <a:cubicBezTo>
                    <a:pt x="180" y="95"/>
                    <a:pt x="203" y="41"/>
                    <a:pt x="244" y="0"/>
                  </a:cubicBezTo>
                  <a:cubicBezTo>
                    <a:pt x="176" y="67"/>
                    <a:pt x="90" y="106"/>
                    <a:pt x="2" y="114"/>
                  </a:cubicBezTo>
                  <a:cubicBezTo>
                    <a:pt x="0" y="127"/>
                    <a:pt x="0" y="140"/>
                    <a:pt x="0" y="153"/>
                  </a:cubicBezTo>
                  <a:cubicBezTo>
                    <a:pt x="0" y="259"/>
                    <a:pt x="41" y="359"/>
                    <a:pt x="116" y="434"/>
                  </a:cubicBezTo>
                  <a:cubicBezTo>
                    <a:pt x="194" y="512"/>
                    <a:pt x="295" y="551"/>
                    <a:pt x="397" y="551"/>
                  </a:cubicBezTo>
                  <a:cubicBezTo>
                    <a:pt x="499" y="551"/>
                    <a:pt x="601" y="512"/>
                    <a:pt x="679" y="434"/>
                  </a:cubicBezTo>
                  <a:cubicBezTo>
                    <a:pt x="754" y="359"/>
                    <a:pt x="795" y="259"/>
                    <a:pt x="795" y="153"/>
                  </a:cubicBezTo>
                  <a:cubicBezTo>
                    <a:pt x="795" y="140"/>
                    <a:pt x="794" y="127"/>
                    <a:pt x="793" y="114"/>
                  </a:cubicBezTo>
                </a:path>
              </a:pathLst>
            </a:custGeom>
            <a:solidFill>
              <a:srgbClr val="0070C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1" name="图形"/>
            <p:cNvSpPr/>
            <p:nvPr/>
          </p:nvSpPr>
          <p:spPr bwMode="auto">
            <a:xfrm>
              <a:off x="5170805" y="1697355"/>
              <a:ext cx="1946910" cy="1349375"/>
            </a:xfrm>
            <a:custGeom>
              <a:avLst/>
              <a:gdLst>
                <a:gd name="T0" fmla="*/ 679 w 795"/>
                <a:gd name="T1" fmla="*/ 117 h 551"/>
                <a:gd name="T2" fmla="*/ 397 w 795"/>
                <a:gd name="T3" fmla="*/ 0 h 551"/>
                <a:gd name="T4" fmla="*/ 116 w 795"/>
                <a:gd name="T5" fmla="*/ 117 h 551"/>
                <a:gd name="T6" fmla="*/ 0 w 795"/>
                <a:gd name="T7" fmla="*/ 398 h 551"/>
                <a:gd name="T8" fmla="*/ 1 w 795"/>
                <a:gd name="T9" fmla="*/ 437 h 551"/>
                <a:gd name="T10" fmla="*/ 244 w 795"/>
                <a:gd name="T11" fmla="*/ 551 h 551"/>
                <a:gd name="T12" fmla="*/ 180 w 795"/>
                <a:gd name="T13" fmla="*/ 398 h 551"/>
                <a:gd name="T14" fmla="*/ 244 w 795"/>
                <a:gd name="T15" fmla="*/ 245 h 551"/>
                <a:gd name="T16" fmla="*/ 397 w 795"/>
                <a:gd name="T17" fmla="*/ 181 h 551"/>
                <a:gd name="T18" fmla="*/ 551 w 795"/>
                <a:gd name="T19" fmla="*/ 245 h 551"/>
                <a:gd name="T20" fmla="*/ 614 w 795"/>
                <a:gd name="T21" fmla="*/ 398 h 551"/>
                <a:gd name="T22" fmla="*/ 551 w 795"/>
                <a:gd name="T23" fmla="*/ 551 h 551"/>
                <a:gd name="T24" fmla="*/ 793 w 795"/>
                <a:gd name="T25" fmla="*/ 437 h 551"/>
                <a:gd name="T26" fmla="*/ 795 w 795"/>
                <a:gd name="T27" fmla="*/ 398 h 551"/>
                <a:gd name="T28" fmla="*/ 679 w 795"/>
                <a:gd name="T29" fmla="*/ 11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5" h="551">
                  <a:moveTo>
                    <a:pt x="679" y="117"/>
                  </a:moveTo>
                  <a:cubicBezTo>
                    <a:pt x="603" y="42"/>
                    <a:pt x="504" y="0"/>
                    <a:pt x="397" y="0"/>
                  </a:cubicBezTo>
                  <a:cubicBezTo>
                    <a:pt x="291" y="0"/>
                    <a:pt x="191" y="42"/>
                    <a:pt x="116" y="117"/>
                  </a:cubicBezTo>
                  <a:cubicBezTo>
                    <a:pt x="41" y="192"/>
                    <a:pt x="0" y="292"/>
                    <a:pt x="0" y="398"/>
                  </a:cubicBezTo>
                  <a:cubicBezTo>
                    <a:pt x="0" y="411"/>
                    <a:pt x="0" y="424"/>
                    <a:pt x="1" y="437"/>
                  </a:cubicBezTo>
                  <a:cubicBezTo>
                    <a:pt x="93" y="446"/>
                    <a:pt x="178" y="485"/>
                    <a:pt x="244" y="551"/>
                  </a:cubicBezTo>
                  <a:cubicBezTo>
                    <a:pt x="203" y="510"/>
                    <a:pt x="180" y="456"/>
                    <a:pt x="180" y="398"/>
                  </a:cubicBezTo>
                  <a:cubicBezTo>
                    <a:pt x="180" y="340"/>
                    <a:pt x="203" y="286"/>
                    <a:pt x="244" y="245"/>
                  </a:cubicBezTo>
                  <a:cubicBezTo>
                    <a:pt x="285" y="204"/>
                    <a:pt x="339" y="181"/>
                    <a:pt x="397" y="181"/>
                  </a:cubicBezTo>
                  <a:cubicBezTo>
                    <a:pt x="455" y="181"/>
                    <a:pt x="510" y="204"/>
                    <a:pt x="551" y="245"/>
                  </a:cubicBezTo>
                  <a:cubicBezTo>
                    <a:pt x="592" y="286"/>
                    <a:pt x="614" y="340"/>
                    <a:pt x="614" y="398"/>
                  </a:cubicBezTo>
                  <a:cubicBezTo>
                    <a:pt x="614" y="456"/>
                    <a:pt x="592" y="510"/>
                    <a:pt x="551" y="551"/>
                  </a:cubicBezTo>
                  <a:cubicBezTo>
                    <a:pt x="618" y="484"/>
                    <a:pt x="705" y="446"/>
                    <a:pt x="793" y="437"/>
                  </a:cubicBezTo>
                  <a:cubicBezTo>
                    <a:pt x="794" y="424"/>
                    <a:pt x="795" y="411"/>
                    <a:pt x="795" y="398"/>
                  </a:cubicBezTo>
                  <a:cubicBezTo>
                    <a:pt x="795" y="292"/>
                    <a:pt x="754" y="192"/>
                    <a:pt x="679" y="117"/>
                  </a:cubicBezTo>
                </a:path>
              </a:pathLst>
            </a:custGeom>
            <a:solidFill>
              <a:srgbClr val="0070C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2" name="图形"/>
            <p:cNvSpPr>
              <a:spLocks noChangeArrowheads="1"/>
            </p:cNvSpPr>
            <p:nvPr/>
          </p:nvSpPr>
          <p:spPr bwMode="auto">
            <a:xfrm>
              <a:off x="5812790" y="2286000"/>
              <a:ext cx="666750" cy="666750"/>
            </a:xfrm>
            <a:prstGeom prst="ellipse">
              <a:avLst/>
            </a:prstGeom>
            <a:solidFill>
              <a:srgbClr val="0070C0"/>
            </a:solidFill>
            <a:ln w="5715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3" name="图形"/>
            <p:cNvSpPr>
              <a:spLocks noChangeArrowheads="1"/>
            </p:cNvSpPr>
            <p:nvPr/>
          </p:nvSpPr>
          <p:spPr bwMode="auto">
            <a:xfrm>
              <a:off x="4740910" y="3392170"/>
              <a:ext cx="666750" cy="666750"/>
            </a:xfrm>
            <a:prstGeom prst="ellipse">
              <a:avLst/>
            </a:prstGeom>
            <a:solidFill>
              <a:srgbClr val="00B0F0"/>
            </a:solidFill>
            <a:ln w="5715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4" name="图形"/>
            <p:cNvSpPr>
              <a:spLocks noChangeArrowheads="1"/>
            </p:cNvSpPr>
            <p:nvPr/>
          </p:nvSpPr>
          <p:spPr bwMode="auto">
            <a:xfrm>
              <a:off x="6896100" y="3423920"/>
              <a:ext cx="666750" cy="666750"/>
            </a:xfrm>
            <a:prstGeom prst="ellipse">
              <a:avLst/>
            </a:prstGeom>
            <a:solidFill>
              <a:srgbClr val="00B0F0"/>
            </a:solidFill>
            <a:ln w="5715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5" name="图形"/>
            <p:cNvSpPr>
              <a:spLocks noChangeArrowheads="1"/>
            </p:cNvSpPr>
            <p:nvPr/>
          </p:nvSpPr>
          <p:spPr bwMode="auto">
            <a:xfrm>
              <a:off x="5808980" y="4536440"/>
              <a:ext cx="666750" cy="666750"/>
            </a:xfrm>
            <a:prstGeom prst="ellipse">
              <a:avLst/>
            </a:prstGeom>
            <a:solidFill>
              <a:srgbClr val="0070C0"/>
            </a:solidFill>
            <a:ln w="5715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0000"/>
                </a:solidFill>
                <a:effectLst/>
                <a:uLnTx/>
                <a:uFillTx/>
                <a:cs typeface="+mn-ea"/>
                <a:sym typeface="+mn-lt"/>
              </a:endParaRPr>
            </a:p>
          </p:txBody>
        </p:sp>
        <p:sp>
          <p:nvSpPr>
            <p:cNvPr id="26" name="图形"/>
            <p:cNvSpPr/>
            <p:nvPr/>
          </p:nvSpPr>
          <p:spPr>
            <a:xfrm>
              <a:off x="7122795" y="3601720"/>
              <a:ext cx="213360" cy="311150"/>
            </a:xfrm>
            <a:custGeom>
              <a:avLst/>
              <a:gdLst/>
              <a:ahLst/>
              <a:cxnLst>
                <a:cxn ang="0">
                  <a:pos x="wd2" y="hd2"/>
                </a:cxn>
                <a:cxn ang="5400000">
                  <a:pos x="wd2" y="hd2"/>
                </a:cxn>
                <a:cxn ang="10800000">
                  <a:pos x="wd2" y="hd2"/>
                </a:cxn>
                <a:cxn ang="16200000">
                  <a:pos x="wd2" y="hd2"/>
                </a:cxn>
              </a:cxnLst>
              <a:rect l="0" t="0" r="r" b="b"/>
              <a:pathLst>
                <a:path w="21600" h="21600" extrusionOk="0">
                  <a:moveTo>
                    <a:pt x="11782" y="18900"/>
                  </a:moveTo>
                  <a:cubicBezTo>
                    <a:pt x="11782" y="20250"/>
                    <a:pt x="11782" y="20250"/>
                    <a:pt x="11782" y="20250"/>
                  </a:cubicBezTo>
                  <a:cubicBezTo>
                    <a:pt x="12764" y="20250"/>
                    <a:pt x="12764" y="20250"/>
                    <a:pt x="12764" y="20250"/>
                  </a:cubicBezTo>
                  <a:cubicBezTo>
                    <a:pt x="13255" y="20250"/>
                    <a:pt x="13745" y="20588"/>
                    <a:pt x="13745" y="20925"/>
                  </a:cubicBezTo>
                  <a:cubicBezTo>
                    <a:pt x="13745" y="21263"/>
                    <a:pt x="13255" y="21600"/>
                    <a:pt x="12764" y="21600"/>
                  </a:cubicBezTo>
                  <a:cubicBezTo>
                    <a:pt x="11782" y="21600"/>
                    <a:pt x="11782" y="21600"/>
                    <a:pt x="11782" y="21600"/>
                  </a:cubicBezTo>
                  <a:cubicBezTo>
                    <a:pt x="9818" y="21600"/>
                    <a:pt x="9818" y="21600"/>
                    <a:pt x="9818" y="21600"/>
                  </a:cubicBezTo>
                  <a:cubicBezTo>
                    <a:pt x="8836" y="21600"/>
                    <a:pt x="8836" y="21600"/>
                    <a:pt x="8836" y="21600"/>
                  </a:cubicBezTo>
                  <a:cubicBezTo>
                    <a:pt x="8345" y="21600"/>
                    <a:pt x="7855" y="21263"/>
                    <a:pt x="7855" y="20925"/>
                  </a:cubicBezTo>
                  <a:cubicBezTo>
                    <a:pt x="7855" y="20588"/>
                    <a:pt x="8345" y="20250"/>
                    <a:pt x="8836" y="20250"/>
                  </a:cubicBezTo>
                  <a:cubicBezTo>
                    <a:pt x="9818" y="20250"/>
                    <a:pt x="9818" y="20250"/>
                    <a:pt x="9818" y="20250"/>
                  </a:cubicBezTo>
                  <a:cubicBezTo>
                    <a:pt x="9818" y="18900"/>
                    <a:pt x="9818" y="18900"/>
                    <a:pt x="9818" y="18900"/>
                  </a:cubicBezTo>
                  <a:cubicBezTo>
                    <a:pt x="4909" y="18562"/>
                    <a:pt x="982" y="16031"/>
                    <a:pt x="0" y="12825"/>
                  </a:cubicBezTo>
                  <a:cubicBezTo>
                    <a:pt x="1964" y="12825"/>
                    <a:pt x="1964" y="12825"/>
                    <a:pt x="1964" y="12825"/>
                  </a:cubicBezTo>
                  <a:cubicBezTo>
                    <a:pt x="2945" y="15525"/>
                    <a:pt x="6627" y="17550"/>
                    <a:pt x="10800" y="17550"/>
                  </a:cubicBezTo>
                  <a:cubicBezTo>
                    <a:pt x="14973" y="17550"/>
                    <a:pt x="18655" y="15525"/>
                    <a:pt x="19636" y="12825"/>
                  </a:cubicBezTo>
                  <a:cubicBezTo>
                    <a:pt x="21600" y="12825"/>
                    <a:pt x="21600" y="12825"/>
                    <a:pt x="21600" y="12825"/>
                  </a:cubicBezTo>
                  <a:cubicBezTo>
                    <a:pt x="20618" y="16031"/>
                    <a:pt x="16691" y="18562"/>
                    <a:pt x="11782" y="18900"/>
                  </a:cubicBezTo>
                  <a:close/>
                  <a:moveTo>
                    <a:pt x="10800" y="16200"/>
                  </a:moveTo>
                  <a:cubicBezTo>
                    <a:pt x="7118" y="16200"/>
                    <a:pt x="3927" y="14175"/>
                    <a:pt x="3927" y="11475"/>
                  </a:cubicBezTo>
                  <a:cubicBezTo>
                    <a:pt x="3927" y="4725"/>
                    <a:pt x="3927" y="4725"/>
                    <a:pt x="3927" y="4725"/>
                  </a:cubicBezTo>
                  <a:cubicBezTo>
                    <a:pt x="3927" y="2194"/>
                    <a:pt x="7118" y="0"/>
                    <a:pt x="10800" y="0"/>
                  </a:cubicBezTo>
                  <a:cubicBezTo>
                    <a:pt x="14482" y="0"/>
                    <a:pt x="17673" y="2194"/>
                    <a:pt x="17673" y="4725"/>
                  </a:cubicBezTo>
                  <a:cubicBezTo>
                    <a:pt x="17673" y="11475"/>
                    <a:pt x="17673" y="11475"/>
                    <a:pt x="17673" y="11475"/>
                  </a:cubicBezTo>
                  <a:cubicBezTo>
                    <a:pt x="17673" y="14175"/>
                    <a:pt x="14482" y="16200"/>
                    <a:pt x="10800" y="16200"/>
                  </a:cubicBezTo>
                  <a:close/>
                  <a:moveTo>
                    <a:pt x="15709" y="4725"/>
                  </a:moveTo>
                  <a:cubicBezTo>
                    <a:pt x="15709" y="2869"/>
                    <a:pt x="13500" y="1350"/>
                    <a:pt x="10800" y="1350"/>
                  </a:cubicBezTo>
                  <a:cubicBezTo>
                    <a:pt x="8100" y="1350"/>
                    <a:pt x="5891" y="2869"/>
                    <a:pt x="5891" y="4725"/>
                  </a:cubicBezTo>
                  <a:cubicBezTo>
                    <a:pt x="5891" y="11475"/>
                    <a:pt x="5891" y="11475"/>
                    <a:pt x="5891" y="11475"/>
                  </a:cubicBezTo>
                  <a:cubicBezTo>
                    <a:pt x="5891" y="13331"/>
                    <a:pt x="8100" y="14850"/>
                    <a:pt x="10800" y="14850"/>
                  </a:cubicBezTo>
                  <a:cubicBezTo>
                    <a:pt x="13500" y="14850"/>
                    <a:pt x="15709" y="13331"/>
                    <a:pt x="15709" y="11475"/>
                  </a:cubicBezTo>
                  <a:cubicBezTo>
                    <a:pt x="15709" y="4725"/>
                    <a:pt x="15709" y="4725"/>
                    <a:pt x="15709" y="4725"/>
                  </a:cubicBezTo>
                  <a:close/>
                  <a:moveTo>
                    <a:pt x="0" y="12825"/>
                  </a:moveTo>
                  <a:cubicBezTo>
                    <a:pt x="0" y="12488"/>
                    <a:pt x="491" y="12150"/>
                    <a:pt x="982" y="12150"/>
                  </a:cubicBezTo>
                  <a:cubicBezTo>
                    <a:pt x="1473" y="12150"/>
                    <a:pt x="1964" y="12488"/>
                    <a:pt x="1964" y="12825"/>
                  </a:cubicBezTo>
                  <a:cubicBezTo>
                    <a:pt x="736" y="12825"/>
                    <a:pt x="982" y="12825"/>
                    <a:pt x="0" y="12825"/>
                  </a:cubicBezTo>
                  <a:close/>
                  <a:moveTo>
                    <a:pt x="19636" y="12825"/>
                  </a:moveTo>
                  <a:cubicBezTo>
                    <a:pt x="19636" y="12488"/>
                    <a:pt x="20127" y="12150"/>
                    <a:pt x="20618" y="12150"/>
                  </a:cubicBezTo>
                  <a:cubicBezTo>
                    <a:pt x="21109" y="12150"/>
                    <a:pt x="21600" y="12488"/>
                    <a:pt x="21600" y="12825"/>
                  </a:cubicBezTo>
                  <a:cubicBezTo>
                    <a:pt x="20618" y="12825"/>
                    <a:pt x="20618" y="12825"/>
                    <a:pt x="19636" y="12825"/>
                  </a:cubicBezTo>
                  <a:close/>
                </a:path>
              </a:pathLst>
            </a:custGeom>
            <a:solidFill>
              <a:srgbClr val="FFFFFF"/>
            </a:solidFill>
            <a:ln w="12700">
              <a:miter lim="400000"/>
            </a:ln>
          </p:spPr>
          <p:txBody>
            <a:bodyPr lIns="22860" rIns="22860"/>
            <a:lstStyle/>
            <a:p>
              <a:pPr marL="0" marR="0" lvl="0" indent="0" defTabSz="1219200" eaLnBrk="1" fontAlgn="auto" latinLnBrk="0" hangingPunct="1">
                <a:lnSpc>
                  <a:spcPct val="100000"/>
                </a:lnSpc>
                <a:spcBef>
                  <a:spcPts val="0"/>
                </a:spcBef>
                <a:spcAft>
                  <a:spcPts val="0"/>
                </a:spcAft>
                <a:buClrTx/>
                <a:buSzTx/>
                <a:buFontTx/>
                <a:buNone/>
                <a:defRPr sz="4800">
                  <a:solidFill>
                    <a:srgbClr val="27282D"/>
                  </a:solidFill>
                  <a:latin typeface="Calibri"/>
                  <a:ea typeface="Calibri"/>
                  <a:cs typeface="Calibri"/>
                  <a:sym typeface="Calibri"/>
                </a:defRPr>
              </a:pPr>
              <a:endParaRPr kumimoji="0" sz="2400" b="0" i="0" u="none" strike="noStrike" kern="0" cap="none" spc="0" normalizeH="0" baseline="0" noProof="0" dirty="0">
                <a:ln>
                  <a:noFill/>
                </a:ln>
                <a:solidFill>
                  <a:srgbClr val="27282D"/>
                </a:solidFill>
                <a:effectLst/>
                <a:uLnTx/>
                <a:uFillTx/>
                <a:cs typeface="+mn-ea"/>
                <a:sym typeface="+mn-lt"/>
              </a:endParaRPr>
            </a:p>
          </p:txBody>
        </p:sp>
        <p:sp>
          <p:nvSpPr>
            <p:cNvPr id="27" name="图形"/>
            <p:cNvSpPr/>
            <p:nvPr/>
          </p:nvSpPr>
          <p:spPr>
            <a:xfrm>
              <a:off x="4923790" y="3569970"/>
              <a:ext cx="301625" cy="311150"/>
            </a:xfrm>
            <a:custGeom>
              <a:avLst/>
              <a:gdLst/>
              <a:ahLst/>
              <a:cxnLst>
                <a:cxn ang="0">
                  <a:pos x="wd2" y="hd2"/>
                </a:cxn>
                <a:cxn ang="5400000">
                  <a:pos x="wd2" y="hd2"/>
                </a:cxn>
                <a:cxn ang="10800000">
                  <a:pos x="wd2" y="hd2"/>
                </a:cxn>
                <a:cxn ang="16200000">
                  <a:pos x="wd2" y="hd2"/>
                </a:cxn>
              </a:cxnLst>
              <a:rect l="0" t="0" r="r" b="b"/>
              <a:pathLst>
                <a:path w="21600" h="21600" extrusionOk="0">
                  <a:moveTo>
                    <a:pt x="17419" y="13500"/>
                  </a:moveTo>
                  <a:cubicBezTo>
                    <a:pt x="16026" y="13500"/>
                    <a:pt x="14632" y="14175"/>
                    <a:pt x="13935" y="15356"/>
                  </a:cubicBezTo>
                  <a:cubicBezTo>
                    <a:pt x="7839" y="12656"/>
                    <a:pt x="7839" y="12656"/>
                    <a:pt x="7839" y="12656"/>
                  </a:cubicBezTo>
                  <a:cubicBezTo>
                    <a:pt x="8187" y="12150"/>
                    <a:pt x="8361" y="11475"/>
                    <a:pt x="8361" y="10800"/>
                  </a:cubicBezTo>
                  <a:cubicBezTo>
                    <a:pt x="8361" y="10125"/>
                    <a:pt x="8187" y="9619"/>
                    <a:pt x="8013" y="9113"/>
                  </a:cubicBezTo>
                  <a:cubicBezTo>
                    <a:pt x="14110" y="6412"/>
                    <a:pt x="14110" y="6412"/>
                    <a:pt x="14110" y="6412"/>
                  </a:cubicBezTo>
                  <a:cubicBezTo>
                    <a:pt x="14806" y="7425"/>
                    <a:pt x="16026" y="8100"/>
                    <a:pt x="17419" y="8100"/>
                  </a:cubicBezTo>
                  <a:cubicBezTo>
                    <a:pt x="19684" y="8100"/>
                    <a:pt x="21600" y="6244"/>
                    <a:pt x="21600" y="4050"/>
                  </a:cubicBezTo>
                  <a:cubicBezTo>
                    <a:pt x="21600" y="1856"/>
                    <a:pt x="19684" y="0"/>
                    <a:pt x="17419" y="0"/>
                  </a:cubicBezTo>
                  <a:cubicBezTo>
                    <a:pt x="15155" y="0"/>
                    <a:pt x="13239" y="1856"/>
                    <a:pt x="13239" y="4050"/>
                  </a:cubicBezTo>
                  <a:cubicBezTo>
                    <a:pt x="13239" y="4388"/>
                    <a:pt x="13239" y="4894"/>
                    <a:pt x="13413" y="5231"/>
                  </a:cubicBezTo>
                  <a:cubicBezTo>
                    <a:pt x="7142" y="7931"/>
                    <a:pt x="7142" y="7931"/>
                    <a:pt x="7142" y="7931"/>
                  </a:cubicBezTo>
                  <a:cubicBezTo>
                    <a:pt x="6445" y="7256"/>
                    <a:pt x="5400" y="6750"/>
                    <a:pt x="4181" y="6750"/>
                  </a:cubicBezTo>
                  <a:cubicBezTo>
                    <a:pt x="1916" y="6750"/>
                    <a:pt x="0" y="8606"/>
                    <a:pt x="0" y="10800"/>
                  </a:cubicBezTo>
                  <a:cubicBezTo>
                    <a:pt x="0" y="12994"/>
                    <a:pt x="1916" y="14850"/>
                    <a:pt x="4181" y="14850"/>
                  </a:cubicBezTo>
                  <a:cubicBezTo>
                    <a:pt x="5226" y="14850"/>
                    <a:pt x="6271" y="14513"/>
                    <a:pt x="6968" y="13838"/>
                  </a:cubicBezTo>
                  <a:cubicBezTo>
                    <a:pt x="13413" y="16538"/>
                    <a:pt x="13413" y="16538"/>
                    <a:pt x="13413" y="16538"/>
                  </a:cubicBezTo>
                  <a:cubicBezTo>
                    <a:pt x="13239" y="16875"/>
                    <a:pt x="13239" y="17213"/>
                    <a:pt x="13239" y="17550"/>
                  </a:cubicBezTo>
                  <a:cubicBezTo>
                    <a:pt x="13239" y="19744"/>
                    <a:pt x="15155" y="21600"/>
                    <a:pt x="17419" y="21600"/>
                  </a:cubicBezTo>
                  <a:cubicBezTo>
                    <a:pt x="19684" y="21600"/>
                    <a:pt x="21600" y="19744"/>
                    <a:pt x="21600" y="17550"/>
                  </a:cubicBezTo>
                  <a:cubicBezTo>
                    <a:pt x="21600" y="15356"/>
                    <a:pt x="19684" y="13500"/>
                    <a:pt x="17419" y="13500"/>
                  </a:cubicBezTo>
                  <a:close/>
                  <a:moveTo>
                    <a:pt x="17419" y="1350"/>
                  </a:moveTo>
                  <a:cubicBezTo>
                    <a:pt x="18987" y="1350"/>
                    <a:pt x="20206" y="2531"/>
                    <a:pt x="20206" y="4050"/>
                  </a:cubicBezTo>
                  <a:cubicBezTo>
                    <a:pt x="20206" y="5569"/>
                    <a:pt x="18987" y="6750"/>
                    <a:pt x="17419" y="6750"/>
                  </a:cubicBezTo>
                  <a:cubicBezTo>
                    <a:pt x="15852" y="6750"/>
                    <a:pt x="14632" y="5569"/>
                    <a:pt x="14632" y="4050"/>
                  </a:cubicBezTo>
                  <a:cubicBezTo>
                    <a:pt x="14632" y="2531"/>
                    <a:pt x="15852" y="1350"/>
                    <a:pt x="17419" y="1350"/>
                  </a:cubicBezTo>
                  <a:close/>
                  <a:moveTo>
                    <a:pt x="4181" y="13500"/>
                  </a:moveTo>
                  <a:cubicBezTo>
                    <a:pt x="2613" y="13500"/>
                    <a:pt x="1394" y="12319"/>
                    <a:pt x="1394" y="10800"/>
                  </a:cubicBezTo>
                  <a:cubicBezTo>
                    <a:pt x="1394" y="9281"/>
                    <a:pt x="2613" y="8100"/>
                    <a:pt x="4181" y="8100"/>
                  </a:cubicBezTo>
                  <a:cubicBezTo>
                    <a:pt x="5748" y="8100"/>
                    <a:pt x="6968" y="9281"/>
                    <a:pt x="6968" y="10800"/>
                  </a:cubicBezTo>
                  <a:cubicBezTo>
                    <a:pt x="6968" y="12319"/>
                    <a:pt x="5748" y="13500"/>
                    <a:pt x="4181" y="13500"/>
                  </a:cubicBezTo>
                  <a:close/>
                  <a:moveTo>
                    <a:pt x="17419" y="20250"/>
                  </a:moveTo>
                  <a:cubicBezTo>
                    <a:pt x="15852" y="20250"/>
                    <a:pt x="14632" y="19069"/>
                    <a:pt x="14632" y="17550"/>
                  </a:cubicBezTo>
                  <a:cubicBezTo>
                    <a:pt x="14632" y="16031"/>
                    <a:pt x="15852" y="14850"/>
                    <a:pt x="17419" y="14850"/>
                  </a:cubicBezTo>
                  <a:cubicBezTo>
                    <a:pt x="18987" y="14850"/>
                    <a:pt x="20206" y="16031"/>
                    <a:pt x="20206" y="17550"/>
                  </a:cubicBezTo>
                  <a:cubicBezTo>
                    <a:pt x="20206" y="19069"/>
                    <a:pt x="18987" y="20250"/>
                    <a:pt x="17419" y="20250"/>
                  </a:cubicBezTo>
                  <a:close/>
                </a:path>
              </a:pathLst>
            </a:custGeom>
            <a:solidFill>
              <a:srgbClr val="FFFFFF"/>
            </a:solidFill>
            <a:ln w="12700">
              <a:miter lim="400000"/>
            </a:ln>
          </p:spPr>
          <p:txBody>
            <a:bodyPr lIns="22860" rIns="22860"/>
            <a:lstStyle/>
            <a:p>
              <a:pPr marL="0" marR="0" lvl="0" indent="0" defTabSz="1219200" eaLnBrk="1" fontAlgn="auto" latinLnBrk="0" hangingPunct="1">
                <a:lnSpc>
                  <a:spcPct val="100000"/>
                </a:lnSpc>
                <a:spcBef>
                  <a:spcPts val="0"/>
                </a:spcBef>
                <a:spcAft>
                  <a:spcPts val="0"/>
                </a:spcAft>
                <a:buClrTx/>
                <a:buSzTx/>
                <a:buFontTx/>
                <a:buNone/>
                <a:defRPr sz="4800">
                  <a:solidFill>
                    <a:srgbClr val="27282D"/>
                  </a:solidFill>
                  <a:latin typeface="Calibri"/>
                  <a:ea typeface="Calibri"/>
                  <a:cs typeface="Calibri"/>
                  <a:sym typeface="Calibri"/>
                </a:defRPr>
              </a:pPr>
              <a:endParaRPr kumimoji="0" sz="2400" b="0" i="0" u="none" strike="noStrike" kern="0" cap="none" spc="0" normalizeH="0" baseline="0" noProof="0" dirty="0">
                <a:ln>
                  <a:noFill/>
                </a:ln>
                <a:solidFill>
                  <a:srgbClr val="27282D"/>
                </a:solidFill>
                <a:effectLst/>
                <a:uLnTx/>
                <a:uFillTx/>
                <a:cs typeface="+mn-ea"/>
                <a:sym typeface="+mn-lt"/>
              </a:endParaRPr>
            </a:p>
          </p:txBody>
        </p:sp>
        <p:sp>
          <p:nvSpPr>
            <p:cNvPr id="28" name="图形"/>
            <p:cNvSpPr/>
            <p:nvPr/>
          </p:nvSpPr>
          <p:spPr>
            <a:xfrm>
              <a:off x="5990590" y="2464435"/>
              <a:ext cx="311150" cy="309880"/>
            </a:xfrm>
            <a:custGeom>
              <a:avLst/>
              <a:gdLst/>
              <a:ahLst/>
              <a:cxnLst>
                <a:cxn ang="0">
                  <a:pos x="wd2" y="hd2"/>
                </a:cxn>
                <a:cxn ang="5400000">
                  <a:pos x="wd2" y="hd2"/>
                </a:cxn>
                <a:cxn ang="10800000">
                  <a:pos x="wd2" y="hd2"/>
                </a:cxn>
                <a:cxn ang="16200000">
                  <a:pos x="wd2" y="hd2"/>
                </a:cxn>
              </a:cxnLst>
              <a:rect l="0" t="0" r="r" b="b"/>
              <a:pathLst>
                <a:path w="21600" h="21600" extrusionOk="0">
                  <a:moveTo>
                    <a:pt x="19406" y="13838"/>
                  </a:moveTo>
                  <a:cubicBezTo>
                    <a:pt x="19238" y="13838"/>
                    <a:pt x="19238" y="13838"/>
                    <a:pt x="19238" y="13838"/>
                  </a:cubicBezTo>
                  <a:cubicBezTo>
                    <a:pt x="19238" y="14175"/>
                    <a:pt x="19069" y="14344"/>
                    <a:pt x="18900" y="14681"/>
                  </a:cubicBezTo>
                  <a:cubicBezTo>
                    <a:pt x="19069" y="14850"/>
                    <a:pt x="19069" y="14850"/>
                    <a:pt x="19069" y="14850"/>
                  </a:cubicBezTo>
                  <a:cubicBezTo>
                    <a:pt x="19406" y="15188"/>
                    <a:pt x="19575" y="15694"/>
                    <a:pt x="19575" y="16369"/>
                  </a:cubicBezTo>
                  <a:cubicBezTo>
                    <a:pt x="19575" y="17044"/>
                    <a:pt x="19238" y="17550"/>
                    <a:pt x="18900" y="18056"/>
                  </a:cubicBezTo>
                  <a:cubicBezTo>
                    <a:pt x="18056" y="18900"/>
                    <a:pt x="18056" y="18900"/>
                    <a:pt x="18056" y="18900"/>
                  </a:cubicBezTo>
                  <a:cubicBezTo>
                    <a:pt x="17550" y="19406"/>
                    <a:pt x="16875" y="19575"/>
                    <a:pt x="16369" y="19575"/>
                  </a:cubicBezTo>
                  <a:cubicBezTo>
                    <a:pt x="15694" y="19575"/>
                    <a:pt x="15188" y="19406"/>
                    <a:pt x="14850" y="19069"/>
                  </a:cubicBezTo>
                  <a:cubicBezTo>
                    <a:pt x="14681" y="18900"/>
                    <a:pt x="14681" y="18900"/>
                    <a:pt x="14681" y="18900"/>
                  </a:cubicBezTo>
                  <a:cubicBezTo>
                    <a:pt x="14344" y="19069"/>
                    <a:pt x="14175" y="19237"/>
                    <a:pt x="13838" y="19237"/>
                  </a:cubicBezTo>
                  <a:cubicBezTo>
                    <a:pt x="13838" y="19406"/>
                    <a:pt x="13838" y="19406"/>
                    <a:pt x="13838" y="19406"/>
                  </a:cubicBezTo>
                  <a:cubicBezTo>
                    <a:pt x="13669" y="20588"/>
                    <a:pt x="12656" y="21600"/>
                    <a:pt x="11475" y="21600"/>
                  </a:cubicBezTo>
                  <a:cubicBezTo>
                    <a:pt x="10125" y="21600"/>
                    <a:pt x="10125" y="21600"/>
                    <a:pt x="10125" y="21600"/>
                  </a:cubicBezTo>
                  <a:cubicBezTo>
                    <a:pt x="8944" y="21600"/>
                    <a:pt x="7931" y="20588"/>
                    <a:pt x="7762" y="19406"/>
                  </a:cubicBezTo>
                  <a:cubicBezTo>
                    <a:pt x="7762" y="19237"/>
                    <a:pt x="7762" y="19237"/>
                    <a:pt x="7762" y="19237"/>
                  </a:cubicBezTo>
                  <a:cubicBezTo>
                    <a:pt x="7425" y="19237"/>
                    <a:pt x="7256" y="19069"/>
                    <a:pt x="6919" y="18900"/>
                  </a:cubicBezTo>
                  <a:cubicBezTo>
                    <a:pt x="6750" y="19069"/>
                    <a:pt x="6750" y="19069"/>
                    <a:pt x="6750" y="19069"/>
                  </a:cubicBezTo>
                  <a:cubicBezTo>
                    <a:pt x="6412" y="19406"/>
                    <a:pt x="5906" y="19575"/>
                    <a:pt x="5231" y="19575"/>
                  </a:cubicBezTo>
                  <a:cubicBezTo>
                    <a:pt x="4725" y="19575"/>
                    <a:pt x="4050" y="19406"/>
                    <a:pt x="3544" y="18900"/>
                  </a:cubicBezTo>
                  <a:cubicBezTo>
                    <a:pt x="2700" y="18056"/>
                    <a:pt x="2700" y="18056"/>
                    <a:pt x="2700" y="18056"/>
                  </a:cubicBezTo>
                  <a:cubicBezTo>
                    <a:pt x="2363" y="17550"/>
                    <a:pt x="2025" y="17044"/>
                    <a:pt x="2025" y="16369"/>
                  </a:cubicBezTo>
                  <a:cubicBezTo>
                    <a:pt x="2025" y="15694"/>
                    <a:pt x="2194" y="15188"/>
                    <a:pt x="2531" y="14850"/>
                  </a:cubicBezTo>
                  <a:cubicBezTo>
                    <a:pt x="2700" y="14681"/>
                    <a:pt x="2700" y="14681"/>
                    <a:pt x="2700" y="14681"/>
                  </a:cubicBezTo>
                  <a:cubicBezTo>
                    <a:pt x="2531" y="14344"/>
                    <a:pt x="2363" y="14175"/>
                    <a:pt x="2363" y="13838"/>
                  </a:cubicBezTo>
                  <a:cubicBezTo>
                    <a:pt x="2194" y="13838"/>
                    <a:pt x="2194" y="13838"/>
                    <a:pt x="2194" y="13838"/>
                  </a:cubicBezTo>
                  <a:cubicBezTo>
                    <a:pt x="1012" y="13669"/>
                    <a:pt x="0" y="12656"/>
                    <a:pt x="0" y="11475"/>
                  </a:cubicBezTo>
                  <a:cubicBezTo>
                    <a:pt x="0" y="10294"/>
                    <a:pt x="0" y="10294"/>
                    <a:pt x="0" y="10294"/>
                  </a:cubicBezTo>
                  <a:cubicBezTo>
                    <a:pt x="0" y="8944"/>
                    <a:pt x="1012" y="7931"/>
                    <a:pt x="2194" y="7762"/>
                  </a:cubicBezTo>
                  <a:cubicBezTo>
                    <a:pt x="2363" y="7762"/>
                    <a:pt x="2363" y="7762"/>
                    <a:pt x="2363" y="7762"/>
                  </a:cubicBezTo>
                  <a:cubicBezTo>
                    <a:pt x="2363" y="7425"/>
                    <a:pt x="2531" y="7256"/>
                    <a:pt x="2700" y="6919"/>
                  </a:cubicBezTo>
                  <a:cubicBezTo>
                    <a:pt x="2531" y="6750"/>
                    <a:pt x="2531" y="6750"/>
                    <a:pt x="2531" y="6750"/>
                  </a:cubicBezTo>
                  <a:cubicBezTo>
                    <a:pt x="2194" y="6412"/>
                    <a:pt x="2025" y="5906"/>
                    <a:pt x="2025" y="5231"/>
                  </a:cubicBezTo>
                  <a:cubicBezTo>
                    <a:pt x="2025" y="4725"/>
                    <a:pt x="2363" y="4050"/>
                    <a:pt x="2700" y="3544"/>
                  </a:cubicBezTo>
                  <a:cubicBezTo>
                    <a:pt x="3544" y="2700"/>
                    <a:pt x="3544" y="2700"/>
                    <a:pt x="3544" y="2700"/>
                  </a:cubicBezTo>
                  <a:cubicBezTo>
                    <a:pt x="4050" y="2362"/>
                    <a:pt x="4725" y="2025"/>
                    <a:pt x="5231" y="2025"/>
                  </a:cubicBezTo>
                  <a:cubicBezTo>
                    <a:pt x="5906" y="2025"/>
                    <a:pt x="6412" y="2194"/>
                    <a:pt x="6750" y="2531"/>
                  </a:cubicBezTo>
                  <a:cubicBezTo>
                    <a:pt x="6919" y="2700"/>
                    <a:pt x="6919" y="2700"/>
                    <a:pt x="6919" y="2700"/>
                  </a:cubicBezTo>
                  <a:cubicBezTo>
                    <a:pt x="7256" y="2531"/>
                    <a:pt x="7425" y="2531"/>
                    <a:pt x="7762" y="2362"/>
                  </a:cubicBezTo>
                  <a:cubicBezTo>
                    <a:pt x="7762" y="2194"/>
                    <a:pt x="7762" y="2194"/>
                    <a:pt x="7762" y="2194"/>
                  </a:cubicBezTo>
                  <a:cubicBezTo>
                    <a:pt x="7931" y="1012"/>
                    <a:pt x="8944" y="0"/>
                    <a:pt x="10125" y="0"/>
                  </a:cubicBezTo>
                  <a:cubicBezTo>
                    <a:pt x="11475" y="0"/>
                    <a:pt x="11475" y="0"/>
                    <a:pt x="11475" y="0"/>
                  </a:cubicBezTo>
                  <a:cubicBezTo>
                    <a:pt x="12656" y="0"/>
                    <a:pt x="13669" y="1012"/>
                    <a:pt x="13838" y="2194"/>
                  </a:cubicBezTo>
                  <a:cubicBezTo>
                    <a:pt x="13838" y="2362"/>
                    <a:pt x="13838" y="2362"/>
                    <a:pt x="13838" y="2362"/>
                  </a:cubicBezTo>
                  <a:cubicBezTo>
                    <a:pt x="14175" y="2531"/>
                    <a:pt x="14344" y="2531"/>
                    <a:pt x="14681" y="2700"/>
                  </a:cubicBezTo>
                  <a:cubicBezTo>
                    <a:pt x="14850" y="2531"/>
                    <a:pt x="14850" y="2531"/>
                    <a:pt x="14850" y="2531"/>
                  </a:cubicBezTo>
                  <a:cubicBezTo>
                    <a:pt x="15188" y="2194"/>
                    <a:pt x="15694" y="2025"/>
                    <a:pt x="16369" y="2025"/>
                  </a:cubicBezTo>
                  <a:cubicBezTo>
                    <a:pt x="16875" y="2025"/>
                    <a:pt x="17550" y="2362"/>
                    <a:pt x="18056" y="2700"/>
                  </a:cubicBezTo>
                  <a:cubicBezTo>
                    <a:pt x="18900" y="3544"/>
                    <a:pt x="18900" y="3544"/>
                    <a:pt x="18900" y="3544"/>
                  </a:cubicBezTo>
                  <a:cubicBezTo>
                    <a:pt x="19238" y="4050"/>
                    <a:pt x="19575" y="4725"/>
                    <a:pt x="19575" y="5231"/>
                  </a:cubicBezTo>
                  <a:cubicBezTo>
                    <a:pt x="19575" y="5906"/>
                    <a:pt x="19406" y="6412"/>
                    <a:pt x="19069" y="6919"/>
                  </a:cubicBezTo>
                  <a:cubicBezTo>
                    <a:pt x="18900" y="6919"/>
                    <a:pt x="18900" y="6919"/>
                    <a:pt x="18900" y="6919"/>
                  </a:cubicBezTo>
                  <a:cubicBezTo>
                    <a:pt x="19069" y="7256"/>
                    <a:pt x="19238" y="7594"/>
                    <a:pt x="19238" y="7762"/>
                  </a:cubicBezTo>
                  <a:cubicBezTo>
                    <a:pt x="19406" y="7762"/>
                    <a:pt x="19406" y="7762"/>
                    <a:pt x="19406" y="7762"/>
                  </a:cubicBezTo>
                  <a:cubicBezTo>
                    <a:pt x="20588" y="7931"/>
                    <a:pt x="21600" y="8944"/>
                    <a:pt x="21600" y="10294"/>
                  </a:cubicBezTo>
                  <a:cubicBezTo>
                    <a:pt x="21600" y="11475"/>
                    <a:pt x="21600" y="11475"/>
                    <a:pt x="21600" y="11475"/>
                  </a:cubicBezTo>
                  <a:cubicBezTo>
                    <a:pt x="21600" y="12656"/>
                    <a:pt x="20588" y="13669"/>
                    <a:pt x="19406" y="13838"/>
                  </a:cubicBezTo>
                  <a:close/>
                  <a:moveTo>
                    <a:pt x="20250" y="10294"/>
                  </a:moveTo>
                  <a:cubicBezTo>
                    <a:pt x="20250" y="9619"/>
                    <a:pt x="19744" y="9112"/>
                    <a:pt x="19069" y="9112"/>
                  </a:cubicBezTo>
                  <a:cubicBezTo>
                    <a:pt x="18225" y="8775"/>
                    <a:pt x="18225" y="8775"/>
                    <a:pt x="18225" y="8775"/>
                  </a:cubicBezTo>
                  <a:cubicBezTo>
                    <a:pt x="18056" y="8100"/>
                    <a:pt x="17719" y="7594"/>
                    <a:pt x="17550" y="7087"/>
                  </a:cubicBezTo>
                  <a:cubicBezTo>
                    <a:pt x="17888" y="6244"/>
                    <a:pt x="17888" y="6244"/>
                    <a:pt x="17888" y="6244"/>
                  </a:cubicBezTo>
                  <a:cubicBezTo>
                    <a:pt x="18394" y="5737"/>
                    <a:pt x="18394" y="5062"/>
                    <a:pt x="17888" y="4556"/>
                  </a:cubicBezTo>
                  <a:cubicBezTo>
                    <a:pt x="17044" y="3712"/>
                    <a:pt x="17044" y="3712"/>
                    <a:pt x="17044" y="3712"/>
                  </a:cubicBezTo>
                  <a:cubicBezTo>
                    <a:pt x="16875" y="3544"/>
                    <a:pt x="16706" y="3206"/>
                    <a:pt x="16369" y="3206"/>
                  </a:cubicBezTo>
                  <a:cubicBezTo>
                    <a:pt x="16031" y="3206"/>
                    <a:pt x="15694" y="3544"/>
                    <a:pt x="15356" y="3712"/>
                  </a:cubicBezTo>
                  <a:cubicBezTo>
                    <a:pt x="14513" y="4219"/>
                    <a:pt x="14513" y="4219"/>
                    <a:pt x="14513" y="4219"/>
                  </a:cubicBezTo>
                  <a:cubicBezTo>
                    <a:pt x="14006" y="3881"/>
                    <a:pt x="13500" y="3544"/>
                    <a:pt x="12825" y="3375"/>
                  </a:cubicBezTo>
                  <a:cubicBezTo>
                    <a:pt x="12656" y="2531"/>
                    <a:pt x="12656" y="2531"/>
                    <a:pt x="12656" y="2531"/>
                  </a:cubicBezTo>
                  <a:cubicBezTo>
                    <a:pt x="12656" y="1856"/>
                    <a:pt x="11981" y="1350"/>
                    <a:pt x="11306" y="1350"/>
                  </a:cubicBezTo>
                  <a:cubicBezTo>
                    <a:pt x="10294" y="1350"/>
                    <a:pt x="10294" y="1350"/>
                    <a:pt x="10294" y="1350"/>
                  </a:cubicBezTo>
                  <a:cubicBezTo>
                    <a:pt x="9619" y="1350"/>
                    <a:pt x="8944" y="1856"/>
                    <a:pt x="8944" y="2531"/>
                  </a:cubicBezTo>
                  <a:cubicBezTo>
                    <a:pt x="8775" y="3375"/>
                    <a:pt x="8775" y="3375"/>
                    <a:pt x="8775" y="3375"/>
                  </a:cubicBezTo>
                  <a:cubicBezTo>
                    <a:pt x="8100" y="3544"/>
                    <a:pt x="7594" y="3712"/>
                    <a:pt x="6919" y="4050"/>
                  </a:cubicBezTo>
                  <a:cubicBezTo>
                    <a:pt x="6075" y="3544"/>
                    <a:pt x="6075" y="3544"/>
                    <a:pt x="6075" y="3544"/>
                  </a:cubicBezTo>
                  <a:cubicBezTo>
                    <a:pt x="5906" y="3375"/>
                    <a:pt x="5738" y="3375"/>
                    <a:pt x="5400" y="3375"/>
                  </a:cubicBezTo>
                  <a:cubicBezTo>
                    <a:pt x="5062" y="3375"/>
                    <a:pt x="4725" y="3544"/>
                    <a:pt x="4556" y="3712"/>
                  </a:cubicBezTo>
                  <a:cubicBezTo>
                    <a:pt x="3713" y="4556"/>
                    <a:pt x="3713" y="4556"/>
                    <a:pt x="3713" y="4556"/>
                  </a:cubicBezTo>
                  <a:cubicBezTo>
                    <a:pt x="3206" y="5062"/>
                    <a:pt x="3206" y="5737"/>
                    <a:pt x="3713" y="6244"/>
                  </a:cubicBezTo>
                  <a:cubicBezTo>
                    <a:pt x="4050" y="7087"/>
                    <a:pt x="4050" y="7087"/>
                    <a:pt x="4050" y="7087"/>
                  </a:cubicBezTo>
                  <a:cubicBezTo>
                    <a:pt x="3881" y="7594"/>
                    <a:pt x="3544" y="8100"/>
                    <a:pt x="3375" y="8775"/>
                  </a:cubicBezTo>
                  <a:cubicBezTo>
                    <a:pt x="2531" y="9112"/>
                    <a:pt x="2531" y="9112"/>
                    <a:pt x="2531" y="9112"/>
                  </a:cubicBezTo>
                  <a:cubicBezTo>
                    <a:pt x="1856" y="9112"/>
                    <a:pt x="1350" y="9619"/>
                    <a:pt x="1350" y="10294"/>
                  </a:cubicBezTo>
                  <a:cubicBezTo>
                    <a:pt x="1350" y="11475"/>
                    <a:pt x="1350" y="11475"/>
                    <a:pt x="1350" y="11475"/>
                  </a:cubicBezTo>
                  <a:cubicBezTo>
                    <a:pt x="1350" y="11981"/>
                    <a:pt x="1856" y="12656"/>
                    <a:pt x="2531" y="12656"/>
                  </a:cubicBezTo>
                  <a:cubicBezTo>
                    <a:pt x="3375" y="12825"/>
                    <a:pt x="3375" y="12825"/>
                    <a:pt x="3375" y="12825"/>
                  </a:cubicBezTo>
                  <a:cubicBezTo>
                    <a:pt x="3544" y="13500"/>
                    <a:pt x="3881" y="14006"/>
                    <a:pt x="4050" y="14512"/>
                  </a:cubicBezTo>
                  <a:cubicBezTo>
                    <a:pt x="3713" y="15356"/>
                    <a:pt x="3713" y="15356"/>
                    <a:pt x="3713" y="15356"/>
                  </a:cubicBezTo>
                  <a:cubicBezTo>
                    <a:pt x="3206" y="15862"/>
                    <a:pt x="3206" y="16706"/>
                    <a:pt x="3713" y="17044"/>
                  </a:cubicBezTo>
                  <a:cubicBezTo>
                    <a:pt x="4556" y="17887"/>
                    <a:pt x="4556" y="17887"/>
                    <a:pt x="4556" y="17887"/>
                  </a:cubicBezTo>
                  <a:cubicBezTo>
                    <a:pt x="4725" y="18225"/>
                    <a:pt x="5062" y="18225"/>
                    <a:pt x="5400" y="18225"/>
                  </a:cubicBezTo>
                  <a:cubicBezTo>
                    <a:pt x="5738" y="18225"/>
                    <a:pt x="5906" y="18225"/>
                    <a:pt x="6244" y="17887"/>
                  </a:cubicBezTo>
                  <a:cubicBezTo>
                    <a:pt x="7088" y="17550"/>
                    <a:pt x="7088" y="17550"/>
                    <a:pt x="7088" y="17550"/>
                  </a:cubicBezTo>
                  <a:cubicBezTo>
                    <a:pt x="7594" y="17887"/>
                    <a:pt x="8100" y="18056"/>
                    <a:pt x="8775" y="18225"/>
                  </a:cubicBezTo>
                  <a:cubicBezTo>
                    <a:pt x="8944" y="19069"/>
                    <a:pt x="8944" y="19069"/>
                    <a:pt x="8944" y="19069"/>
                  </a:cubicBezTo>
                  <a:cubicBezTo>
                    <a:pt x="8944" y="19744"/>
                    <a:pt x="9619" y="20250"/>
                    <a:pt x="10294" y="20250"/>
                  </a:cubicBezTo>
                  <a:cubicBezTo>
                    <a:pt x="11306" y="20250"/>
                    <a:pt x="11306" y="20250"/>
                    <a:pt x="11306" y="20250"/>
                  </a:cubicBezTo>
                  <a:cubicBezTo>
                    <a:pt x="11981" y="20250"/>
                    <a:pt x="12656" y="19744"/>
                    <a:pt x="12656" y="19069"/>
                  </a:cubicBezTo>
                  <a:cubicBezTo>
                    <a:pt x="12825" y="18225"/>
                    <a:pt x="12825" y="18225"/>
                    <a:pt x="12825" y="18225"/>
                  </a:cubicBezTo>
                  <a:cubicBezTo>
                    <a:pt x="13500" y="18056"/>
                    <a:pt x="14006" y="17887"/>
                    <a:pt x="14513" y="17550"/>
                  </a:cubicBezTo>
                  <a:cubicBezTo>
                    <a:pt x="15356" y="17887"/>
                    <a:pt x="15356" y="17887"/>
                    <a:pt x="15356" y="17887"/>
                  </a:cubicBezTo>
                  <a:cubicBezTo>
                    <a:pt x="15694" y="18225"/>
                    <a:pt x="15862" y="18225"/>
                    <a:pt x="16200" y="18225"/>
                  </a:cubicBezTo>
                  <a:cubicBezTo>
                    <a:pt x="16538" y="18225"/>
                    <a:pt x="16875" y="18225"/>
                    <a:pt x="17044" y="17887"/>
                  </a:cubicBezTo>
                  <a:cubicBezTo>
                    <a:pt x="17888" y="17044"/>
                    <a:pt x="17888" y="17044"/>
                    <a:pt x="17888" y="17044"/>
                  </a:cubicBezTo>
                  <a:cubicBezTo>
                    <a:pt x="18394" y="16706"/>
                    <a:pt x="18394" y="15862"/>
                    <a:pt x="17888" y="15356"/>
                  </a:cubicBezTo>
                  <a:cubicBezTo>
                    <a:pt x="17550" y="14512"/>
                    <a:pt x="17550" y="14512"/>
                    <a:pt x="17550" y="14512"/>
                  </a:cubicBezTo>
                  <a:cubicBezTo>
                    <a:pt x="17719" y="14006"/>
                    <a:pt x="18056" y="13500"/>
                    <a:pt x="18225" y="12825"/>
                  </a:cubicBezTo>
                  <a:cubicBezTo>
                    <a:pt x="19069" y="12656"/>
                    <a:pt x="19069" y="12656"/>
                    <a:pt x="19069" y="12656"/>
                  </a:cubicBezTo>
                  <a:cubicBezTo>
                    <a:pt x="19744" y="12656"/>
                    <a:pt x="20250" y="11981"/>
                    <a:pt x="20250" y="11475"/>
                  </a:cubicBezTo>
                  <a:cubicBezTo>
                    <a:pt x="20250" y="10294"/>
                    <a:pt x="20250" y="10294"/>
                    <a:pt x="20250" y="10294"/>
                  </a:cubicBezTo>
                  <a:close/>
                  <a:moveTo>
                    <a:pt x="10800" y="14175"/>
                  </a:moveTo>
                  <a:cubicBezTo>
                    <a:pt x="8944" y="14175"/>
                    <a:pt x="7425" y="12656"/>
                    <a:pt x="7425" y="10800"/>
                  </a:cubicBezTo>
                  <a:cubicBezTo>
                    <a:pt x="7425" y="8944"/>
                    <a:pt x="8944" y="7425"/>
                    <a:pt x="10800" y="7425"/>
                  </a:cubicBezTo>
                  <a:cubicBezTo>
                    <a:pt x="12656" y="7425"/>
                    <a:pt x="14175" y="8944"/>
                    <a:pt x="14175" y="10800"/>
                  </a:cubicBezTo>
                  <a:cubicBezTo>
                    <a:pt x="14175" y="12656"/>
                    <a:pt x="12656" y="14175"/>
                    <a:pt x="10800" y="14175"/>
                  </a:cubicBezTo>
                  <a:close/>
                  <a:moveTo>
                    <a:pt x="10800" y="8775"/>
                  </a:moveTo>
                  <a:cubicBezTo>
                    <a:pt x="9619" y="8775"/>
                    <a:pt x="8775" y="9619"/>
                    <a:pt x="8775" y="10800"/>
                  </a:cubicBezTo>
                  <a:cubicBezTo>
                    <a:pt x="8775" y="11981"/>
                    <a:pt x="9619" y="12825"/>
                    <a:pt x="10800" y="12825"/>
                  </a:cubicBezTo>
                  <a:cubicBezTo>
                    <a:pt x="11981" y="12825"/>
                    <a:pt x="12825" y="11981"/>
                    <a:pt x="12825" y="10800"/>
                  </a:cubicBezTo>
                  <a:cubicBezTo>
                    <a:pt x="12825" y="9619"/>
                    <a:pt x="11981" y="8775"/>
                    <a:pt x="10800" y="8775"/>
                  </a:cubicBezTo>
                  <a:close/>
                </a:path>
              </a:pathLst>
            </a:custGeom>
            <a:solidFill>
              <a:srgbClr val="FFFFFF"/>
            </a:solidFill>
            <a:ln w="12700">
              <a:miter lim="400000"/>
            </a:ln>
          </p:spPr>
          <p:txBody>
            <a:bodyPr lIns="22860" rIns="22860"/>
            <a:lstStyle/>
            <a:p>
              <a:pPr marL="0" marR="0" lvl="0" indent="0" defTabSz="1219200" eaLnBrk="1" fontAlgn="auto" latinLnBrk="0" hangingPunct="1">
                <a:lnSpc>
                  <a:spcPct val="100000"/>
                </a:lnSpc>
                <a:spcBef>
                  <a:spcPts val="0"/>
                </a:spcBef>
                <a:spcAft>
                  <a:spcPts val="0"/>
                </a:spcAft>
                <a:buClrTx/>
                <a:buSzTx/>
                <a:buFontTx/>
                <a:buNone/>
                <a:defRPr sz="4800">
                  <a:solidFill>
                    <a:srgbClr val="27282D"/>
                  </a:solidFill>
                  <a:latin typeface="Calibri"/>
                  <a:ea typeface="Calibri"/>
                  <a:cs typeface="Calibri"/>
                  <a:sym typeface="Calibri"/>
                </a:defRPr>
              </a:pPr>
              <a:endParaRPr kumimoji="0" sz="2400" b="0" i="0" u="none" strike="noStrike" kern="0" cap="none" spc="0" normalizeH="0" baseline="0" noProof="0" dirty="0">
                <a:ln>
                  <a:noFill/>
                </a:ln>
                <a:solidFill>
                  <a:srgbClr val="27282D"/>
                </a:solidFill>
                <a:effectLst/>
                <a:uLnTx/>
                <a:uFillTx/>
                <a:cs typeface="+mn-ea"/>
                <a:sym typeface="+mn-lt"/>
              </a:endParaRPr>
            </a:p>
          </p:txBody>
        </p:sp>
        <p:sp>
          <p:nvSpPr>
            <p:cNvPr id="29" name="图形"/>
            <p:cNvSpPr/>
            <p:nvPr/>
          </p:nvSpPr>
          <p:spPr>
            <a:xfrm>
              <a:off x="5986780" y="4714875"/>
              <a:ext cx="311150" cy="309880"/>
            </a:xfrm>
            <a:custGeom>
              <a:avLst/>
              <a:gdLst/>
              <a:ahLst/>
              <a:cxnLst>
                <a:cxn ang="0">
                  <a:pos x="wd2" y="hd2"/>
                </a:cxn>
                <a:cxn ang="5400000">
                  <a:pos x="wd2" y="hd2"/>
                </a:cxn>
                <a:cxn ang="10800000">
                  <a:pos x="wd2" y="hd2"/>
                </a:cxn>
                <a:cxn ang="16200000">
                  <a:pos x="wd2" y="hd2"/>
                </a:cxn>
              </a:cxnLst>
              <a:rect l="0" t="0" r="r" b="b"/>
              <a:pathLst>
                <a:path w="21600" h="21600" extrusionOk="0">
                  <a:moveTo>
                    <a:pt x="19575" y="17550"/>
                  </a:moveTo>
                  <a:cubicBezTo>
                    <a:pt x="14175" y="17550"/>
                    <a:pt x="14175" y="17550"/>
                    <a:pt x="14175" y="17550"/>
                  </a:cubicBezTo>
                  <a:cubicBezTo>
                    <a:pt x="14175" y="20250"/>
                    <a:pt x="14175" y="20250"/>
                    <a:pt x="14175" y="20250"/>
                  </a:cubicBezTo>
                  <a:cubicBezTo>
                    <a:pt x="14850" y="20250"/>
                    <a:pt x="14850" y="20250"/>
                    <a:pt x="14850" y="20250"/>
                  </a:cubicBezTo>
                  <a:cubicBezTo>
                    <a:pt x="15188" y="20250"/>
                    <a:pt x="15525" y="20588"/>
                    <a:pt x="15525" y="20925"/>
                  </a:cubicBezTo>
                  <a:cubicBezTo>
                    <a:pt x="15525" y="21262"/>
                    <a:pt x="15188" y="21600"/>
                    <a:pt x="14850" y="21600"/>
                  </a:cubicBezTo>
                  <a:cubicBezTo>
                    <a:pt x="6750" y="21600"/>
                    <a:pt x="6750" y="21600"/>
                    <a:pt x="6750" y="21600"/>
                  </a:cubicBezTo>
                  <a:cubicBezTo>
                    <a:pt x="6412" y="21600"/>
                    <a:pt x="6075" y="21262"/>
                    <a:pt x="6075" y="20925"/>
                  </a:cubicBezTo>
                  <a:cubicBezTo>
                    <a:pt x="6075" y="20588"/>
                    <a:pt x="6412" y="20250"/>
                    <a:pt x="6750" y="20250"/>
                  </a:cubicBezTo>
                  <a:cubicBezTo>
                    <a:pt x="7425" y="20250"/>
                    <a:pt x="7425" y="20250"/>
                    <a:pt x="7425" y="20250"/>
                  </a:cubicBezTo>
                  <a:cubicBezTo>
                    <a:pt x="7425" y="17550"/>
                    <a:pt x="7425" y="17550"/>
                    <a:pt x="7425" y="17550"/>
                  </a:cubicBezTo>
                  <a:cubicBezTo>
                    <a:pt x="2025" y="17550"/>
                    <a:pt x="2025" y="17550"/>
                    <a:pt x="2025" y="17550"/>
                  </a:cubicBezTo>
                  <a:cubicBezTo>
                    <a:pt x="844" y="17550"/>
                    <a:pt x="0" y="16706"/>
                    <a:pt x="0" y="15525"/>
                  </a:cubicBezTo>
                  <a:cubicBezTo>
                    <a:pt x="0" y="2025"/>
                    <a:pt x="0" y="2025"/>
                    <a:pt x="0" y="2025"/>
                  </a:cubicBezTo>
                  <a:cubicBezTo>
                    <a:pt x="0" y="844"/>
                    <a:pt x="844" y="0"/>
                    <a:pt x="2025" y="0"/>
                  </a:cubicBezTo>
                  <a:cubicBezTo>
                    <a:pt x="19575" y="0"/>
                    <a:pt x="19575" y="0"/>
                    <a:pt x="19575" y="0"/>
                  </a:cubicBezTo>
                  <a:cubicBezTo>
                    <a:pt x="20756" y="0"/>
                    <a:pt x="21600" y="844"/>
                    <a:pt x="21600" y="2025"/>
                  </a:cubicBezTo>
                  <a:cubicBezTo>
                    <a:pt x="21600" y="15525"/>
                    <a:pt x="21600" y="15525"/>
                    <a:pt x="21600" y="15525"/>
                  </a:cubicBezTo>
                  <a:cubicBezTo>
                    <a:pt x="21600" y="16706"/>
                    <a:pt x="20756" y="17550"/>
                    <a:pt x="19575" y="17550"/>
                  </a:cubicBezTo>
                  <a:close/>
                  <a:moveTo>
                    <a:pt x="8775" y="20250"/>
                  </a:moveTo>
                  <a:cubicBezTo>
                    <a:pt x="12825" y="20250"/>
                    <a:pt x="12825" y="20250"/>
                    <a:pt x="12825" y="20250"/>
                  </a:cubicBezTo>
                  <a:cubicBezTo>
                    <a:pt x="12825" y="17550"/>
                    <a:pt x="12825" y="17550"/>
                    <a:pt x="12825" y="17550"/>
                  </a:cubicBezTo>
                  <a:cubicBezTo>
                    <a:pt x="8775" y="17550"/>
                    <a:pt x="8775" y="17550"/>
                    <a:pt x="8775" y="17550"/>
                  </a:cubicBezTo>
                  <a:cubicBezTo>
                    <a:pt x="8775" y="20250"/>
                    <a:pt x="8775" y="20250"/>
                    <a:pt x="8775" y="20250"/>
                  </a:cubicBezTo>
                  <a:close/>
                  <a:moveTo>
                    <a:pt x="20250" y="2700"/>
                  </a:moveTo>
                  <a:cubicBezTo>
                    <a:pt x="20250" y="2025"/>
                    <a:pt x="19575" y="1350"/>
                    <a:pt x="18900" y="1350"/>
                  </a:cubicBezTo>
                  <a:cubicBezTo>
                    <a:pt x="2700" y="1350"/>
                    <a:pt x="2700" y="1350"/>
                    <a:pt x="2700" y="1350"/>
                  </a:cubicBezTo>
                  <a:cubicBezTo>
                    <a:pt x="2025" y="1350"/>
                    <a:pt x="1350" y="2025"/>
                    <a:pt x="1350" y="2700"/>
                  </a:cubicBezTo>
                  <a:cubicBezTo>
                    <a:pt x="1350" y="12825"/>
                    <a:pt x="1350" y="12825"/>
                    <a:pt x="1350" y="12825"/>
                  </a:cubicBezTo>
                  <a:cubicBezTo>
                    <a:pt x="20250" y="12825"/>
                    <a:pt x="20250" y="12825"/>
                    <a:pt x="20250" y="12825"/>
                  </a:cubicBezTo>
                  <a:cubicBezTo>
                    <a:pt x="20250" y="2700"/>
                    <a:pt x="20250" y="2700"/>
                    <a:pt x="20250" y="2700"/>
                  </a:cubicBezTo>
                  <a:close/>
                  <a:moveTo>
                    <a:pt x="20250" y="14175"/>
                  </a:moveTo>
                  <a:cubicBezTo>
                    <a:pt x="1350" y="14175"/>
                    <a:pt x="1350" y="14175"/>
                    <a:pt x="1350" y="14175"/>
                  </a:cubicBezTo>
                  <a:cubicBezTo>
                    <a:pt x="1350" y="14850"/>
                    <a:pt x="1350" y="14850"/>
                    <a:pt x="1350" y="14850"/>
                  </a:cubicBezTo>
                  <a:cubicBezTo>
                    <a:pt x="1350" y="15694"/>
                    <a:pt x="2025" y="16200"/>
                    <a:pt x="2700" y="16200"/>
                  </a:cubicBezTo>
                  <a:cubicBezTo>
                    <a:pt x="18900" y="16200"/>
                    <a:pt x="18900" y="16200"/>
                    <a:pt x="18900" y="16200"/>
                  </a:cubicBezTo>
                  <a:cubicBezTo>
                    <a:pt x="19575" y="16200"/>
                    <a:pt x="20250" y="15694"/>
                    <a:pt x="20250" y="14850"/>
                  </a:cubicBezTo>
                  <a:cubicBezTo>
                    <a:pt x="20250" y="14175"/>
                    <a:pt x="20250" y="14175"/>
                    <a:pt x="20250" y="14175"/>
                  </a:cubicBezTo>
                  <a:close/>
                </a:path>
              </a:pathLst>
            </a:custGeom>
            <a:solidFill>
              <a:srgbClr val="FFFFFF"/>
            </a:solidFill>
            <a:ln w="12700">
              <a:miter lim="400000"/>
            </a:ln>
          </p:spPr>
          <p:txBody>
            <a:bodyPr lIns="22860" rIns="22860"/>
            <a:lstStyle/>
            <a:p>
              <a:pPr marL="0" marR="0" lvl="0" indent="0" defTabSz="1219200" eaLnBrk="1" fontAlgn="auto" latinLnBrk="0" hangingPunct="1">
                <a:lnSpc>
                  <a:spcPct val="100000"/>
                </a:lnSpc>
                <a:spcBef>
                  <a:spcPts val="0"/>
                </a:spcBef>
                <a:spcAft>
                  <a:spcPts val="0"/>
                </a:spcAft>
                <a:buClrTx/>
                <a:buSzTx/>
                <a:buFontTx/>
                <a:buNone/>
                <a:defRPr sz="4800">
                  <a:solidFill>
                    <a:srgbClr val="27282D"/>
                  </a:solidFill>
                  <a:latin typeface="Calibri"/>
                  <a:ea typeface="Calibri"/>
                  <a:cs typeface="Calibri"/>
                  <a:sym typeface="Calibri"/>
                </a:defRPr>
              </a:pPr>
              <a:endParaRPr kumimoji="0" sz="2400" b="0" i="0" u="none" strike="noStrike" kern="0" cap="none" spc="0" normalizeH="0" baseline="0" noProof="0" dirty="0">
                <a:ln>
                  <a:noFill/>
                </a:ln>
                <a:solidFill>
                  <a:srgbClr val="27282D"/>
                </a:solidFill>
                <a:effectLst/>
                <a:uLnTx/>
                <a:uFillTx/>
                <a:cs typeface="+mn-ea"/>
                <a:sym typeface="+mn-lt"/>
              </a:endParaRPr>
            </a:p>
          </p:txBody>
        </p:sp>
      </p:grpSp>
      <p:sp>
        <p:nvSpPr>
          <p:cNvPr id="39" name="Shape 13761"/>
          <p:cNvSpPr/>
          <p:nvPr/>
        </p:nvSpPr>
        <p:spPr>
          <a:xfrm>
            <a:off x="626745" y="1692275"/>
            <a:ext cx="3481070" cy="2794000"/>
          </a:xfrm>
          <a:prstGeom prst="rect">
            <a:avLst/>
          </a:prstGeom>
          <a:ln w="12700">
            <a:miter lim="400000"/>
          </a:ln>
        </p:spPr>
        <p:txBody>
          <a:bodyPr wrap="square" lIns="25400" tIns="25400" rIns="25400" bIns="25400" anchor="ctr">
            <a:spAutoFit/>
          </a:bodyPr>
          <a:lstStyle>
            <a:lvl1pPr algn="l">
              <a:lnSpc>
                <a:spcPct val="120000"/>
              </a:lnSpc>
              <a:defRPr sz="3000">
                <a:latin typeface="+mn-lt"/>
                <a:ea typeface="+mn-ea"/>
                <a:cs typeface="+mn-cs"/>
                <a:sym typeface="Montserrat Semi Bold"/>
              </a:defRPr>
            </a:lvl1p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rPr>
              <a:t>全年依申请事项</a:t>
            </a:r>
            <a:r>
              <a:rPr kumimoji="0" lang="zh-CN" altLang="en-US" b="1" i="0" u="none" strike="noStrike" kern="0" cap="none" spc="0" normalizeH="0" baseline="0" noProof="0" dirty="0">
                <a:ln>
                  <a:noFill/>
                </a:ln>
                <a:solidFill>
                  <a:srgbClr val="FF0000"/>
                </a:solidFill>
                <a:effectLst/>
                <a:uLnTx/>
                <a:uFillTx/>
                <a:cs typeface="+mn-ea"/>
                <a:sym typeface="+mn-lt"/>
              </a:rPr>
              <a:t>63</a:t>
            </a:r>
            <a:r>
              <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rPr>
              <a:t>件（含2021年结转</a:t>
            </a:r>
            <a:r>
              <a:rPr kumimoji="0" lang="zh-CN" altLang="en-US" b="1" i="0" u="none" strike="noStrike" kern="0" cap="none" spc="0" normalizeH="0" baseline="0" noProof="0" dirty="0">
                <a:ln>
                  <a:noFill/>
                </a:ln>
                <a:solidFill>
                  <a:srgbClr val="FF0000"/>
                </a:solidFill>
                <a:effectLst/>
                <a:uLnTx/>
                <a:uFillTx/>
                <a:cs typeface="+mn-ea"/>
                <a:sym typeface="+mn-lt"/>
              </a:rPr>
              <a:t>1</a:t>
            </a:r>
            <a:r>
              <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rPr>
              <a:t>件），办结</a:t>
            </a:r>
            <a:r>
              <a:rPr kumimoji="0" lang="zh-CN" altLang="en-US" b="1" i="0" u="none" strike="noStrike" kern="0" cap="none" spc="0" normalizeH="0" baseline="0" noProof="0" dirty="0">
                <a:ln>
                  <a:noFill/>
                </a:ln>
                <a:solidFill>
                  <a:srgbClr val="FF0000"/>
                </a:solidFill>
                <a:effectLst/>
                <a:uLnTx/>
                <a:uFillTx/>
                <a:cs typeface="+mn-ea"/>
                <a:sym typeface="+mn-lt"/>
              </a:rPr>
              <a:t>62</a:t>
            </a:r>
            <a:r>
              <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rPr>
              <a:t>件，</a:t>
            </a:r>
            <a:r>
              <a:rPr kumimoji="0" lang="zh-CN" altLang="en-US" b="1" i="0" u="none" strike="noStrike" kern="0" cap="none" spc="0" normalizeH="0" baseline="0" noProof="0" dirty="0">
                <a:ln>
                  <a:noFill/>
                </a:ln>
                <a:solidFill>
                  <a:srgbClr val="FF0000"/>
                </a:solidFill>
                <a:effectLst/>
                <a:uLnTx/>
                <a:uFillTx/>
                <a:cs typeface="+mn-ea"/>
                <a:sym typeface="+mn-lt"/>
              </a:rPr>
              <a:t>1</a:t>
            </a:r>
            <a:r>
              <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rPr>
              <a:t>件结转下一年度。</a:t>
            </a:r>
            <a:endPar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46" name="Shape 13761"/>
          <p:cNvSpPr/>
          <p:nvPr/>
        </p:nvSpPr>
        <p:spPr>
          <a:xfrm>
            <a:off x="7894801" y="3998011"/>
            <a:ext cx="3953240" cy="1422400"/>
          </a:xfrm>
          <a:prstGeom prst="rect">
            <a:avLst/>
          </a:prstGeom>
          <a:ln w="12700">
            <a:miter lim="400000"/>
          </a:ln>
        </p:spPr>
        <p:txBody>
          <a:bodyPr wrap="square" lIns="25400" tIns="25400" rIns="25400" bIns="25400" anchor="ctr">
            <a:spAutoFit/>
          </a:bodyPr>
          <a:lstStyle>
            <a:lvl1pPr algn="l">
              <a:lnSpc>
                <a:spcPct val="120000"/>
              </a:lnSpc>
              <a:defRPr sz="3000">
                <a:latin typeface="+mn-lt"/>
                <a:ea typeface="+mn-ea"/>
                <a:cs typeface="+mn-cs"/>
                <a:sym typeface="Montserrat Semi Bold"/>
              </a:defRPr>
            </a:lvl1p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rPr>
              <a:t>受理行政复议</a:t>
            </a:r>
            <a:r>
              <a:rPr kumimoji="0" lang="zh-CN" altLang="en-US" b="1" i="0" u="none" strike="noStrike" kern="0" cap="none" spc="0" normalizeH="0" baseline="0" noProof="0" dirty="0">
                <a:ln>
                  <a:noFill/>
                </a:ln>
                <a:solidFill>
                  <a:srgbClr val="FF0000"/>
                </a:solidFill>
                <a:effectLst/>
                <a:uLnTx/>
                <a:uFillTx/>
                <a:cs typeface="+mn-ea"/>
                <a:sym typeface="+mn-lt"/>
              </a:rPr>
              <a:t>2</a:t>
            </a:r>
            <a:r>
              <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rPr>
              <a:t>件，</a:t>
            </a:r>
            <a:endPar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rPr>
              <a:t>行政诉讼</a:t>
            </a:r>
            <a:r>
              <a:rPr kumimoji="0" lang="zh-CN" altLang="en-US" b="1" i="0" u="none" strike="noStrike" kern="0" cap="none" spc="0" normalizeH="0" baseline="0" noProof="0" dirty="0">
                <a:ln>
                  <a:noFill/>
                </a:ln>
                <a:solidFill>
                  <a:srgbClr val="FF0000"/>
                </a:solidFill>
                <a:effectLst/>
                <a:uLnTx/>
                <a:uFillTx/>
                <a:cs typeface="+mn-ea"/>
                <a:sym typeface="+mn-lt"/>
              </a:rPr>
              <a:t>2</a:t>
            </a:r>
            <a:r>
              <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rPr>
              <a:t>件。</a:t>
            </a:r>
            <a:endParaRPr kumimoji="0" lang="zh-CN" altLang="en-US" b="1"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3" name="TextBox 9"/>
          <p:cNvSpPr txBox="1"/>
          <p:nvPr/>
        </p:nvSpPr>
        <p:spPr>
          <a:xfrm>
            <a:off x="993305" y="6541244"/>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itchFamily="34" charset="-122"/>
              </a:rPr>
              <a:t>PPT</a:t>
            </a:r>
            <a:r>
              <a:rPr lang="zh-CN" altLang="en-US" sz="100" dirty="0">
                <a:solidFill>
                  <a:schemeClr val="bg1"/>
                </a:solidFill>
                <a:latin typeface="微软雅黑" pitchFamily="34" charset="-122"/>
              </a:rPr>
              <a:t>下载 </a:t>
            </a:r>
            <a:r>
              <a:rPr lang="en-US" altLang="zh-CN" sz="100" dirty="0">
                <a:solidFill>
                  <a:schemeClr val="bg1"/>
                </a:solidFill>
                <a:latin typeface="微软雅黑" pitchFamily="34" charset="-122"/>
              </a:rPr>
              <a:t>http://www.1ppt.com/xiazai/</a:t>
            </a:r>
          </a:p>
        </p:txBody>
      </p:sp>
      <p:sp>
        <p:nvSpPr>
          <p:cNvPr id="2" name="圆角矩形 1"/>
          <p:cNvSpPr/>
          <p:nvPr/>
        </p:nvSpPr>
        <p:spPr>
          <a:xfrm>
            <a:off x="4004310" y="455295"/>
            <a:ext cx="7649845" cy="1295400"/>
          </a:xfrm>
          <a:prstGeom prst="roundRect">
            <a:avLst/>
          </a:prstGeom>
          <a:solidFill>
            <a:srgbClr val="6868AC"/>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5000" dirty="0">
                <a:solidFill>
                  <a:schemeClr val="bg1"/>
                </a:solidFill>
                <a:cs typeface="+mn-ea"/>
                <a:sym typeface="+mn-lt"/>
              </a:rPr>
              <a:t>依申请公开情况</a:t>
            </a:r>
            <a:endParaRPr kumimoji="1" lang="zh-CN" altLang="en-US" sz="5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6" grpId="0" animBg="1"/>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8617" y="198326"/>
            <a:ext cx="2140751" cy="548640"/>
            <a:chOff x="303867" y="255476"/>
            <a:chExt cx="2140751" cy="548640"/>
          </a:xfrm>
        </p:grpSpPr>
        <p:sp>
          <p:nvSpPr>
            <p:cNvPr id="6" name="矩形 5"/>
            <p:cNvSpPr/>
            <p:nvPr/>
          </p:nvSpPr>
          <p:spPr>
            <a:xfrm>
              <a:off x="839338" y="255476"/>
              <a:ext cx="1605280" cy="548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总体情况</a:t>
              </a:r>
            </a:p>
          </p:txBody>
        </p:sp>
        <p:grpSp>
          <p:nvGrpSpPr>
            <p:cNvPr id="7" name="组合 6"/>
            <p:cNvGrpSpPr/>
            <p:nvPr/>
          </p:nvGrpSpPr>
          <p:grpSpPr>
            <a:xfrm>
              <a:off x="303867" y="255476"/>
              <a:ext cx="523221" cy="523220"/>
              <a:chOff x="465792" y="255476"/>
              <a:chExt cx="523221" cy="523220"/>
            </a:xfrm>
          </p:grpSpPr>
          <p:sp>
            <p:nvSpPr>
              <p:cNvPr id="9" name="泪滴形 8"/>
              <p:cNvSpPr/>
              <p:nvPr/>
            </p:nvSpPr>
            <p:spPr>
              <a:xfrm>
                <a:off x="465792" y="255476"/>
                <a:ext cx="523221" cy="52322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nvSpPr>
            <p:spPr>
              <a:xfrm>
                <a:off x="541375" y="331059"/>
                <a:ext cx="372055" cy="3720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椭圆 11"/>
              <p:cNvSpPr/>
              <p:nvPr/>
            </p:nvSpPr>
            <p:spPr>
              <a:xfrm>
                <a:off x="621160" y="410844"/>
                <a:ext cx="212484" cy="212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grpSp>
        <p:nvGrpSpPr>
          <p:cNvPr id="26" name="组合 25"/>
          <p:cNvGrpSpPr/>
          <p:nvPr/>
        </p:nvGrpSpPr>
        <p:grpSpPr>
          <a:xfrm>
            <a:off x="2300425" y="1504315"/>
            <a:ext cx="8682535" cy="4191635"/>
            <a:chOff x="373177" y="2334004"/>
            <a:chExt cx="3517786" cy="4191738"/>
          </a:xfrm>
        </p:grpSpPr>
        <p:sp>
          <p:nvSpPr>
            <p:cNvPr id="27" name="任意多边形: 形状 26"/>
            <p:cNvSpPr/>
            <p:nvPr/>
          </p:nvSpPr>
          <p:spPr>
            <a:xfrm>
              <a:off x="538163" y="2334004"/>
              <a:ext cx="3352800" cy="3920368"/>
            </a:xfrm>
            <a:custGeom>
              <a:avLst/>
              <a:gdLst>
                <a:gd name="connsiteX0" fmla="*/ 1676400 w 3352800"/>
                <a:gd name="connsiteY0" fmla="*/ 0 h 4046611"/>
                <a:gd name="connsiteX1" fmla="*/ 3352800 w 3352800"/>
                <a:gd name="connsiteY1" fmla="*/ 1676400 h 4046611"/>
                <a:gd name="connsiteX2" fmla="*/ 3352800 w 3352800"/>
                <a:gd name="connsiteY2" fmla="*/ 3952483 h 4046611"/>
                <a:gd name="connsiteX3" fmla="*/ 3348047 w 3352800"/>
                <a:gd name="connsiteY3" fmla="*/ 4046611 h 4046611"/>
                <a:gd name="connsiteX4" fmla="*/ 4753 w 3352800"/>
                <a:gd name="connsiteY4" fmla="*/ 4046611 h 4046611"/>
                <a:gd name="connsiteX5" fmla="*/ 0 w 3352800"/>
                <a:gd name="connsiteY5" fmla="*/ 3952483 h 4046611"/>
                <a:gd name="connsiteX6" fmla="*/ 0 w 3352800"/>
                <a:gd name="connsiteY6" fmla="*/ 1676400 h 4046611"/>
                <a:gd name="connsiteX7" fmla="*/ 1676400 w 3352800"/>
                <a:gd name="connsiteY7" fmla="*/ 0 h 404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4046611">
                  <a:moveTo>
                    <a:pt x="1676400" y="0"/>
                  </a:moveTo>
                  <a:cubicBezTo>
                    <a:pt x="2602250" y="0"/>
                    <a:pt x="3352800" y="750550"/>
                    <a:pt x="3352800" y="1676400"/>
                  </a:cubicBezTo>
                  <a:lnTo>
                    <a:pt x="3352800" y="3952483"/>
                  </a:lnTo>
                  <a:lnTo>
                    <a:pt x="3348047" y="4046611"/>
                  </a:lnTo>
                  <a:lnTo>
                    <a:pt x="4753" y="4046611"/>
                  </a:lnTo>
                  <a:lnTo>
                    <a:pt x="0" y="3952483"/>
                  </a:lnTo>
                  <a:lnTo>
                    <a:pt x="0" y="1676400"/>
                  </a:lnTo>
                  <a:cubicBezTo>
                    <a:pt x="0" y="750550"/>
                    <a:pt x="750550" y="0"/>
                    <a:pt x="1676400" y="0"/>
                  </a:cubicBezTo>
                  <a:close/>
                </a:path>
              </a:pathLst>
            </a:custGeom>
            <a:solidFill>
              <a:schemeClr val="bg1"/>
            </a:solidFill>
            <a:ln>
              <a:noFill/>
            </a:ln>
            <a:effectLst>
              <a:outerShdw blurRad="762000" sx="90000" sy="9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8" name="文本框 27"/>
            <p:cNvSpPr txBox="1"/>
            <p:nvPr/>
          </p:nvSpPr>
          <p:spPr>
            <a:xfrm>
              <a:off x="373177" y="3691032"/>
              <a:ext cx="3336849" cy="28347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3000" b="1" i="0" u="none" strike="noStrike" kern="1200" cap="none" spc="0" normalizeH="0" baseline="0" noProof="0" dirty="0">
                  <a:ln>
                    <a:noFill/>
                  </a:ln>
                  <a:solidFill>
                    <a:prstClr val="black">
                      <a:lumMod val="65000"/>
                      <a:lumOff val="35000"/>
                    </a:prstClr>
                  </a:solidFill>
                  <a:effectLst/>
                  <a:uLnTx/>
                  <a:uFillTx/>
                  <a:cs typeface="+mn-ea"/>
                  <a:sym typeface="+mn-lt"/>
                </a:rPr>
                <a:t>        </a:t>
              </a:r>
              <a:r>
                <a:rPr kumimoji="0" lang="zh-CN" altLang="en-US" sz="3000" b="1" i="0" u="none" strike="noStrike" kern="1200" cap="none" spc="0" normalizeH="0" baseline="0" noProof="0" dirty="0">
                  <a:ln>
                    <a:noFill/>
                  </a:ln>
                  <a:solidFill>
                    <a:prstClr val="black">
                      <a:lumMod val="65000"/>
                      <a:lumOff val="35000"/>
                    </a:prstClr>
                  </a:solidFill>
                  <a:effectLst/>
                  <a:uLnTx/>
                  <a:uFillTx/>
                  <a:cs typeface="+mn-ea"/>
                  <a:sym typeface="+mn-lt"/>
                </a:rPr>
                <a:t>通过公开专栏，对现行有效规范性文件进行集中公开。对照政务公开“一本账”，持续加强政府信息资源规范化、标准化、信息化管理，及时更新专栏内容。</a:t>
              </a:r>
              <a:endParaRPr kumimoji="0" lang="zh-CN" altLang="en-US" sz="3000" b="1"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sp>
        <p:nvSpPr>
          <p:cNvPr id="3" name="圆角矩形 2"/>
          <p:cNvSpPr/>
          <p:nvPr/>
        </p:nvSpPr>
        <p:spPr>
          <a:xfrm>
            <a:off x="2495550" y="897255"/>
            <a:ext cx="7649845" cy="1295400"/>
          </a:xfrm>
          <a:prstGeom prst="roundRect">
            <a:avLst/>
          </a:prstGeom>
          <a:solidFill>
            <a:srgbClr val="6868AC"/>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5000" dirty="0">
                <a:solidFill>
                  <a:schemeClr val="bg1"/>
                </a:solidFill>
                <a:cs typeface="+mn-ea"/>
                <a:sym typeface="+mn-lt"/>
              </a:rPr>
              <a:t>政府信息管理情况</a:t>
            </a:r>
            <a:endParaRPr kumimoji="1" lang="zh-CN" altLang="en-US" sz="5000" dirty="0">
              <a:solidFill>
                <a:schemeClr val="bg1"/>
              </a:solidFill>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250" fill="hold"/>
                                        <p:tgtEl>
                                          <p:spTgt spid="26"/>
                                        </p:tgtEl>
                                        <p:attrNameLst>
                                          <p:attrName>ppt_x</p:attrName>
                                        </p:attrNameLst>
                                      </p:cBhvr>
                                      <p:tavLst>
                                        <p:tav tm="0">
                                          <p:val>
                                            <p:strVal val="#ppt_x"/>
                                          </p:val>
                                        </p:tav>
                                        <p:tav tm="100000">
                                          <p:val>
                                            <p:strVal val="#ppt_x"/>
                                          </p:val>
                                        </p:tav>
                                      </p:tavLst>
                                    </p:anim>
                                    <p:anim calcmode="lin" valueType="num">
                                      <p:cBhvr additive="base">
                                        <p:cTn id="8" dur="125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x5hrytv">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1469</Words>
  <Application>Kingsoft Office WPP</Application>
  <PresentationFormat>宽屏</PresentationFormat>
  <Paragraphs>165</Paragraphs>
  <Slides>24</Slides>
  <Notes>25</Notes>
  <HiddenSlides>0</HiddenSlides>
  <MMClips>0</MMClips>
  <ScaleCrop>false</ScaleCrop>
  <HeadingPairs>
    <vt:vector size="4" baseType="variant">
      <vt:variant>
        <vt:lpstr>主题</vt:lpstr>
      </vt:variant>
      <vt:variant>
        <vt:i4>2</vt:i4>
      </vt:variant>
      <vt:variant>
        <vt:lpstr>幻灯片标题</vt:lpstr>
      </vt:variant>
      <vt:variant>
        <vt:i4>24</vt:i4>
      </vt:variant>
    </vt:vector>
  </HeadingPairs>
  <TitlesOfParts>
    <vt:vector size="26" baseType="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年中总结</dc:title>
  <dc:creator>第一PPT</dc:creator>
  <cp:keywords>www.1ppt.com</cp:keywords>
  <dc:description>www.1ppt.com</dc:description>
  <cp:lastModifiedBy>Administrator</cp:lastModifiedBy>
  <cp:revision>107</cp:revision>
  <dcterms:created xsi:type="dcterms:W3CDTF">2022-06-07T08:39:00Z</dcterms:created>
  <dcterms:modified xsi:type="dcterms:W3CDTF">2023-06-13T02:56:58Z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2052-10.8.0.5472</vt:lpwstr>
  </property>
</Properties>
</file>